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9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75" r:id="rId6"/>
    <p:sldId id="272" r:id="rId7"/>
    <p:sldId id="260" r:id="rId8"/>
    <p:sldId id="274" r:id="rId9"/>
    <p:sldId id="261" r:id="rId10"/>
    <p:sldId id="295" r:id="rId11"/>
    <p:sldId id="262" r:id="rId12"/>
    <p:sldId id="296" r:id="rId13"/>
    <p:sldId id="279" r:id="rId14"/>
    <p:sldId id="284" r:id="rId15"/>
    <p:sldId id="263" r:id="rId16"/>
    <p:sldId id="264" r:id="rId17"/>
    <p:sldId id="285" r:id="rId18"/>
    <p:sldId id="277" r:id="rId19"/>
    <p:sldId id="276" r:id="rId20"/>
    <p:sldId id="280" r:id="rId21"/>
    <p:sldId id="266" r:id="rId22"/>
    <p:sldId id="273" r:id="rId23"/>
    <p:sldId id="267" r:id="rId24"/>
    <p:sldId id="268" r:id="rId25"/>
    <p:sldId id="269" r:id="rId26"/>
    <p:sldId id="270" r:id="rId27"/>
    <p:sldId id="271" r:id="rId28"/>
    <p:sldId id="286" r:id="rId29"/>
    <p:sldId id="281" r:id="rId30"/>
    <p:sldId id="282" r:id="rId31"/>
    <p:sldId id="283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66FF33"/>
    <a:srgbClr val="0066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89572" autoAdjust="0"/>
  </p:normalViewPr>
  <p:slideViewPr>
    <p:cSldViewPr>
      <p:cViewPr varScale="1">
        <p:scale>
          <a:sx n="40" d="100"/>
          <a:sy n="40" d="100"/>
        </p:scale>
        <p:origin x="-7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-114" y="99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pPr>
              <a:defRPr/>
            </a:pPr>
            <a:fld id="{BDB0AC0D-09EA-4C21-829D-7DB8A8CF9963}" type="datetimeFigureOut">
              <a:rPr lang="ar-SA"/>
              <a:pPr>
                <a:defRPr/>
              </a:pPr>
              <a:t>15/06/1433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pPr>
              <a:defRPr/>
            </a:pPr>
            <a:fld id="{D36D2B05-6EC3-4E84-9064-2C54CB9F5428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6B4112F-FDFF-480E-BE82-E98389979FB5}" type="slidenum">
              <a:rPr lang="ar-SA" smtClean="0"/>
              <a:pPr/>
              <a:t>1</a:t>
            </a:fld>
            <a:endParaRPr lang="ar-S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ar-SA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D1BE79F-CA8D-4895-8106-E0FA91444D90}" type="slidenum">
              <a:rPr lang="ar-SA" smtClean="0"/>
              <a:pPr/>
              <a:t>7</a:t>
            </a:fld>
            <a:endParaRPr lang="ar-S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</p:grpSp>
      </p:grpSp>
      <p:sp>
        <p:nvSpPr>
          <p:cNvPr id="21657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658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ahoma" pitchFamily="34" charset="0"/>
              </a:defRPr>
            </a:lvl1pPr>
          </a:lstStyle>
          <a:p>
            <a:pPr>
              <a:defRPr/>
            </a:pPr>
            <a:fld id="{6DDE4B7D-702E-4150-9338-C5CC39A0875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7C2F7-7715-496D-8CFD-F1393137CAF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5D463-C445-474F-90C5-47B5ABD53AD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F9AC3-6817-4179-BA88-BB701D2F214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EED82-0918-4D6F-BD1D-89F07609075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D6E92-2712-4983-98C9-4847423110D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6C125-0C34-404B-8A68-F61B37D45A9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8B7C6-1554-4B2E-B451-1709D135882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8DB4C-6E14-4EAB-A08F-C62293393D4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12F50-05DA-4977-BE1F-4CBFDF6C9EB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4BF36-210A-47B0-9B4D-20BB1466D71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20484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485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486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487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488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489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490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491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492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493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494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495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496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</p:grpSp>
        <p:grpSp>
          <p:nvGrpSpPr>
            <p:cNvPr id="103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20498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499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00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01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02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03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04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05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06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07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08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09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10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11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12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13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14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15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16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17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18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19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20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21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22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23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24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25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26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27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28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29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30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31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32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33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34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35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36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37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38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39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40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41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42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43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44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45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46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47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48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49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50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51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52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53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54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55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56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57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58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59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60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61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62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63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64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65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66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67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68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69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70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71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72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73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74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75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76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77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78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79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80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81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82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83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84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85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86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87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88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89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90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91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92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93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94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95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96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97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98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99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600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601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602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603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604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605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606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607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608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609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610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611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612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613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614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615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616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617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618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619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620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621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622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623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624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625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626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627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628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629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630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631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632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</p:grpSp>
      </p:grpSp>
      <p:sp>
        <p:nvSpPr>
          <p:cNvPr id="20633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634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35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36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fld id="{FDE87747-3D9E-4ED6-9477-673B706583A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637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DIURETICS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			By: </a:t>
            </a:r>
          </a:p>
          <a:p>
            <a:pPr algn="l" eaLnBrk="1" hangingPunct="1"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		Prof. A. Alhaider</a:t>
            </a:r>
          </a:p>
          <a:p>
            <a:pPr algn="l" eaLnBrk="1" hangingPunct="1"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	1433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smtClean="0"/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Adverse Reactions of 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Manitol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- Extracellular water expansion and 	dehydration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Hypernatremia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due to loss more water than 	  sodium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Can you conceder Osmotic Agents as good Diuretics? </a:t>
            </a:r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0"/>
            <a:ext cx="8540750" cy="6858000"/>
          </a:xfrm>
          <a:solidFill>
            <a:schemeClr val="bg2"/>
          </a:solidFill>
          <a:ln>
            <a:solidFill>
              <a:srgbClr val="FFFF00"/>
            </a:solidFill>
          </a:ln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AutoNum type="arabicPeriod" startAt="2"/>
              <a:defRPr/>
            </a:pPr>
            <a:r>
              <a:rPr lang="en-US" sz="24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Carbonic </a:t>
            </a:r>
            <a:r>
              <a:rPr lang="en-US" sz="2400" b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Anhydrase</a:t>
            </a:r>
            <a:r>
              <a:rPr lang="en-US" sz="24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Inhibitors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Acetazol</a:t>
            </a:r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amide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(Oral) ;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Dorsol</a:t>
            </a:r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amide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 (Ocular)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Brinzol</a:t>
            </a:r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amide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 (Ocular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see figure 2-4) Simply inhibit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reabsorption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of  sodium and  bicarbonate by inhibiting carbonic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anhydrase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 are  the Compensatory?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Side Effects: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Hyperchloremic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Acidosis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Hypokalemia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- Renal Stone How?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-Drowsiness and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parwthesia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at high doses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Contraindication: 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Hepatic failure due to decrease elimination of ammonium 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Clinical Uses of Carbonic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Anhydrase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Inhibitors: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1" indent="-457200" eaLnBrk="1" hangingPunct="1">
              <a:lnSpc>
                <a:spcPct val="90000"/>
              </a:lnSpc>
              <a:defRPr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eaLnBrk="1" hangingPunct="1">
              <a:lnSpc>
                <a:spcPct val="90000"/>
              </a:lnSpc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Why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Acetazolamide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is  not used as a diuretic ?</a:t>
            </a:r>
          </a:p>
          <a:p>
            <a:pPr marL="914400" lvl="1" indent="-457200" eaLnBrk="1" hangingPunct="1">
              <a:lnSpc>
                <a:spcPct val="90000"/>
              </a:lnSpc>
              <a:buNone/>
              <a:defRPr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eaLnBrk="1" hangingPunct="1">
              <a:lnSpc>
                <a:spcPct val="90000"/>
              </a:lnSpc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Glaucoma   Mechanism?</a:t>
            </a:r>
          </a:p>
          <a:p>
            <a:pPr marL="914400" lvl="1" indent="-457200" eaLnBrk="1" hangingPunct="1">
              <a:lnSpc>
                <a:spcPct val="90000"/>
              </a:lnSpc>
              <a:buNone/>
              <a:defRPr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eaLnBrk="1" hangingPunct="1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Alkalization of  urine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and metabolic alkalosis.   </a:t>
            </a:r>
          </a:p>
          <a:p>
            <a:pPr marL="914400" lvl="1" indent="-457200" eaLnBrk="1" hangingPunct="1">
              <a:lnSpc>
                <a:spcPct val="90000"/>
              </a:lnSpc>
              <a:buNone/>
              <a:defRPr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eaLnBrk="1" hangingPunct="1">
              <a:lnSpc>
                <a:spcPct val="90000"/>
              </a:lnSpc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Epilepsy;  Benign intracranial hypertension</a:t>
            </a:r>
          </a:p>
          <a:p>
            <a:pPr marL="914400" lvl="1" indent="-457200" eaLnBrk="1" hangingPunct="1">
              <a:lnSpc>
                <a:spcPct val="90000"/>
              </a:lnSpc>
              <a:buNone/>
              <a:defRPr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eaLnBrk="1" hangingPunct="1">
              <a:lnSpc>
                <a:spcPct val="90000"/>
              </a:lnSpc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Acute mountain sickness</a:t>
            </a:r>
          </a:p>
          <a:p>
            <a:pPr marL="914400" lvl="1" indent="-457200" eaLnBrk="1" hangingPunct="1">
              <a:lnSpc>
                <a:spcPct val="90000"/>
              </a:lnSpc>
              <a:buNone/>
              <a:defRPr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eaLnBrk="1" hangingPunct="1">
              <a:lnSpc>
                <a:spcPct val="90000"/>
              </a:lnSpc>
              <a:buNone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What are the differences between </a:t>
            </a:r>
            <a:r>
              <a:rPr lang="en-US" sz="2000" b="1" dirty="0" err="1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acetazolamide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do</a:t>
            </a:r>
            <a:r>
              <a:rPr lang="en-US" sz="2000" b="1" dirty="0" err="1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rzolamide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sz="2000" b="1" dirty="0" err="1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brinzolamide</a:t>
            </a:r>
            <a:r>
              <a:rPr lang="en-US" sz="2000" b="1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Oral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Topical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scan00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</a:rPr>
              <a:t>Side Effects of  </a:t>
            </a:r>
            <a:r>
              <a:rPr lang="en-US" b="1" dirty="0" err="1" smtClean="0">
                <a:solidFill>
                  <a:srgbClr val="FF0000"/>
                </a:solidFill>
              </a:rPr>
              <a:t>Acetazolamide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</a:p>
          <a:p>
            <a:pPr>
              <a:defRPr/>
            </a:pPr>
            <a:r>
              <a:rPr lang="en-US" dirty="0" smtClean="0"/>
              <a:t>Sedation and </a:t>
            </a:r>
            <a:r>
              <a:rPr lang="en-US" dirty="0" err="1" smtClean="0"/>
              <a:t>drowsness</a:t>
            </a:r>
            <a:r>
              <a:rPr lang="en-US" dirty="0" smtClean="0"/>
              <a:t>; Hypersensitivity reaction  Why?; Renal stone , Acidosis; </a:t>
            </a:r>
            <a:r>
              <a:rPr lang="en-US" dirty="0" err="1" smtClean="0"/>
              <a:t>Hyperchloremia</a:t>
            </a:r>
            <a:r>
              <a:rPr lang="en-US" dirty="0" smtClean="0"/>
              <a:t>, </a:t>
            </a:r>
            <a:r>
              <a:rPr lang="en-US" dirty="0" err="1" smtClean="0"/>
              <a:t>hyponatremia</a:t>
            </a:r>
            <a:r>
              <a:rPr lang="en-US" dirty="0" smtClean="0"/>
              <a:t> and </a:t>
            </a:r>
            <a:r>
              <a:rPr lang="en-US" dirty="0" err="1" smtClean="0"/>
              <a:t>hypokalemia</a:t>
            </a:r>
            <a:r>
              <a:rPr lang="en-US" dirty="0" smtClean="0"/>
              <a:t>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z="3200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B. Diuretics Acting on the Thick Ascending Loop of  </a:t>
            </a:r>
            <a:r>
              <a:rPr lang="en-US" sz="3200" dirty="0" err="1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Henle</a:t>
            </a:r>
            <a:r>
              <a:rPr lang="en-US" sz="3200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 (loop diuretics</a:t>
            </a:r>
            <a:r>
              <a:rPr lang="en-US" sz="4000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) High ceiling</a:t>
            </a:r>
          </a:p>
        </p:txBody>
      </p:sp>
      <p:sp>
        <p:nvSpPr>
          <p:cNvPr id="1126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1295400"/>
            <a:ext cx="8540750" cy="5562600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e.g.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Furosemide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Lasix</a:t>
            </a:r>
            <a:r>
              <a:rPr lang="en-US" sz="2800" baseline="30000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Torsemide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Bumetanide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Burex</a:t>
            </a:r>
            <a:r>
              <a:rPr lang="en-US" sz="2800" baseline="30000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Ethacrynic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acid.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US" sz="2800" b="1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Phrmacodynamics</a:t>
            </a:r>
            <a:r>
              <a:rPr lang="en-US" sz="2800" b="1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arenR"/>
              <a:defRPr/>
            </a:pPr>
            <a:r>
              <a:rPr lang="en-US" sz="2800" b="1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Mechanism of Action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: Simply inhibit the coupled NA/K/2Cl transport in the loop of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Henle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Also, they have potent pulmonary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vasodilating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effects (via PGs).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What are the compensatory mechanisms?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endParaRPr lang="en-US" sz="2800" dirty="0" smtClean="0">
              <a:solidFill>
                <a:srgbClr val="66FF33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Why </a:t>
            </a:r>
            <a:r>
              <a:rPr lang="en-US" sz="28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furosemide</a:t>
            </a:r>
            <a:r>
              <a:rPr lang="en-US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is a better diuretic than </a:t>
            </a:r>
            <a:r>
              <a:rPr lang="en-US" sz="28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acetazolamide</a:t>
            </a:r>
            <a:r>
              <a:rPr lang="en-US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despite the fact that only 25% of the </a:t>
            </a:r>
            <a:r>
              <a:rPr lang="en-US" sz="28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reabsorption</a:t>
            </a:r>
            <a:r>
              <a:rPr lang="en-US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occurs at the ascending loop of </a:t>
            </a:r>
            <a:r>
              <a:rPr lang="en-US" sz="28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Henle</a:t>
            </a:r>
            <a:r>
              <a:rPr lang="en-US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0"/>
            <a:ext cx="8540750" cy="6858000"/>
          </a:xfrm>
        </p:spPr>
        <p:txBody>
          <a:bodyPr/>
          <a:lstStyle/>
          <a:p>
            <a:pPr marL="742950" indent="-742950" eaLnBrk="1" hangingPunct="1">
              <a:lnSpc>
                <a:spcPct val="80000"/>
              </a:lnSpc>
              <a:buFont typeface="Arial" pitchFamily="34" charset="0"/>
              <a:buAutoNum type="arabicPeriod" startAt="2"/>
              <a:defRPr/>
            </a:pPr>
            <a:r>
              <a:rPr lang="en-US" sz="3600" b="1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Side effects: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indent="-742950" eaLnBrk="1" hangingPunct="1">
              <a:lnSpc>
                <a:spcPct val="80000"/>
              </a:lnSpc>
              <a:buNone/>
              <a:defRPr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Note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most of them are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consequenses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of the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compensotory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mechanism</a:t>
            </a:r>
          </a:p>
          <a:p>
            <a:pPr marL="609600" indent="-609600"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Ototoxicity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Hypokalemic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metabolic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alkalalosis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; 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hypocalcemia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hypomagnesemia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hypochloremia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Hypovolemia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hyperuricemia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(How?); hypersensitivity reactions.</a:t>
            </a:r>
          </a:p>
          <a:p>
            <a:pPr marL="609600" indent="-609600"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endParaRPr lang="en-US" sz="2400" b="1" dirty="0" smtClean="0">
              <a:solidFill>
                <a:srgbClr val="00CC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AutoNum type="arabicPeriod" startAt="3"/>
              <a:defRPr/>
            </a:pPr>
            <a:r>
              <a:rPr lang="en-US" b="1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Therapeutic  Uses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b="1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a) Edema (Like What?)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	b) Acute renal failure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	c)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Hyperkalemia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Why?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	d)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Hypercalcemia</a:t>
            </a:r>
            <a:r>
              <a:rPr lang="en-US" b="1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 are the differences between </a:t>
            </a:r>
            <a:r>
              <a:rPr lang="en-US" b="1" dirty="0" err="1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furosemide</a:t>
            </a:r>
            <a:r>
              <a:rPr lang="en-US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b="1" dirty="0" err="1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torsemide</a:t>
            </a:r>
            <a:r>
              <a:rPr lang="en-US" b="1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Simply oral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torsemide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considers as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i.v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furesemide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Because  only 50% of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furesemide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absorped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 the intestine.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endParaRPr lang="en-US" b="1" dirty="0" smtClean="0">
              <a:solidFill>
                <a:srgbClr val="00CC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What are the advantages of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bumetanide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Bumex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 over that of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furosemide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? Potent (40 times) with very fast onset and short duration.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Dosage of  loop diuretics: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b="1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000" b="1" dirty="0" err="1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Furosemide</a:t>
            </a:r>
            <a:r>
              <a:rPr lang="en-US" sz="2000" b="1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		20-80 mg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b="1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000" b="1" dirty="0" err="1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Torsemide</a:t>
            </a:r>
            <a:r>
              <a:rPr lang="en-US" sz="2000" b="1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		2.5-20 mg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b="1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000" b="1" dirty="0" err="1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Bumetanide</a:t>
            </a:r>
            <a:r>
              <a:rPr lang="en-US" sz="2000" b="1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		0.5-2.0 mg      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endParaRPr lang="en-US" sz="2000" b="1" dirty="0" smtClean="0">
              <a:solidFill>
                <a:srgbClr val="00CC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4. Drug interactions: NSAIDs</a:t>
            </a:r>
          </a:p>
          <a:p>
            <a:pPr>
              <a:defRPr/>
            </a:pPr>
            <a:endParaRPr lang="ar-SA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 descr="scan00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752600"/>
            <a:ext cx="4038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8" descr="scan00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752600"/>
            <a:ext cx="4114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9"/>
          <p:cNvSpPr>
            <a:spLocks noChangeArrowheads="1"/>
          </p:cNvSpPr>
          <p:nvPr/>
        </p:nvSpPr>
        <p:spPr bwMode="auto">
          <a:xfrm>
            <a:off x="1219200" y="5029200"/>
            <a:ext cx="1143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8437" name="Oval 14"/>
          <p:cNvSpPr>
            <a:spLocks noChangeArrowheads="1"/>
          </p:cNvSpPr>
          <p:nvPr/>
        </p:nvSpPr>
        <p:spPr bwMode="auto">
          <a:xfrm>
            <a:off x="7772400" y="3124200"/>
            <a:ext cx="1143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scan00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04800"/>
            <a:ext cx="78486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Anatomy and Physiology of Renal system</a:t>
            </a:r>
          </a:p>
        </p:txBody>
      </p:sp>
      <p:sp>
        <p:nvSpPr>
          <p:cNvPr id="307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defRPr/>
            </a:pPr>
            <a:r>
              <a:rPr lang="en-US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Remember the </a:t>
            </a:r>
            <a:r>
              <a:rPr lang="en-US" b="1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nephron</a:t>
            </a:r>
            <a:r>
              <a:rPr lang="en-US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is the most important part of the kidney which regulates fluid and electrolytes.</a:t>
            </a:r>
          </a:p>
          <a:p>
            <a:pPr marL="609600" indent="-609600" eaLnBrk="1" hangingPunct="1">
              <a:buNone/>
              <a:defRPr/>
            </a:pPr>
            <a:endParaRPr lang="en-US" b="1" dirty="0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defRPr/>
            </a:pPr>
            <a:r>
              <a:rPr lang="en-US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Urine formation:</a:t>
            </a:r>
          </a:p>
          <a:p>
            <a:pPr marL="990600" lvl="1" indent="-533400" eaLnBrk="1" hangingPunct="1">
              <a:buFontTx/>
              <a:buAutoNum type="arabicPeriod"/>
              <a:defRPr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Glomerular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filtration  How many  liters per  24 H?</a:t>
            </a:r>
          </a:p>
          <a:p>
            <a:pPr marL="990600" lvl="1" indent="-533400" eaLnBrk="1" hangingPunct="1">
              <a:buFontTx/>
              <a:buAutoNum type="arabicPeriod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Tubular re-absorption  (around 98%)</a:t>
            </a:r>
          </a:p>
          <a:p>
            <a:pPr marL="990600" lvl="1" indent="-533400" eaLnBrk="1" hangingPunct="1">
              <a:buFontTx/>
              <a:buAutoNum type="arabicPeriod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Tubular secretion</a:t>
            </a:r>
          </a:p>
          <a:p>
            <a:pPr marL="990600" lvl="1" indent="-533400" eaLnBrk="1" hangingPunct="1">
              <a:buFontTx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z="2800" dirty="0" smtClean="0"/>
              <a:t>C. Diuretics  that Inhibit Transport in the Distal Convoluted Tubule (e.g.: </a:t>
            </a:r>
            <a:r>
              <a:rPr lang="en-US" sz="2800" dirty="0" err="1" smtClean="0"/>
              <a:t>Thiazides</a:t>
            </a:r>
            <a:r>
              <a:rPr lang="en-US" sz="2800" dirty="0" smtClean="0"/>
              <a:t> and </a:t>
            </a:r>
            <a:r>
              <a:rPr lang="en-US" sz="2800" dirty="0" err="1" smtClean="0"/>
              <a:t>Thiazide</a:t>
            </a:r>
            <a:r>
              <a:rPr lang="en-US" sz="2800" dirty="0" smtClean="0"/>
              <a:t>-like (</a:t>
            </a:r>
            <a:r>
              <a:rPr lang="en-US" sz="2800" dirty="0" err="1" smtClean="0"/>
              <a:t>Indapamide</a:t>
            </a:r>
            <a:r>
              <a:rPr lang="en-US" sz="2800" dirty="0" smtClean="0"/>
              <a:t>; </a:t>
            </a:r>
            <a:r>
              <a:rPr lang="en-US" sz="2800" dirty="0" err="1" smtClean="0"/>
              <a:t>Metolazone</a:t>
            </a:r>
            <a:r>
              <a:rPr lang="en-US" sz="2800" dirty="0" smtClean="0"/>
              <a:t>)</a:t>
            </a:r>
          </a:p>
        </p:txBody>
      </p:sp>
      <p:sp>
        <p:nvSpPr>
          <p:cNvPr id="3277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History of </a:t>
            </a:r>
            <a:r>
              <a:rPr lang="en-US" sz="2800" dirty="0" err="1" smtClean="0"/>
              <a:t>Thiazides</a:t>
            </a:r>
            <a:endParaRPr lang="en-US" sz="2800" dirty="0" smtClean="0"/>
          </a:p>
          <a:p>
            <a:pPr eaLnBrk="1" hangingPunct="1">
              <a:defRPr/>
            </a:pPr>
            <a:r>
              <a:rPr lang="en-US" sz="2800" dirty="0" err="1" smtClean="0"/>
              <a:t>Pharmacodynamics</a:t>
            </a:r>
            <a:r>
              <a:rPr lang="en-US" sz="2800" dirty="0" smtClean="0"/>
              <a:t>:</a:t>
            </a:r>
          </a:p>
          <a:p>
            <a:pPr lvl="1" eaLnBrk="1" hangingPunct="1">
              <a:defRPr/>
            </a:pPr>
            <a:r>
              <a:rPr lang="en-US" dirty="0" smtClean="0"/>
              <a:t>MOA: Inhibit Na</a:t>
            </a:r>
            <a:r>
              <a:rPr lang="en-US" baseline="30000" dirty="0" smtClean="0"/>
              <a:t>+</a:t>
            </a:r>
            <a:r>
              <a:rPr lang="en-US" dirty="0" smtClean="0"/>
              <a:t> via inhibition of Na</a:t>
            </a:r>
            <a:r>
              <a:rPr lang="en-US" baseline="30000" dirty="0" smtClean="0"/>
              <a:t>+</a:t>
            </a:r>
            <a:r>
              <a:rPr lang="en-US" dirty="0" smtClean="0"/>
              <a:t>/</a:t>
            </a:r>
            <a:r>
              <a:rPr lang="en-US" dirty="0" err="1" smtClean="0"/>
              <a:t>Cl</a:t>
            </a:r>
            <a:r>
              <a:rPr lang="en-US" baseline="30000" dirty="0" smtClean="0"/>
              <a:t>-</a:t>
            </a:r>
            <a:r>
              <a:rPr lang="en-US" dirty="0" smtClean="0"/>
              <a:t> </a:t>
            </a:r>
            <a:r>
              <a:rPr lang="en-US" dirty="0" err="1" smtClean="0"/>
              <a:t>cotransporter</a:t>
            </a:r>
            <a:r>
              <a:rPr lang="en-US" dirty="0" smtClean="0"/>
              <a:t>?</a:t>
            </a:r>
          </a:p>
          <a:p>
            <a:pPr lvl="2" eaLnBrk="1" hangingPunct="1">
              <a:defRPr/>
            </a:pPr>
            <a:r>
              <a:rPr lang="en-US" dirty="0" smtClean="0"/>
              <a:t>What are the compensatory mechanisms? 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z="3200" b="1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Side effects: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How do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thiazides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differ from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furosemide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 their side effects?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ototoxicity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hypercalcemia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due to PTH, more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hyponatremia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; hyperglycemia  How?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hyperlipidemia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hyperurecemia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2" eaLnBrk="1" hangingPunct="1">
              <a:defRPr/>
            </a:pPr>
            <a:endParaRPr lang="en-US" dirty="0" smtClean="0"/>
          </a:p>
          <a:p>
            <a:pPr lvl="1"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0"/>
            <a:ext cx="8540750" cy="6629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Clinical uses: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a)  Hypertension Drug of Choice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Hydrochlorthiazide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Indapamide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Natrilex</a:t>
            </a:r>
            <a:r>
              <a:rPr lang="en-US" sz="2800" baseline="30000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     b) Refractory Edema together with the  Loop 	diuretics (e.g.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Metolazone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     c)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Nephrolitiasis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due to idiopathic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hypercalciuria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	(Renal stone)  and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hypocalcemia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    d)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Nephrogenic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Diabetes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Insipidus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 How? 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   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US" sz="2800" b="1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How does </a:t>
            </a:r>
            <a:r>
              <a:rPr lang="en-US" sz="2800" b="1" dirty="0" err="1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indapamide</a:t>
            </a:r>
            <a:r>
              <a:rPr lang="en-US" sz="2800" b="1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 differ from </a:t>
            </a:r>
            <a:r>
              <a:rPr lang="en-US" sz="2800" b="1" dirty="0" err="1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thiazides</a:t>
            </a:r>
            <a:r>
              <a:rPr lang="en-US" sz="2800" b="1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What is </a:t>
            </a:r>
            <a:r>
              <a:rPr lang="en-US" sz="2800" b="1" dirty="0" err="1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metolazone</a:t>
            </a:r>
            <a:r>
              <a:rPr lang="en-US" sz="2800" b="1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scan00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63373">
            <a:off x="0" y="-17463"/>
            <a:ext cx="9113838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D.  Diuretics that inhibit transport in the Cortical Collecting Tubule (e.g. potassium sparing diuretics).</a:t>
            </a:r>
          </a:p>
          <a:p>
            <a:pPr eaLnBrk="1" hangingPunct="1">
              <a:defRPr/>
            </a:pPr>
            <a:endParaRPr lang="en-US" dirty="0" smtClean="0">
              <a:solidFill>
                <a:srgbClr val="00CCFF"/>
              </a:solidFill>
            </a:endParaRP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Why does the </a:t>
            </a:r>
            <a:r>
              <a:rPr lang="en-US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natriuretic</a:t>
            </a:r>
            <a:r>
              <a:rPr lang="en-US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activity of this group has limited range (less than 5%)  but d. clinically very important.?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Classification of Potassium Sparing Diuretics: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A) Direct antagonist of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mineralocorticoid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	receptors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Aldosterone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Antagonists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e.g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spironolactone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Aldactone</a:t>
            </a:r>
            <a:r>
              <a:rPr lang="en-US" sz="2800" baseline="30000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B) Indirect via inhibition of Na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flux in luminal      	membrane (e.g.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Triametrene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Amiloride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z="3600" b="1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Spironolactone (Aldactone</a:t>
            </a:r>
            <a:r>
              <a:rPr lang="en-US" sz="3600" b="1" baseline="3000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600" b="1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ynthetic steroids acts as competitive antagonist of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adlosterone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with slow onset of action.</a:t>
            </a:r>
          </a:p>
          <a:p>
            <a:pPr eaLnBrk="1" hangingPunct="1">
              <a:defRPr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MOA: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Aldosterone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enhance K</a:t>
            </a:r>
            <a:r>
              <a:rPr lang="en-US" b="1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secretion by increasing Na</a:t>
            </a:r>
            <a:r>
              <a:rPr lang="en-US" b="1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/K</a:t>
            </a:r>
            <a:r>
              <a:rPr lang="en-US" b="1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ATPase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and the same for H</a:t>
            </a:r>
            <a:r>
              <a:rPr lang="en-US" b="1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. Therefore,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Spironolactone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binds to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mineralocorticoid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receptors this leads to 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z="3600" b="1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Clinical Uses of K</a:t>
            </a:r>
            <a:r>
              <a:rPr lang="en-US" sz="3600" b="1" baseline="3000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600" b="1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 sparing Diuretics</a:t>
            </a:r>
            <a:r>
              <a:rPr lang="en-US" sz="360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843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143000"/>
            <a:ext cx="8540750" cy="57150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 diuretics in states of primary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mineralocorticoid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excess (e.g. Conn’s syndrome; Ectopic ACTH production) or to secondary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aldosteronism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from CHF; Hepatic Cirrhosis 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Nephrotic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syndrome).</a:t>
            </a:r>
          </a:p>
          <a:p>
            <a:pPr lvl="1" eaLnBrk="1" hangingPunct="1">
              <a:defRPr/>
            </a:pPr>
            <a:endParaRPr lang="en-US" dirty="0" smtClean="0">
              <a:solidFill>
                <a:srgbClr val="00CCFF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overcome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hypokalemic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action of diuretics</a:t>
            </a:r>
          </a:p>
          <a:p>
            <a:pPr lvl="1" eaLnBrk="1" hangingPunct="1">
              <a:defRPr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Hirsutism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How?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z="3200" b="1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Side effects:</a:t>
            </a:r>
          </a:p>
        </p:txBody>
      </p:sp>
      <p:sp>
        <p:nvSpPr>
          <p:cNvPr id="1945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066800"/>
            <a:ext cx="854075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Hyperkalemia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(increases ) some times useful?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Hyperchloremic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metabolic acidosis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Antiandrognic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effects (e.g.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gynecomastia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impotence) with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spironolactone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, kidney stone with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Triametrene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 Diuretics Combination preparations 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	 Examples</a:t>
            </a:r>
            <a:r>
              <a:rPr lang="en-US" sz="2800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 smtClean="0">
              <a:solidFill>
                <a:srgbClr val="00CC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	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Dyazide</a:t>
            </a:r>
            <a:r>
              <a:rPr lang="en-US" sz="2000" b="1" baseline="30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Triametrene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50 mg + Hydrochlorothiazide HCT 25 mg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	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Aldactazide</a:t>
            </a:r>
            <a:r>
              <a:rPr lang="en-US" sz="2000" b="1" baseline="30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Spironolactone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25 mg + HCT 25 mg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	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Moduretic</a:t>
            </a:r>
            <a:r>
              <a:rPr lang="en-US" sz="2000" b="1" baseline="30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Amiloride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5 mg + HCT 50 mg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Why?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Note 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thiazides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should always be there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Contraindications: Oral K administration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scan00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63373">
            <a:off x="0" y="-17463"/>
            <a:ext cx="9113838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sc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7315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304800"/>
            <a:ext cx="9144000" cy="6553200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en-US" sz="3600" b="1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 How could urine output be increased ?</a:t>
            </a:r>
          </a:p>
          <a:p>
            <a:pPr marL="609600" indent="-609600" eaLnBrk="1" hangingPunct="1">
              <a:buFont typeface="Arial" pitchFamily="34" charset="0"/>
              <a:buNone/>
              <a:defRPr/>
            </a:pPr>
            <a:r>
              <a:rPr lang="en-US" dirty="0" smtClean="0"/>
              <a:t>	</a:t>
            </a:r>
            <a:r>
              <a:rPr lang="en-US" sz="2800" b="1" dirty="0" smtClean="0">
                <a:latin typeface="Times New Roman" pitchFamily="18" charset="0"/>
              </a:rPr>
              <a:t>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Glomerular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filtration  Vs </a:t>
            </a:r>
            <a:r>
              <a:rPr lang="en-US" sz="2800" b="1" dirty="0" smtClean="0">
                <a:latin typeface="Times New Roman" pitchFamily="18" charset="0"/>
              </a:rPr>
              <a:t>↓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Tubular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reabsorption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(the most important clinically)</a:t>
            </a:r>
          </a:p>
          <a:p>
            <a:pPr marL="609600" indent="-609600" eaLnBrk="1" hangingPunct="1">
              <a:buFont typeface="Arial" pitchFamily="34" charset="0"/>
              <a:buNone/>
              <a:defRPr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defRPr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Purpose of Using Diuretics</a:t>
            </a:r>
          </a:p>
          <a:p>
            <a:pPr marL="609600" indent="-609600" eaLnBrk="1" hangingPunct="1">
              <a:buFont typeface="Arial" pitchFamily="34" charset="0"/>
              <a:buNone/>
              <a:defRPr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1.  To maintain urine volume ( e.g.: renal 		failure) </a:t>
            </a:r>
          </a:p>
          <a:p>
            <a:pPr marL="609600" indent="-609600" eaLnBrk="1" hangingPunct="1">
              <a:buFont typeface="Arial" pitchFamily="34" charset="0"/>
              <a:buNone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	2.  To mobilize edema fluid (e.g.: heart failure, 	liver failure;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nephrotic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syndrome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marL="609600" indent="-609600" eaLnBrk="1" hangingPunct="1">
              <a:buFont typeface="Arial" pitchFamily="34" charset="0"/>
              <a:buNone/>
              <a:defRPr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	3.  To control  high blood pressure.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scan0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0"/>
            <a:ext cx="5610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scan0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0"/>
            <a:ext cx="8305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304800"/>
            <a:ext cx="8540750" cy="6553200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What are the renal transport mechanisms in:</a:t>
            </a:r>
          </a:p>
          <a:p>
            <a:pPr lvl="1" eaLnBrk="1" hangingPunct="1">
              <a:defRPr/>
            </a:pPr>
            <a:r>
              <a:rPr lang="en-US" dirty="0" smtClean="0"/>
              <a:t>Proximal convoluted tubule  60-70% 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dirty="0" smtClean="0"/>
              <a:t>	(Isotonic)</a:t>
            </a:r>
          </a:p>
          <a:p>
            <a:pPr lvl="1" eaLnBrk="1" hangingPunct="1">
              <a:defRPr/>
            </a:pPr>
            <a:r>
              <a:rPr lang="en-US" dirty="0" smtClean="0"/>
              <a:t>Thick portion of ascending limb of the loop of </a:t>
            </a:r>
            <a:r>
              <a:rPr lang="en-US" dirty="0" err="1" smtClean="0"/>
              <a:t>Henle</a:t>
            </a:r>
            <a:r>
              <a:rPr lang="en-US" dirty="0" smtClean="0"/>
              <a:t>. 25%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Distal convoluted tubule 5-10%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Cortical collecting tubule 5% (</a:t>
            </a:r>
            <a:r>
              <a:rPr lang="en-US" dirty="0" err="1" smtClean="0"/>
              <a:t>Aldosterone</a:t>
            </a:r>
            <a:r>
              <a:rPr lang="en-US" dirty="0" smtClean="0"/>
              <a:t> and ADH)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scan00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9525000" cy="658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scan00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09600" y="228600"/>
            <a:ext cx="8232775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Classification of Diuretics</a:t>
            </a:r>
          </a:p>
        </p:txBody>
      </p:sp>
      <p:sp>
        <p:nvSpPr>
          <p:cNvPr id="614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990600"/>
            <a:ext cx="8686800" cy="6324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The best way to classify diuretics is to look for their Site of action in the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nephron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	Diuretics that inhibit transport in the Proximal 	Convoluted Tubule (Osmotic diuretics M; Carbonic 	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Anhydrase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Inhibitors)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	Diuretics that inhibit transport in the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Medullary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	Ascending Limb of the Loop of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Henle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(Loop diuretics)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	C)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	Diuretics that inhibit transport in the Distal Convoluted 	Tubule(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Thiazides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Indapamide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Metolazone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	D)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	Diuretics that inhibit transport in the Cortical Collecting 	Tubule (Potassium spring diuretics)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scan00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b="1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. Diuretics that inhibit transport in the Convoluted Proximal Tubule</a:t>
            </a:r>
          </a:p>
        </p:txBody>
      </p:sp>
      <p:sp>
        <p:nvSpPr>
          <p:cNvPr id="717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1600200"/>
            <a:ext cx="19431000" cy="156210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28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Osmotic Diuretics (e.g.: </a:t>
            </a:r>
            <a:r>
              <a:rPr lang="en-US" sz="2800" b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Mannitol</a:t>
            </a:r>
            <a:r>
              <a:rPr lang="en-US" sz="28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MOA: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They are hydrophilic compounds that are easily filtered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through the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glomerulus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with little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re-absorption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thus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increase urinary output via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osmosis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..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PK: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Given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i.v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Can  it be given orally?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Indications: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- to decrease intracranial pressure in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neurological condition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- to decrease intraocular pressure in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acute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glaucoma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-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to maintain high urine flow in acute renal failure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		   during shock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ass">
  <a:themeElements>
    <a:clrScheme name="Compass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Compas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pitchFamily="34" charset="0"/>
          </a:defRPr>
        </a:defPPr>
      </a:lstStyle>
    </a:ln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Compass</Template>
  <TotalTime>1363</TotalTime>
  <Words>606</Words>
  <Application>Microsoft Office PowerPoint</Application>
  <PresentationFormat>On-screen Show (4:3)</PresentationFormat>
  <Paragraphs>164</Paragraphs>
  <Slides>31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Compass</vt:lpstr>
      <vt:lpstr>DIURETICS </vt:lpstr>
      <vt:lpstr>Anatomy and Physiology of Renal system</vt:lpstr>
      <vt:lpstr>Slide 3</vt:lpstr>
      <vt:lpstr>Slide 4</vt:lpstr>
      <vt:lpstr>Slide 5</vt:lpstr>
      <vt:lpstr>Slide 6</vt:lpstr>
      <vt:lpstr>Classification of Diuretics</vt:lpstr>
      <vt:lpstr>Slide 8</vt:lpstr>
      <vt:lpstr>A. Diuretics that inhibit transport in the Convoluted Proximal Tubule</vt:lpstr>
      <vt:lpstr>Slide 10</vt:lpstr>
      <vt:lpstr>Slide 11</vt:lpstr>
      <vt:lpstr>Clinical Uses of Carbonic Anhydrase Inhibitors: </vt:lpstr>
      <vt:lpstr>Slide 13</vt:lpstr>
      <vt:lpstr>Slide 14</vt:lpstr>
      <vt:lpstr>B. Diuretics Acting on the Thick Ascending Loop of  Henle (loop diuretics) High ceiling</vt:lpstr>
      <vt:lpstr>Slide 16</vt:lpstr>
      <vt:lpstr>Slide 17</vt:lpstr>
      <vt:lpstr>Slide 18</vt:lpstr>
      <vt:lpstr>Slide 19</vt:lpstr>
      <vt:lpstr>C. Diuretics  that Inhibit Transport in the Distal Convoluted Tubule (e.g.: Thiazides and Thiazide-like (Indapamide; Metolazone)</vt:lpstr>
      <vt:lpstr>Slide 21</vt:lpstr>
      <vt:lpstr>Slide 22</vt:lpstr>
      <vt:lpstr>Slide 23</vt:lpstr>
      <vt:lpstr>Slide 24</vt:lpstr>
      <vt:lpstr>Spironolactone (AldactoneR)</vt:lpstr>
      <vt:lpstr>Clinical Uses of K+ sparing Diuretics:</vt:lpstr>
      <vt:lpstr>Side effects:</vt:lpstr>
      <vt:lpstr>Slide 28</vt:lpstr>
      <vt:lpstr>Slide 29</vt:lpstr>
      <vt:lpstr>Slide 30</vt:lpstr>
      <vt:lpstr>Slide 31</vt:lpstr>
    </vt:vector>
  </TitlesOfParts>
  <Company>kkuh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DIURETICS</dc:title>
  <dc:creator>Abdul Latif</dc:creator>
  <cp:lastModifiedBy>ksupy</cp:lastModifiedBy>
  <cp:revision>105</cp:revision>
  <dcterms:created xsi:type="dcterms:W3CDTF">2006-12-16T07:52:58Z</dcterms:created>
  <dcterms:modified xsi:type="dcterms:W3CDTF">2012-05-06T08:51:43Z</dcterms:modified>
</cp:coreProperties>
</file>