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9" r:id="rId19"/>
    <p:sldId id="280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B3F2-482A-41F0-A4F5-61BED7B97033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2A98-5EC7-47F9-821E-71BFD6FD0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15810-73AC-4829-9CB3-704BF5C1002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6B1ED8-E641-4905-852D-336F514AB322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2C77F4-20B5-43FF-8CC8-BC39408CE451}" type="slidenum">
              <a:rPr lang="en-US" sz="1200">
                <a:latin typeface="Tahoma" pitchFamily="34" charset="0"/>
              </a:rPr>
              <a:pPr algn="r"/>
              <a:t>12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8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4A3C61-1CB2-419C-89F2-9A234B917565}" type="slidenum">
              <a:rPr lang="en-US" sz="1200">
                <a:latin typeface="Tahoma" pitchFamily="34" charset="0"/>
              </a:rPr>
              <a:pPr algn="r"/>
              <a:t>13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29C2F6-8350-483D-B470-9687DD21741B}" type="slidenum">
              <a:rPr lang="en-US" sz="1200">
                <a:latin typeface="Tahoma" pitchFamily="34" charset="0"/>
              </a:rPr>
              <a:pPr algn="r"/>
              <a:t>14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D50D97-1601-406E-ABFD-C07CCCB0FE9C}" type="slidenum">
              <a:rPr lang="en-US" sz="1200">
                <a:latin typeface="Tahoma" pitchFamily="34" charset="0"/>
              </a:rPr>
              <a:pPr algn="r"/>
              <a:t>15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42CFD1-0E6C-4DEE-A23A-08AC25D9F039}" type="slidenum">
              <a:rPr lang="en-US" sz="1200">
                <a:latin typeface="Tahoma" pitchFamily="34" charset="0"/>
              </a:rPr>
              <a:pPr algn="r"/>
              <a:t>16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5087C-096E-4A49-9271-3B38DE3900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14D1F0-9ACF-4747-B071-64D38129985C}" type="slidenum">
              <a:rPr lang="en-US" sz="1200">
                <a:latin typeface="Tahoma" pitchFamily="34" charset="0"/>
              </a:rPr>
              <a:pPr algn="r"/>
              <a:t>18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2E5E5-48AA-4418-A13A-265D7E8C0C47}" type="slidenum">
              <a:rPr lang="en-US" sz="1200">
                <a:latin typeface="Tahoma" pitchFamily="34" charset="0"/>
              </a:rPr>
              <a:pPr algn="r"/>
              <a:t>19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7B3259-D3DF-49BE-A0A6-12F71316364F}" type="slidenum">
              <a:rPr lang="en-US" sz="1200">
                <a:latin typeface="Tahoma" pitchFamily="34" charset="0"/>
              </a:rPr>
              <a:pPr algn="r"/>
              <a:t>20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7BEAA-6463-483A-922E-D716D06EF0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AAC59D-2175-4289-9350-32FB7DABCBC7}" type="slidenum">
              <a:rPr lang="en-US" sz="1200">
                <a:latin typeface="Tahoma" pitchFamily="34" charset="0"/>
              </a:rPr>
              <a:pPr algn="r"/>
              <a:t>21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95074C-3C5E-4F64-B67B-E0793E38C400}" type="slidenum">
              <a:rPr lang="en-US" sz="1200">
                <a:latin typeface="Tahoma" pitchFamily="34" charset="0"/>
              </a:rPr>
              <a:pPr algn="r"/>
              <a:t>22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D91A7-4FD7-4AF5-9E67-9EDBE83204D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4D807-ABC6-400C-81CF-1244DD6A93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32E2A-6C31-4E95-841B-30ADD54D973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7E80E-E267-447D-BA64-139CDF858D7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F4723E-B4AA-4BE5-869A-4F0013CF58E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10BA3D-2F2E-4133-8FF9-C164ABEADFEF}" type="slidenum">
              <a:rPr lang="en-US" sz="1200">
                <a:latin typeface="Tahoma" pitchFamily="34" charset="0"/>
              </a:rPr>
              <a:pPr algn="r"/>
              <a:t>9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5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902421-3562-447A-9C4C-E3A18278B473}" type="slidenum">
              <a:rPr lang="en-US" sz="1200">
                <a:latin typeface="Tahoma" pitchFamily="34" charset="0"/>
              </a:rPr>
              <a:pPr algn="r"/>
              <a:t>10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0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57ABD-FF6C-434B-BE8C-111197360EBD}" type="datetime1">
              <a:rPr lang="en-US" smtClean="0"/>
              <a:t>5/8/2011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38A5D-8DCF-4B19-8B2E-8BC74F6BD2E1}" type="datetime1">
              <a:rPr lang="en-US" smtClean="0"/>
              <a:t>5/8/2011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1E082-33E0-41A1-927F-B8B7527B38C9}" type="datetime1">
              <a:rPr lang="en-US" smtClean="0"/>
              <a:t>5/8/2011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FF14-49DC-4D96-97CC-487E53E09C13}" type="datetime1">
              <a:rPr lang="en-US" smtClean="0"/>
              <a:t>5/8/2011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42A3-051B-4151-A039-04B4E64157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CBE30-1B71-45E9-8E4D-AB8260BE34E1}" type="datetime1">
              <a:rPr lang="en-US" smtClean="0"/>
              <a:t>5/8/2011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2449F-065B-410E-ACDD-0D5EEFB48EAB}" type="datetime1">
              <a:rPr lang="en-US" smtClean="0"/>
              <a:t>5/8/2011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261EC-8D64-49E2-9A8D-19772877F386}" type="datetime1">
              <a:rPr lang="en-US" smtClean="0"/>
              <a:t>5/8/2011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FEC36-C054-49C0-85B8-178A9A2DD1F8}" type="datetime1">
              <a:rPr lang="en-US" smtClean="0"/>
              <a:t>5/8/2011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87BC-0BAA-40B6-B103-CEABB527E2B3}" type="datetime1">
              <a:rPr lang="en-US" smtClean="0"/>
              <a:t>5/8/2011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A4167-C580-42C7-AD14-002B34EA8BD5}" type="datetime1">
              <a:rPr lang="en-US" smtClean="0"/>
              <a:t>5/8/2011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246EB-B6F6-44BC-A8B0-4A3A44C67B7C}" type="datetime1">
              <a:rPr lang="en-US" smtClean="0"/>
              <a:t>5/8/2011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291F-F257-447E-B988-ACCDB5B4AC4E}" type="datetime1">
              <a:rPr lang="en-US" smtClean="0"/>
              <a:t>5/8/2011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CAD02-DFAE-4E96-856B-CDC7FEA4A4F2}" type="datetime1">
              <a:rPr lang="en-US" smtClean="0"/>
              <a:t>5/8/2011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F164-8820-4BAF-A6BC-84A688D3345C}" type="datetime1">
              <a:rPr lang="en-US" smtClean="0"/>
              <a:t>5/8/2011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CAC75A7-848C-42F4-8632-777F4F87C87A}" type="datetime1">
              <a:rPr lang="en-US" smtClean="0"/>
              <a:t>5/8/2011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644C1E-65EA-4D13-8F05-1D965411A5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 smtClean="0"/>
              <a:t>Dr Sitelbanat</a:t>
            </a:r>
            <a:endParaRPr lang="en-US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8338"/>
            <a:ext cx="7772400" cy="149701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solidFill>
                  <a:schemeClr val="hlink"/>
                </a:solidFill>
              </a:rPr>
              <a:t>Renal </a:t>
            </a:r>
            <a:r>
              <a:rPr lang="en-US" sz="7200" dirty="0" smtClean="0">
                <a:solidFill>
                  <a:schemeClr val="hlink"/>
                </a:solidFill>
              </a:rPr>
              <a:t>Functions</a:t>
            </a:r>
            <a:endParaRPr lang="en-US" sz="7200" dirty="0" smtClean="0">
              <a:solidFill>
                <a:schemeClr val="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Guyton 26,27,28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Dr </a:t>
            </a:r>
            <a:r>
              <a:rPr lang="en-US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Sitelbanat</a:t>
            </a:r>
            <a:r>
              <a:rPr lang="en-U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Awadalla</a:t>
            </a:r>
            <a:endParaRPr lang="en-US" b="1" i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4C1E-65EA-4D13-8F05-1D965411A5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179E9C-FBD0-4B0B-8698-D86C73AAB64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Microscopic structure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914400" lvl="1" indent="-457200">
              <a:buFontTx/>
              <a:buBlip>
                <a:blip r:embed="rId3"/>
              </a:buBlip>
              <a:defRPr/>
            </a:pPr>
            <a:r>
              <a:rPr lang="en-US" sz="3600" b="1" dirty="0" err="1" smtClean="0">
                <a:solidFill>
                  <a:srgbClr val="66FFCC"/>
                </a:solidFill>
              </a:rPr>
              <a:t>Nephron</a:t>
            </a:r>
            <a:r>
              <a:rPr lang="en-US" sz="3600" b="1" dirty="0" smtClean="0">
                <a:solidFill>
                  <a:srgbClr val="66FFCC"/>
                </a:solidFill>
              </a:rPr>
              <a:t> is the basic unit of the kidney</a:t>
            </a:r>
          </a:p>
          <a:p>
            <a:pPr marL="914400" lvl="1" indent="-457200">
              <a:buFontTx/>
              <a:buBlip>
                <a:blip r:embed="rId3"/>
              </a:buBlip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 Each kidney consist of 10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6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nephrons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914400" lvl="1" indent="-457200">
              <a:buFontTx/>
              <a:buBlip>
                <a:blip r:embed="rId3"/>
              </a:buBlip>
              <a:defRPr/>
            </a:pPr>
            <a:r>
              <a:rPr lang="en-US" sz="3600" b="1" dirty="0" smtClean="0">
                <a:solidFill>
                  <a:srgbClr val="FFCC66"/>
                </a:solidFill>
              </a:rPr>
              <a:t>All kidney functions are performed by </a:t>
            </a:r>
            <a:r>
              <a:rPr lang="en-US" sz="3600" b="1" dirty="0" err="1" smtClean="0">
                <a:solidFill>
                  <a:srgbClr val="FFCC66"/>
                </a:solidFill>
              </a:rPr>
              <a:t>nephron</a:t>
            </a:r>
            <a:endParaRPr lang="en-US" sz="3600" b="1" dirty="0" smtClean="0">
              <a:solidFill>
                <a:srgbClr val="FFCC66"/>
              </a:solidFill>
            </a:endParaRPr>
          </a:p>
          <a:p>
            <a:pPr marL="914400" lvl="1" indent="-457200">
              <a:buFontTx/>
              <a:buBlip>
                <a:blip r:embed="rId3"/>
              </a:buBlip>
              <a:defRPr/>
            </a:pPr>
            <a:r>
              <a:rPr lang="en-US" sz="3600" b="1" dirty="0" err="1" smtClean="0">
                <a:solidFill>
                  <a:srgbClr val="CCFF66"/>
                </a:solidFill>
              </a:rPr>
              <a:t>Nephron</a:t>
            </a:r>
            <a:r>
              <a:rPr lang="en-US" sz="3600" b="1" dirty="0" smtClean="0">
                <a:solidFill>
                  <a:srgbClr val="CCFF66"/>
                </a:solidFill>
              </a:rPr>
              <a:t> is a blind tube consist of 5 different regions</a:t>
            </a:r>
          </a:p>
        </p:txBody>
      </p:sp>
      <p:sp>
        <p:nvSpPr>
          <p:cNvPr id="2765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6D430-ED40-4646-8088-D51F6263EAF1}" type="slidenum">
              <a:rPr lang="en-US" sz="1200">
                <a:cs typeface="Times New Roman" pitchFamily="18" charset="0"/>
              </a:rPr>
              <a:pPr algn="r"/>
              <a:t>10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3AF29B-3F14-4799-98C5-67BB700E95C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Nephron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648200" cy="5334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10" charset="2"/>
              <a:buAutoNum type="arabicPeriod"/>
              <a:defRPr/>
            </a:pPr>
            <a:r>
              <a:rPr lang="en-US" sz="2800" b="1" smtClean="0">
                <a:solidFill>
                  <a:schemeClr val="accent2"/>
                </a:solidFill>
              </a:rPr>
              <a:t>Glomerulus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400" b="1" smtClean="0"/>
              <a:t>Bowman capsule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400" b="1" smtClean="0"/>
              <a:t>Tuft of capillary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10" charset="2"/>
              <a:buAutoNum type="arabicPeriod"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Proximal convoluted tube (PCT)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10" charset="2"/>
              <a:buAutoNum type="arabicPeriod"/>
              <a:defRPr/>
            </a:pPr>
            <a:r>
              <a:rPr lang="en-US" sz="2800" b="1" smtClean="0">
                <a:solidFill>
                  <a:srgbClr val="CCFF66"/>
                </a:solidFill>
              </a:rPr>
              <a:t>Loop of Henle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400" b="1" smtClean="0"/>
              <a:t>Descending – thin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400" b="1" smtClean="0"/>
              <a:t>Ascending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000" b="1" smtClean="0"/>
              <a:t>1/3 thin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000" b="1" smtClean="0"/>
              <a:t>2/3 thick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10" charset="2"/>
              <a:buAutoNum type="arabicPeriod"/>
              <a:defRPr/>
            </a:pPr>
            <a:r>
              <a:rPr lang="en-US" sz="2800" b="1" smtClean="0">
                <a:solidFill>
                  <a:srgbClr val="FF0000"/>
                </a:solidFill>
              </a:rPr>
              <a:t>Distal convoluted tubule (DCT)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10" charset="2"/>
              <a:buAutoNum type="arabicPeriod"/>
              <a:defRPr/>
            </a:pPr>
            <a:r>
              <a:rPr lang="en-US" sz="2800" b="1" smtClean="0">
                <a:solidFill>
                  <a:srgbClr val="FF99CC"/>
                </a:solidFill>
              </a:rPr>
              <a:t>Collecting duct</a:t>
            </a:r>
          </a:p>
        </p:txBody>
      </p:sp>
      <p:pic>
        <p:nvPicPr>
          <p:cNvPr id="28677" name="Content Placeholder 4" descr="Picture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78488" y="1371600"/>
            <a:ext cx="3465512" cy="5029200"/>
          </a:xfrm>
          <a:noFill/>
        </p:spPr>
      </p:pic>
      <p:sp>
        <p:nvSpPr>
          <p:cNvPr id="2867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593EC8-D4E6-4452-9E0A-9B6F80744FB1}" type="slidenum">
              <a:rPr lang="en-US" sz="1200">
                <a:cs typeface="Times New Roman" pitchFamily="18" charset="0"/>
              </a:rPr>
              <a:pPr algn="r"/>
              <a:t>11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880F56-F318-49B9-A918-2B20CAE2AF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Types of nephron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10" charset="2"/>
              <a:buChar char="n"/>
              <a:defRPr/>
            </a:pPr>
            <a:endParaRPr lang="en-US" sz="2800" b="1" smtClean="0"/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CCFF66"/>
                </a:solidFill>
              </a:rPr>
              <a:t>Cortical nephrons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sz="2800" b="1" smtClean="0">
              <a:solidFill>
                <a:srgbClr val="CCFF66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66FFCC"/>
                </a:solidFill>
              </a:rPr>
              <a:t>Juxtamedullary nephrons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99100" y="1752600"/>
          <a:ext cx="3644900" cy="4572000"/>
        </p:xfrm>
        <a:graphic>
          <a:graphicData uri="http://schemas.openxmlformats.org/presentationml/2006/ole">
            <p:oleObj spid="_x0000_s3074" r:id="rId4" imgW="1315847" imgH="1650901" progId="">
              <p:embed/>
            </p:oleObj>
          </a:graphicData>
        </a:graphic>
      </p:graphicFrame>
      <p:sp>
        <p:nvSpPr>
          <p:cNvPr id="307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4BED5-D03A-4D46-9EB4-00C467EC6765}" type="slidenum">
              <a:rPr lang="en-US" sz="1200">
                <a:cs typeface="Times New Roman" pitchFamily="18" charset="0"/>
              </a:rPr>
              <a:pPr algn="r"/>
              <a:t>12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B74639-93CE-4862-B6D5-6772395412B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9699" name="Picture 4" descr="f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668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43200" y="304800"/>
            <a:ext cx="35861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Types of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Nephron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2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905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Renal cortex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33400" y="4572000"/>
            <a:ext cx="1905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Renal medulla</a:t>
            </a:r>
          </a:p>
        </p:txBody>
      </p:sp>
      <p:sp>
        <p:nvSpPr>
          <p:cNvPr id="29703" name="Line 15"/>
          <p:cNvSpPr>
            <a:spLocks noChangeShapeType="1"/>
          </p:cNvSpPr>
          <p:nvPr/>
        </p:nvSpPr>
        <p:spPr bwMode="auto">
          <a:xfrm flipH="1">
            <a:off x="1981200" y="49530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6"/>
          <p:cNvSpPr>
            <a:spLocks noChangeShapeType="1"/>
          </p:cNvSpPr>
          <p:nvPr/>
        </p:nvSpPr>
        <p:spPr bwMode="auto">
          <a:xfrm flipH="1">
            <a:off x="2209800" y="4800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7"/>
          <p:cNvSpPr>
            <a:spLocks noChangeShapeType="1"/>
          </p:cNvSpPr>
          <p:nvPr/>
        </p:nvSpPr>
        <p:spPr bwMode="auto">
          <a:xfrm flipH="1">
            <a:off x="60198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9"/>
          <p:cNvSpPr>
            <a:spLocks noChangeShapeType="1"/>
          </p:cNvSpPr>
          <p:nvPr/>
        </p:nvSpPr>
        <p:spPr bwMode="auto">
          <a:xfrm flipH="1">
            <a:off x="5715000" y="3886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20"/>
          <p:cNvSpPr>
            <a:spLocks noChangeShapeType="1"/>
          </p:cNvSpPr>
          <p:nvPr/>
        </p:nvSpPr>
        <p:spPr bwMode="auto">
          <a:xfrm>
            <a:off x="5486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21"/>
          <p:cNvSpPr>
            <a:spLocks noChangeShapeType="1"/>
          </p:cNvSpPr>
          <p:nvPr/>
        </p:nvSpPr>
        <p:spPr bwMode="auto">
          <a:xfrm>
            <a:off x="5334000" y="4343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22"/>
          <p:cNvSpPr>
            <a:spLocks noChangeShapeType="1"/>
          </p:cNvSpPr>
          <p:nvPr/>
        </p:nvSpPr>
        <p:spPr bwMode="auto">
          <a:xfrm flipV="1">
            <a:off x="5638800" y="3505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23"/>
          <p:cNvSpPr>
            <a:spLocks noChangeShapeType="1"/>
          </p:cNvSpPr>
          <p:nvPr/>
        </p:nvSpPr>
        <p:spPr bwMode="auto">
          <a:xfrm flipH="1">
            <a:off x="6324600" y="3886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4"/>
          <p:cNvSpPr>
            <a:spLocks noChangeShapeType="1"/>
          </p:cNvSpPr>
          <p:nvPr/>
        </p:nvSpPr>
        <p:spPr bwMode="auto">
          <a:xfrm>
            <a:off x="6324600" y="38862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5"/>
          <p:cNvSpPr>
            <a:spLocks noChangeShapeType="1"/>
          </p:cNvSpPr>
          <p:nvPr/>
        </p:nvSpPr>
        <p:spPr bwMode="auto">
          <a:xfrm flipH="1">
            <a:off x="6324600" y="51054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6"/>
          <p:cNvSpPr>
            <a:spLocks noChangeShapeType="1"/>
          </p:cNvSpPr>
          <p:nvPr/>
        </p:nvSpPr>
        <p:spPr bwMode="auto">
          <a:xfrm flipH="1">
            <a:off x="6324600" y="26670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7"/>
          <p:cNvSpPr>
            <a:spLocks noChangeShapeType="1"/>
          </p:cNvSpPr>
          <p:nvPr/>
        </p:nvSpPr>
        <p:spPr bwMode="auto">
          <a:xfrm>
            <a:off x="6324600" y="26670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8"/>
          <p:cNvSpPr>
            <a:spLocks noChangeShapeType="1"/>
          </p:cNvSpPr>
          <p:nvPr/>
        </p:nvSpPr>
        <p:spPr bwMode="auto">
          <a:xfrm flipH="1">
            <a:off x="6324600" y="38100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31"/>
          <p:cNvSpPr>
            <a:spLocks noChangeShapeType="1"/>
          </p:cNvSpPr>
          <p:nvPr/>
        </p:nvSpPr>
        <p:spPr bwMode="auto">
          <a:xfrm flipH="1">
            <a:off x="2362200" y="2819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33"/>
          <p:cNvSpPr>
            <a:spLocks noChangeShapeType="1"/>
          </p:cNvSpPr>
          <p:nvPr/>
        </p:nvSpPr>
        <p:spPr bwMode="auto">
          <a:xfrm>
            <a:off x="5791200" y="2590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34"/>
          <p:cNvSpPr>
            <a:spLocks noChangeShapeType="1"/>
          </p:cNvSpPr>
          <p:nvPr/>
        </p:nvSpPr>
        <p:spPr bwMode="auto">
          <a:xfrm flipV="1">
            <a:off x="5943600" y="2590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35"/>
          <p:cNvSpPr>
            <a:spLocks noChangeShapeType="1"/>
          </p:cNvSpPr>
          <p:nvPr/>
        </p:nvSpPr>
        <p:spPr bwMode="auto">
          <a:xfrm>
            <a:off x="5791200" y="2971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7086600" y="2514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Cortical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nephron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2" charset="0"/>
            </a:endParaRPr>
          </a:p>
        </p:txBody>
      </p:sp>
      <p:sp>
        <p:nvSpPr>
          <p:cNvPr id="29721" name="Line 37"/>
          <p:cNvSpPr>
            <a:spLocks noChangeShapeType="1"/>
          </p:cNvSpPr>
          <p:nvPr/>
        </p:nvSpPr>
        <p:spPr bwMode="auto">
          <a:xfrm flipH="1" flipV="1">
            <a:off x="7772400" y="25146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8"/>
          <p:cNvSpPr>
            <a:spLocks noChangeShapeType="1"/>
          </p:cNvSpPr>
          <p:nvPr/>
        </p:nvSpPr>
        <p:spPr bwMode="auto">
          <a:xfrm flipV="1">
            <a:off x="8305800" y="25146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9"/>
          <p:cNvSpPr>
            <a:spLocks noChangeShapeType="1"/>
          </p:cNvSpPr>
          <p:nvPr/>
        </p:nvSpPr>
        <p:spPr bwMode="auto">
          <a:xfrm flipH="1">
            <a:off x="7772400" y="25146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40"/>
          <p:cNvSpPr>
            <a:spLocks noChangeShapeType="1"/>
          </p:cNvSpPr>
          <p:nvPr/>
        </p:nvSpPr>
        <p:spPr bwMode="auto">
          <a:xfrm flipH="1" flipV="1">
            <a:off x="8001000" y="2362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6400800" y="36576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Juxtamedullary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nephron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2" charset="0"/>
            </a:endParaRPr>
          </a:p>
        </p:txBody>
      </p:sp>
      <p:sp>
        <p:nvSpPr>
          <p:cNvPr id="29726" name="Line 42"/>
          <p:cNvSpPr>
            <a:spLocks noChangeShapeType="1"/>
          </p:cNvSpPr>
          <p:nvPr/>
        </p:nvSpPr>
        <p:spPr bwMode="auto">
          <a:xfrm flipH="1" flipV="1">
            <a:off x="7467600" y="34290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43"/>
          <p:cNvSpPr>
            <a:spLocks noChangeShapeType="1"/>
          </p:cNvSpPr>
          <p:nvPr/>
        </p:nvSpPr>
        <p:spPr bwMode="auto">
          <a:xfrm flipV="1">
            <a:off x="7924800" y="38862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44"/>
          <p:cNvSpPr>
            <a:spLocks noChangeShapeType="1"/>
          </p:cNvSpPr>
          <p:nvPr/>
        </p:nvSpPr>
        <p:spPr bwMode="auto">
          <a:xfrm flipH="1">
            <a:off x="7467600" y="52578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45"/>
          <p:cNvSpPr>
            <a:spLocks noChangeShapeType="1"/>
          </p:cNvSpPr>
          <p:nvPr/>
        </p:nvSpPr>
        <p:spPr bwMode="auto">
          <a:xfrm flipH="1" flipV="1">
            <a:off x="7696200" y="52578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04800" y="1143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cortical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nephrons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 in the cortex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juxtamedullary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nephrons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  in both the cortex and the medulla</a:t>
            </a:r>
          </a:p>
        </p:txBody>
      </p:sp>
      <p:sp>
        <p:nvSpPr>
          <p:cNvPr id="29731" name="Slide Number Placeholder 4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09D3E0-CB83-430C-93ED-84A2D6695BFD}" type="slidenum">
              <a:rPr lang="en-US" sz="1200">
                <a:cs typeface="Times New Roman" pitchFamily="18" charset="0"/>
              </a:rPr>
              <a:pPr algn="r"/>
              <a:t>13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Cortical vs juxtamedullary nephron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10" charset="2"/>
              <a:buNone/>
              <a:defRPr/>
            </a:pPr>
            <a:r>
              <a:rPr lang="en-US" b="1" smtClean="0"/>
              <a:t>1. </a:t>
            </a:r>
            <a:r>
              <a:rPr lang="en-US" b="1" smtClean="0">
                <a:solidFill>
                  <a:srgbClr val="99FF66"/>
                </a:solidFill>
              </a:rPr>
              <a:t>Cortical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/>
              <a:t>85%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FF66"/>
                </a:solidFill>
              </a:rPr>
              <a:t>Outer cortex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/>
              <a:t>Larger glomerulus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FF66"/>
                </a:solidFill>
              </a:rPr>
              <a:t>Short loop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/>
              <a:t>Peritubular capillary blood supply</a:t>
            </a:r>
          </a:p>
          <a:p>
            <a:pPr lvl="1" eaLnBrk="1" hangingPunct="1">
              <a:buFont typeface="Wingdings" pitchFamily="10" charset="2"/>
              <a:buNone/>
              <a:defRPr/>
            </a:pPr>
            <a:endParaRPr lang="en-US" b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dirty="0" err="1" smtClean="0">
                <a:solidFill>
                  <a:srgbClr val="FF99CC"/>
                </a:solidFill>
              </a:rPr>
              <a:t>Juxtamedullary</a:t>
            </a:r>
            <a:r>
              <a:rPr lang="en-US" b="1" dirty="0" smtClean="0">
                <a:solidFill>
                  <a:srgbClr val="FF99CC"/>
                </a:solidFill>
              </a:rPr>
              <a:t> 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dirty="0" smtClean="0"/>
              <a:t>15%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dirty="0" smtClean="0">
                <a:solidFill>
                  <a:srgbClr val="FF99CC"/>
                </a:solidFill>
              </a:rPr>
              <a:t>Deep in the cortex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dirty="0" smtClean="0"/>
              <a:t>Small </a:t>
            </a:r>
            <a:r>
              <a:rPr lang="en-US" b="1" dirty="0" err="1" smtClean="0"/>
              <a:t>glomerulus</a:t>
            </a:r>
            <a:endParaRPr lang="en-US" b="1" dirty="0" smtClean="0"/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dirty="0" smtClean="0">
                <a:solidFill>
                  <a:srgbClr val="FF99CC"/>
                </a:solidFill>
              </a:rPr>
              <a:t>Long loop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dirty="0" err="1" smtClean="0"/>
              <a:t>Vasa</a:t>
            </a:r>
            <a:r>
              <a:rPr lang="en-US" b="1" dirty="0" smtClean="0"/>
              <a:t> recta</a:t>
            </a:r>
          </a:p>
          <a:p>
            <a:pPr>
              <a:buFont typeface="Wingdings" pitchFamily="10" charset="2"/>
              <a:buNone/>
              <a:defRPr/>
            </a:pPr>
            <a:endParaRPr lang="en-US" dirty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2C0A32-5BB9-4E2D-89BF-C0F661155F8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0C681B-7DF2-4504-B135-0280EC20CB81}" type="slidenum">
              <a:rPr lang="en-US" sz="1200">
                <a:cs typeface="Times New Roman" pitchFamily="18" charset="0"/>
              </a:rPr>
              <a:pPr algn="r"/>
              <a:t>14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5035FB-97C3-422B-9849-2A2DB39FEA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Juxtaglomerular appartus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66FFCC"/>
                </a:solidFill>
              </a:rPr>
              <a:t>Junction between thick limb &amp; afferent of its glomerulus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FF6600"/>
                </a:solidFill>
              </a:rPr>
              <a:t>Tall columnar cells in tubule (macula densa)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CCFF66"/>
                </a:solidFill>
              </a:rPr>
              <a:t>Granular cells on afferent (renin)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94288" y="1295400"/>
          <a:ext cx="4049712" cy="5307013"/>
        </p:xfrm>
        <a:graphic>
          <a:graphicData uri="http://schemas.openxmlformats.org/presentationml/2006/ole">
            <p:oleObj spid="_x0000_s4098" r:id="rId4" imgW="788766" imgH="656979" progId="">
              <p:embed/>
            </p:oleObj>
          </a:graphicData>
        </a:graphic>
      </p:graphicFrame>
      <p:sp>
        <p:nvSpPr>
          <p:cNvPr id="41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35D816-B399-40F1-A363-0C9C87D8F88A}" type="slidenum">
              <a:rPr lang="en-US" sz="1200">
                <a:cs typeface="Times New Roman" pitchFamily="18" charset="0"/>
              </a:rPr>
              <a:pPr algn="r"/>
              <a:t>15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3C8534-FFA8-456C-A26D-4E60C8CF2503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1747" name="Picture 4" descr="J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9763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6D7F6A-1DB0-43F0-94E0-43BB99429226}" type="slidenum">
              <a:rPr lang="en-US" sz="1200">
                <a:cs typeface="Times New Roman" pitchFamily="18" charset="0"/>
              </a:rPr>
              <a:pPr algn="r"/>
              <a:t>16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Renal circulation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CCFF66"/>
                </a:solidFill>
              </a:rPr>
              <a:t>Renal artery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/>
              <a:t>Segmental branch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FFFF00"/>
                </a:solidFill>
              </a:rPr>
              <a:t>Interlobar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/>
              <a:t>Arcuate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66FFCC"/>
                </a:solidFill>
              </a:rPr>
              <a:t>Interlobular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/>
              <a:t>Afferent arteriole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FF99CC"/>
                </a:solidFill>
              </a:rPr>
              <a:t>Glomerular capillary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/>
              <a:t>Efferent arteriole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chemeClr val="accent2"/>
                </a:solidFill>
              </a:rPr>
              <a:t>Peritubular capillary</a:t>
            </a:r>
          </a:p>
        </p:txBody>
      </p:sp>
      <p:pic>
        <p:nvPicPr>
          <p:cNvPr id="25606" name="Picture 4" descr="renal B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80347"/>
            <a:ext cx="4038600" cy="3965668"/>
          </a:xfrm>
          <a:noFill/>
        </p:spPr>
      </p:pic>
      <p:sp>
        <p:nvSpPr>
          <p:cNvPr id="25602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047384-C155-48E1-8924-16AA57C7614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5F981C-D56B-4282-8FA5-A3BC0CC5C132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DE9E38-1AEE-4875-9166-ED05DD982D3F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26627" name="Picture 4" descr="Nephron_strucB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61988"/>
            <a:ext cx="8534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71AE1C-FB67-4F5F-9422-C45EDE7E38E1}" type="slidenum">
              <a:rPr lang="en-US" sz="1200">
                <a:cs typeface="Times New Roman" pitchFamily="18" charset="0"/>
              </a:rPr>
              <a:pPr algn="r"/>
              <a:t>18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B53F80-3674-4D03-8303-5636C5800C0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Renal circulation </a:t>
            </a:r>
            <a:r>
              <a:rPr lang="en-US" sz="1600" i="1" smtClean="0">
                <a:solidFill>
                  <a:srgbClr val="FFFF00"/>
                </a:solidFill>
              </a:rPr>
              <a:t>cont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dirty="0" smtClean="0">
                <a:solidFill>
                  <a:srgbClr val="CCFF66"/>
                </a:solidFill>
              </a:rPr>
              <a:t>RBF=</a:t>
            </a:r>
          </a:p>
          <a:p>
            <a:pPr eaLnBrk="1" hangingPunct="1">
              <a:buFont typeface="Wingdings" pitchFamily="10" charset="2"/>
              <a:buNone/>
              <a:defRPr/>
            </a:pPr>
            <a:r>
              <a:rPr lang="en-US" sz="2800" b="1" dirty="0" smtClean="0"/>
              <a:t>	1.2 l/min </a:t>
            </a:r>
          </a:p>
          <a:p>
            <a:pPr eaLnBrk="1" hangingPunct="1">
              <a:buFont typeface="Wingdings" pitchFamily="10" charset="2"/>
              <a:buNone/>
              <a:defRPr/>
            </a:pPr>
            <a:r>
              <a:rPr lang="en-US" sz="2800" b="1" dirty="0" smtClean="0"/>
              <a:t>(25% of  C.O.)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sz="2800" b="1" dirty="0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dirty="0" smtClean="0">
                <a:solidFill>
                  <a:srgbClr val="FF99CC"/>
                </a:solidFill>
              </a:rPr>
              <a:t>Cortical blood flow &gt; </a:t>
            </a:r>
            <a:r>
              <a:rPr lang="en-US" sz="2800" b="1" dirty="0" err="1" smtClean="0">
                <a:solidFill>
                  <a:srgbClr val="FF99CC"/>
                </a:solidFill>
              </a:rPr>
              <a:t>Medallary</a:t>
            </a:r>
            <a:r>
              <a:rPr lang="en-US" sz="2800" b="1" dirty="0" smtClean="0">
                <a:solidFill>
                  <a:srgbClr val="FF99CC"/>
                </a:solidFill>
              </a:rPr>
              <a:t> flow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sz="2800" b="1" dirty="0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dirty="0" smtClean="0">
                <a:solidFill>
                  <a:srgbClr val="66FFCC"/>
                </a:solidFill>
              </a:rPr>
              <a:t>Cortical blood flow meant for </a:t>
            </a:r>
            <a:r>
              <a:rPr lang="en-US" sz="2800" b="1" dirty="0" err="1" smtClean="0">
                <a:solidFill>
                  <a:srgbClr val="66FFCC"/>
                </a:solidFill>
              </a:rPr>
              <a:t>filtraion</a:t>
            </a:r>
            <a:endParaRPr lang="en-US" sz="2800" b="1" dirty="0" smtClean="0">
              <a:solidFill>
                <a:srgbClr val="66FF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sz="2800" b="1" dirty="0" smtClean="0">
              <a:solidFill>
                <a:srgbClr val="66FFCC"/>
              </a:solidFill>
            </a:endParaRPr>
          </a:p>
          <a:p>
            <a:pPr lvl="1" eaLnBrk="1" hangingPunct="1">
              <a:buFont typeface="Wingdings" pitchFamily="10" charset="2"/>
              <a:buNone/>
              <a:defRPr/>
            </a:pPr>
            <a:endParaRPr lang="en-US" sz="2400" b="1" dirty="0" smtClean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62600" y="1752600"/>
          <a:ext cx="3581400" cy="4038600"/>
        </p:xfrm>
        <a:graphic>
          <a:graphicData uri="http://schemas.openxmlformats.org/presentationml/2006/ole">
            <p:oleObj spid="_x0000_s51202" r:id="rId4" imgW="1657133" imgH="1650901" progId="">
              <p:embed/>
            </p:oleObj>
          </a:graphicData>
        </a:graphic>
      </p:graphicFrame>
      <p:sp>
        <p:nvSpPr>
          <p:cNvPr id="205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3BDE4A-BF81-4748-9B7C-DF0DBABC4545}" type="slidenum">
              <a:rPr lang="en-US" sz="1200">
                <a:cs typeface="Times New Roman" pitchFamily="18" charset="0"/>
              </a:rPr>
              <a:pPr algn="r"/>
              <a:t>19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Objectives</a:t>
            </a:r>
            <a:endParaRPr lang="en-US" dirty="0"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 the end of this lecture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student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should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 able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to describe:</a:t>
            </a:r>
          </a:p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Physiologic anatomy of Urinary system</a:t>
            </a:r>
          </a:p>
          <a:p>
            <a:r>
              <a:rPr lang="en-US" sz="2800" b="1" dirty="0" smtClean="0">
                <a:solidFill>
                  <a:srgbClr val="92D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Functions of the kidney</a:t>
            </a:r>
          </a:p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Structure, Parts and Types of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Nephrons</a:t>
            </a:r>
            <a:endParaRPr lang="en-US" sz="2800" b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 err="1" smtClean="0">
                <a:solidFill>
                  <a:srgbClr val="FF66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Juxtaglomerular</a:t>
            </a:r>
            <a:r>
              <a:rPr lang="en-US" sz="2800" b="1" dirty="0" smtClean="0">
                <a:solidFill>
                  <a:srgbClr val="FF66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Apparatus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Blood Supply and </a:t>
            </a:r>
            <a:r>
              <a:rPr lang="en-US" sz="2800" b="1" dirty="0" err="1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innervation</a:t>
            </a:r>
            <a:endParaRPr lang="en-US" sz="2800" dirty="0"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644C1E-65EA-4D13-8F05-1D965411A5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CDDAE7-B8B2-4771-BFFC-818D28AE35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Renal innervation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10" charset="2"/>
              <a:buChar char="n"/>
              <a:defRPr/>
            </a:pPr>
            <a:endParaRPr lang="en-US" b="1" smtClean="0"/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99CC"/>
                </a:solidFill>
              </a:rPr>
              <a:t>Renal plexus sympathetic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99CC"/>
                </a:solidFill>
              </a:rPr>
              <a:t>Vasomotor regulate renal blood flow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b="1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66FFCC"/>
                </a:solidFill>
              </a:rPr>
              <a:t>Parasympathetic</a:t>
            </a:r>
          </a:p>
          <a:p>
            <a:pPr eaLnBrk="1" hangingPunct="1">
              <a:buFont typeface="Wingdings" pitchFamily="10" charset="2"/>
              <a:buNone/>
              <a:defRPr/>
            </a:pPr>
            <a:endParaRPr lang="en-US" b="1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AA9624-86D2-4973-B195-891BCFAEA23A}" type="slidenum">
              <a:rPr lang="en-US" sz="1200">
                <a:cs typeface="Times New Roman" pitchFamily="18" charset="0"/>
              </a:rPr>
              <a:pPr algn="r"/>
              <a:t>20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BCEF23-AA99-4334-8176-C06B370BB5F2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514350" indent="-514350">
              <a:buFont typeface="Tahoma" pitchFamily="42" charset="0"/>
              <a:buAutoNum type="arabicPeriod"/>
              <a:defRPr/>
            </a:pPr>
            <a:r>
              <a:rPr lang="en-US" b="1" dirty="0" smtClean="0">
                <a:solidFill>
                  <a:srgbClr val="FF99CC"/>
                </a:solidFill>
              </a:rPr>
              <a:t>Function </a:t>
            </a:r>
          </a:p>
          <a:p>
            <a:pPr marL="514350" indent="-514350">
              <a:buFont typeface="Tahoma" pitchFamily="42" charset="0"/>
              <a:buAutoNum type="arabicPeriod"/>
              <a:defRPr/>
            </a:pPr>
            <a:r>
              <a:rPr lang="en-US" b="1" dirty="0" smtClean="0">
                <a:solidFill>
                  <a:srgbClr val="CCFF66"/>
                </a:solidFill>
              </a:rPr>
              <a:t>Component of Renal System</a:t>
            </a:r>
          </a:p>
          <a:p>
            <a:pPr marL="514350" indent="-514350">
              <a:buFont typeface="Tahoma" pitchFamily="42" charset="0"/>
              <a:buAutoNum type="arabicPeriod"/>
              <a:defRPr/>
            </a:pPr>
            <a:r>
              <a:rPr lang="en-US" b="1" dirty="0" smtClean="0">
                <a:solidFill>
                  <a:srgbClr val="B5B5FF"/>
                </a:solidFill>
              </a:rPr>
              <a:t>Macroscopic Structure of kidney</a:t>
            </a:r>
          </a:p>
          <a:p>
            <a:pPr marL="514350" indent="-514350">
              <a:buFont typeface="Tahoma" pitchFamily="42" charset="0"/>
              <a:buAutoNum type="arabicPeriod"/>
              <a:defRPr/>
            </a:pPr>
            <a:r>
              <a:rPr lang="en-US" b="1" dirty="0" err="1" smtClean="0">
                <a:solidFill>
                  <a:srgbClr val="FF99CC"/>
                </a:solidFill>
              </a:rPr>
              <a:t>Nephron</a:t>
            </a:r>
            <a:r>
              <a:rPr lang="en-US" b="1" dirty="0" smtClean="0">
                <a:solidFill>
                  <a:srgbClr val="FF99CC"/>
                </a:solidFill>
              </a:rPr>
              <a:t>; structure, types</a:t>
            </a:r>
          </a:p>
          <a:p>
            <a:pPr marL="514350" indent="-514350">
              <a:buFont typeface="Tahoma" pitchFamily="42" charset="0"/>
              <a:buAutoNum type="arabicPeriod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Blood supply &amp; </a:t>
            </a:r>
            <a:r>
              <a:rPr lang="en-US" b="1" dirty="0" err="1" smtClean="0">
                <a:solidFill>
                  <a:srgbClr val="FFFF00"/>
                </a:solidFill>
              </a:rPr>
              <a:t>Innervation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Tahoma" pitchFamily="42" charset="0"/>
              <a:buAutoNum type="arabicPeriod"/>
              <a:defRPr/>
            </a:pPr>
            <a:r>
              <a:rPr lang="en-US" b="1" dirty="0" err="1" smtClean="0">
                <a:solidFill>
                  <a:srgbClr val="FFCC66"/>
                </a:solidFill>
              </a:rPr>
              <a:t>Juxta-glomerular</a:t>
            </a:r>
            <a:r>
              <a:rPr lang="en-US" b="1" dirty="0" smtClean="0">
                <a:solidFill>
                  <a:srgbClr val="FFCC66"/>
                </a:solidFill>
              </a:rPr>
              <a:t> apparatus</a:t>
            </a: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1B07E1-0B61-478E-8BAB-7776751FC2F9}" type="slidenum">
              <a:rPr lang="en-US" sz="1200">
                <a:cs typeface="Times New Roman" pitchFamily="18" charset="0"/>
              </a:rPr>
              <a:pPr algn="r"/>
              <a:t>21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AE9989-0572-4BB3-9CBF-359F6FD4A46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1056A0-C658-451F-A39F-E3BA7A33BD60}" type="slidenum">
              <a:rPr lang="en-US" sz="1200">
                <a:cs typeface="Times New Roman" pitchFamily="18" charset="0"/>
              </a:rPr>
              <a:pPr algn="r"/>
              <a:t>22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 Sitelbanat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Renal System</a:t>
            </a:r>
            <a:endParaRPr lang="en-US" sz="1800" i="1" smtClean="0">
              <a:solidFill>
                <a:srgbClr val="FFFF00"/>
              </a:solidFill>
            </a:endParaRPr>
          </a:p>
        </p:txBody>
      </p:sp>
      <p:pic>
        <p:nvPicPr>
          <p:cNvPr id="19461" name="Picture 3" descr="renal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676400"/>
            <a:ext cx="6705600" cy="4367213"/>
          </a:xfrm>
          <a:solidFill>
            <a:schemeClr val="bg1"/>
          </a:solidFill>
        </p:spPr>
      </p:pic>
      <p:sp>
        <p:nvSpPr>
          <p:cNvPr id="19458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0E4583-89D2-45B0-BD97-672E1C44F27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B53F84-FD82-45EC-B9CD-EFE91A6AD813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406AE0-04F8-497A-9FC9-970A819069C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0483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DE6F14-788F-4A50-9369-7D9C569328A9}" type="slidenum">
              <a:rPr lang="en-US" sz="1200"/>
              <a:pPr algn="r"/>
              <a:t>4</a:t>
            </a:fld>
            <a:endParaRPr lang="en-US" sz="1200"/>
          </a:p>
        </p:txBody>
      </p:sp>
      <p:pic>
        <p:nvPicPr>
          <p:cNvPr id="20484" name="Picture 2" descr="Kidney_extstr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2938"/>
            <a:ext cx="8534400" cy="557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Kidney functions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0" charset="2"/>
              <a:buNone/>
              <a:defRPr/>
            </a:pPr>
            <a:r>
              <a:rPr lang="en-US" b="1" dirty="0" smtClean="0">
                <a:solidFill>
                  <a:srgbClr val="FF00FF"/>
                </a:solidFill>
              </a:rPr>
              <a:t>1. </a:t>
            </a:r>
            <a:r>
              <a:rPr lang="en-US" sz="2800" b="1" dirty="0" smtClean="0">
                <a:solidFill>
                  <a:srgbClr val="FF00FF"/>
                </a:solidFill>
              </a:rPr>
              <a:t>Homeostatic function</a:t>
            </a:r>
          </a:p>
          <a:p>
            <a:pPr eaLnBrk="1" hangingPunct="1">
              <a:buFont typeface="Wingdings" pitchFamily="10" charset="2"/>
              <a:buNone/>
              <a:defRPr/>
            </a:pPr>
            <a:endParaRPr lang="en-US" sz="2800" b="1" dirty="0" smtClean="0">
              <a:solidFill>
                <a:srgbClr val="FF00FF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Regulates</a:t>
            </a:r>
            <a:r>
              <a:rPr lang="en-US" sz="2800" b="1" dirty="0" smtClean="0"/>
              <a:t>: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sz="2400" b="1" dirty="0" err="1" smtClean="0">
                <a:solidFill>
                  <a:srgbClr val="66FFCC"/>
                </a:solidFill>
              </a:rPr>
              <a:t>Osmolality</a:t>
            </a:r>
            <a:r>
              <a:rPr lang="en-US" sz="2400" b="1" dirty="0" smtClean="0">
                <a:solidFill>
                  <a:srgbClr val="66FFCC"/>
                </a:solidFill>
              </a:rPr>
              <a:t> of ECF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sz="2400" b="1" dirty="0" smtClean="0">
                <a:solidFill>
                  <a:srgbClr val="CCFF66"/>
                </a:solidFill>
              </a:rPr>
              <a:t>Plasma ions concentration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sz="2400" b="1" dirty="0" smtClean="0">
                <a:solidFill>
                  <a:srgbClr val="CC00FF"/>
                </a:solidFill>
              </a:rPr>
              <a:t>ECF volume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Arterial blood pressure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sz="2400" b="1" dirty="0" smtClean="0">
                <a:solidFill>
                  <a:srgbClr val="FFCC66"/>
                </a:solidFill>
              </a:rPr>
              <a:t>Acid-base balance</a:t>
            </a:r>
          </a:p>
          <a:p>
            <a:pPr eaLnBrk="1" hangingPunct="1">
              <a:buFont typeface="Wingdings" pitchFamily="10" charset="2"/>
              <a:buNone/>
              <a:defRPr/>
            </a:pPr>
            <a:endParaRPr lang="en-US" b="1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BF81D2-7E97-44F1-9472-D51B629FFCB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94CD3C-343D-470A-AAD5-B5BA6710AD23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Kidney Functions </a:t>
            </a:r>
            <a:r>
              <a:rPr lang="en-US" sz="1800" i="1" smtClean="0">
                <a:solidFill>
                  <a:srgbClr val="FFFF00"/>
                </a:solidFill>
              </a:rPr>
              <a:t>Cont</a:t>
            </a:r>
            <a:endParaRPr lang="en-US" sz="180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0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2.Excretion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b="1" smtClean="0">
              <a:solidFill>
                <a:srgbClr val="FF00FF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CCFF66"/>
                </a:solidFill>
              </a:rPr>
              <a:t>Metabolic end products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/>
              <a:t>Urea, creatinine, uric acid, bilrubin 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66FFCC"/>
                </a:solidFill>
              </a:rPr>
              <a:t>Foreign substances</a:t>
            </a:r>
          </a:p>
          <a:p>
            <a:pPr lvl="1" eaLnBrk="1" hangingPunct="1">
              <a:buFont typeface="Wingdings" pitchFamily="10" charset="2"/>
              <a:buChar char="n"/>
              <a:defRPr/>
            </a:pPr>
            <a:r>
              <a:rPr lang="en-US" b="1" smtClean="0"/>
              <a:t> drugs, toxins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9B0016-AF54-46D5-B52E-0EEBA6DC44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F550C4-7222-4C38-AFAF-A94E1E27B159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Kidney Functions </a:t>
            </a:r>
            <a:r>
              <a:rPr lang="en-US" sz="1800" i="1" smtClean="0">
                <a:solidFill>
                  <a:srgbClr val="FFFF00"/>
                </a:solidFill>
              </a:rPr>
              <a:t>Cont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0" charset="2"/>
              <a:buNone/>
              <a:defRPr/>
            </a:pPr>
            <a:r>
              <a:rPr lang="en-US" b="1" smtClean="0">
                <a:solidFill>
                  <a:schemeClr val="tx2"/>
                </a:solidFill>
              </a:rPr>
              <a:t>3. Biosynthesis</a:t>
            </a: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99CC"/>
                </a:solidFill>
              </a:rPr>
              <a:t>Renin</a:t>
            </a:r>
            <a:endParaRPr lang="en-US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CCFF66"/>
                </a:solidFill>
              </a:rPr>
              <a:t>Erythropoietin</a:t>
            </a:r>
            <a:endParaRPr lang="en-US" smtClean="0">
              <a:solidFill>
                <a:srgbClr val="CCFF66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99CC"/>
                </a:solidFill>
              </a:rPr>
              <a:t>Calciferol (1,25 dihydroxy Vit. D)</a:t>
            </a:r>
            <a:endParaRPr lang="en-US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rgbClr val="FF99CC"/>
                </a:solidFill>
              </a:rPr>
              <a:t>Glucose (gluconeogenesis) angiotensinogen, ammonia</a:t>
            </a:r>
            <a:endParaRPr lang="en-US" smtClean="0">
              <a:solidFill>
                <a:srgbClr val="FF99CC"/>
              </a:solidFill>
            </a:endParaRP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b="1" smtClean="0">
                <a:solidFill>
                  <a:schemeClr val="hlink"/>
                </a:solidFill>
              </a:rPr>
              <a:t>Prostaglandins, adenosine, endothelin, nitric oxide, bradykinin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C5D060-CBAA-4A66-BB21-3E6E63BA9A6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C152D8-BAE8-4B85-9774-40A99933A1D7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E7CB45-BA4A-4A17-83EA-07A2C9CF1A9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FFFF66"/>
                </a:solidFill>
              </a:rPr>
              <a:t>Macroscopic structure of the kidney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FF99CC"/>
                </a:solidFill>
              </a:rPr>
              <a:t>Renal capsule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CCFF66"/>
                </a:solidFill>
              </a:rPr>
              <a:t>Cortex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chemeClr val="accent2"/>
                </a:solidFill>
              </a:rPr>
              <a:t>Medulla – pyramid – papilla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FF99CC"/>
                </a:solidFill>
              </a:rPr>
              <a:t>Pelvis – major &amp; minor calyxes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FF0000"/>
                </a:solidFill>
              </a:rPr>
              <a:t>Ureter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r>
              <a:rPr lang="en-US" sz="2800" b="1" smtClean="0">
                <a:solidFill>
                  <a:srgbClr val="66FFCC"/>
                </a:solidFill>
              </a:rPr>
              <a:t>bladder</a:t>
            </a:r>
          </a:p>
          <a:p>
            <a:pPr eaLnBrk="1" hangingPunct="1">
              <a:buFont typeface="Wingdings" pitchFamily="10" charset="2"/>
              <a:buChar char="n"/>
              <a:defRPr/>
            </a:pPr>
            <a:endParaRPr lang="en-US" sz="2800" b="1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110163" y="1828800"/>
          <a:ext cx="4033837" cy="3776663"/>
        </p:xfrm>
        <a:graphic>
          <a:graphicData uri="http://schemas.openxmlformats.org/presentationml/2006/ole">
            <p:oleObj spid="_x0000_s1026" r:id="rId4" imgW="745940" imgH="644377" progId="">
              <p:embed/>
            </p:oleObj>
          </a:graphicData>
        </a:graphic>
      </p:graphicFrame>
      <p:sp>
        <p:nvSpPr>
          <p:cNvPr id="102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651C7A-E39B-4FBE-89D7-3E4B079788BC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26A904-33F9-4AF2-B1FF-2B2AEE2A4F4D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27651" name="Picture 5" descr="f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3429000" cy="5029200"/>
          </a:xfrm>
          <a:prstGeom prst="rect">
            <a:avLst/>
          </a:prstGeom>
          <a:noFill/>
          <a:ln w="9525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9600" y="1066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human kidney is composed of three regions: the renal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cortex</a:t>
            </a:r>
            <a:r>
              <a:rPr lang="en-US" sz="2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,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medulla</a:t>
            </a:r>
            <a:r>
              <a:rPr lang="en-US" sz="2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, and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pelvis</a:t>
            </a:r>
            <a:r>
              <a:rPr lang="en-US" sz="2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36588" y="365125"/>
            <a:ext cx="7115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Macroscopic Structure of the Kidney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0" y="2819400"/>
            <a:ext cx="1905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Renal cortex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248400" y="3733800"/>
            <a:ext cx="1905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Renal pyramid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705600" y="4572000"/>
            <a:ext cx="1905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Renal medulla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38200" y="3962400"/>
            <a:ext cx="1524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Renal pelvis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295400" y="5181600"/>
            <a:ext cx="99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42" charset="0"/>
              </a:rPr>
              <a:t>Ureter</a:t>
            </a:r>
            <a:endParaRPr 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42" charset="0"/>
            </a:endParaRPr>
          </a:p>
        </p:txBody>
      </p:sp>
      <p:sp>
        <p:nvSpPr>
          <p:cNvPr id="24587" name="Line 15"/>
          <p:cNvSpPr>
            <a:spLocks noChangeShapeType="1"/>
          </p:cNvSpPr>
          <p:nvPr/>
        </p:nvSpPr>
        <p:spPr bwMode="auto">
          <a:xfrm flipH="1">
            <a:off x="1981200" y="49530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 flipH="1">
            <a:off x="2590800" y="4191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 flipH="1">
            <a:off x="1981200" y="3810000"/>
            <a:ext cx="990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9"/>
          <p:cNvSpPr>
            <a:spLocks noChangeShapeType="1"/>
          </p:cNvSpPr>
          <p:nvPr/>
        </p:nvSpPr>
        <p:spPr bwMode="auto">
          <a:xfrm flipH="1">
            <a:off x="5715000" y="4724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0"/>
          <p:cNvSpPr>
            <a:spLocks noChangeShapeType="1"/>
          </p:cNvSpPr>
          <p:nvPr/>
        </p:nvSpPr>
        <p:spPr bwMode="auto">
          <a:xfrm>
            <a:off x="5562600" y="4267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1"/>
          <p:cNvSpPr>
            <a:spLocks noChangeShapeType="1"/>
          </p:cNvSpPr>
          <p:nvPr/>
        </p:nvSpPr>
        <p:spPr bwMode="auto">
          <a:xfrm>
            <a:off x="5410200" y="5257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 flipV="1">
            <a:off x="5715000" y="4343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3"/>
          <p:cNvSpPr>
            <a:spLocks noChangeShapeType="1"/>
          </p:cNvSpPr>
          <p:nvPr/>
        </p:nvSpPr>
        <p:spPr bwMode="auto">
          <a:xfrm flipH="1">
            <a:off x="6324600" y="3886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>
            <a:off x="6324600" y="38862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5"/>
          <p:cNvSpPr>
            <a:spLocks noChangeShapeType="1"/>
          </p:cNvSpPr>
          <p:nvPr/>
        </p:nvSpPr>
        <p:spPr bwMode="auto">
          <a:xfrm flipH="1">
            <a:off x="6324600" y="51054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Line 26"/>
          <p:cNvSpPr>
            <a:spLocks noChangeShapeType="1"/>
          </p:cNvSpPr>
          <p:nvPr/>
        </p:nvSpPr>
        <p:spPr bwMode="auto">
          <a:xfrm flipH="1">
            <a:off x="6324600" y="26670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27"/>
          <p:cNvSpPr>
            <a:spLocks noChangeShapeType="1"/>
          </p:cNvSpPr>
          <p:nvPr/>
        </p:nvSpPr>
        <p:spPr bwMode="auto">
          <a:xfrm>
            <a:off x="6324600" y="26670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Line 28"/>
          <p:cNvSpPr>
            <a:spLocks noChangeShapeType="1"/>
          </p:cNvSpPr>
          <p:nvPr/>
        </p:nvSpPr>
        <p:spPr bwMode="auto">
          <a:xfrm flipH="1">
            <a:off x="6324600" y="38100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 flipH="1">
            <a:off x="6172200" y="4648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30"/>
          <p:cNvSpPr>
            <a:spLocks noChangeShapeType="1"/>
          </p:cNvSpPr>
          <p:nvPr/>
        </p:nvSpPr>
        <p:spPr bwMode="auto">
          <a:xfrm flipH="1">
            <a:off x="6019800" y="2895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Line 31"/>
          <p:cNvSpPr>
            <a:spLocks noChangeShapeType="1"/>
          </p:cNvSpPr>
          <p:nvPr/>
        </p:nvSpPr>
        <p:spPr bwMode="auto">
          <a:xfrm flipH="1">
            <a:off x="5257800" y="2971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Line 32"/>
          <p:cNvSpPr>
            <a:spLocks noChangeShapeType="1"/>
          </p:cNvSpPr>
          <p:nvPr/>
        </p:nvSpPr>
        <p:spPr bwMode="auto">
          <a:xfrm flipH="1">
            <a:off x="56388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33"/>
          <p:cNvSpPr>
            <a:spLocks noChangeShapeType="1"/>
          </p:cNvSpPr>
          <p:nvPr/>
        </p:nvSpPr>
        <p:spPr bwMode="auto">
          <a:xfrm>
            <a:off x="5410200" y="3657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34"/>
          <p:cNvSpPr>
            <a:spLocks noChangeShapeType="1"/>
          </p:cNvSpPr>
          <p:nvPr/>
        </p:nvSpPr>
        <p:spPr bwMode="auto">
          <a:xfrm flipV="1">
            <a:off x="5562600" y="3657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Line 35"/>
          <p:cNvSpPr>
            <a:spLocks noChangeShapeType="1"/>
          </p:cNvSpPr>
          <p:nvPr/>
        </p:nvSpPr>
        <p:spPr bwMode="auto">
          <a:xfrm>
            <a:off x="5410200" y="4038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Line 37"/>
          <p:cNvSpPr>
            <a:spLocks noChangeShapeType="1"/>
          </p:cNvSpPr>
          <p:nvPr/>
        </p:nvSpPr>
        <p:spPr bwMode="auto">
          <a:xfrm flipH="1" flipV="1">
            <a:off x="7772400" y="25146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38"/>
          <p:cNvSpPr>
            <a:spLocks noChangeShapeType="1"/>
          </p:cNvSpPr>
          <p:nvPr/>
        </p:nvSpPr>
        <p:spPr bwMode="auto">
          <a:xfrm flipV="1">
            <a:off x="8305800" y="25146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39"/>
          <p:cNvSpPr>
            <a:spLocks noChangeShapeType="1"/>
          </p:cNvSpPr>
          <p:nvPr/>
        </p:nvSpPr>
        <p:spPr bwMode="auto">
          <a:xfrm flipH="1">
            <a:off x="7772400" y="25146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40"/>
          <p:cNvSpPr>
            <a:spLocks noChangeShapeType="1"/>
          </p:cNvSpPr>
          <p:nvPr/>
        </p:nvSpPr>
        <p:spPr bwMode="auto">
          <a:xfrm flipH="1" flipV="1">
            <a:off x="8001000" y="23622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42"/>
          <p:cNvSpPr>
            <a:spLocks noChangeShapeType="1"/>
          </p:cNvSpPr>
          <p:nvPr/>
        </p:nvSpPr>
        <p:spPr bwMode="auto">
          <a:xfrm flipH="1" flipV="1">
            <a:off x="7467600" y="34290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43"/>
          <p:cNvSpPr>
            <a:spLocks noChangeShapeType="1"/>
          </p:cNvSpPr>
          <p:nvPr/>
        </p:nvSpPr>
        <p:spPr bwMode="auto">
          <a:xfrm flipV="1">
            <a:off x="7924800" y="38862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44"/>
          <p:cNvSpPr>
            <a:spLocks noChangeShapeType="1"/>
          </p:cNvSpPr>
          <p:nvPr/>
        </p:nvSpPr>
        <p:spPr bwMode="auto">
          <a:xfrm flipH="1">
            <a:off x="7467600" y="52578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Line 45"/>
          <p:cNvSpPr>
            <a:spLocks noChangeShapeType="1"/>
          </p:cNvSpPr>
          <p:nvPr/>
        </p:nvSpPr>
        <p:spPr bwMode="auto">
          <a:xfrm flipH="1" flipV="1">
            <a:off x="7696200" y="52578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Slide Number Placeholder 4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5954FC-529A-4A17-8CF6-D2EF4371F33C}" type="slidenum">
              <a:rPr lang="en-US" sz="1200">
                <a:cs typeface="Times New Roman" pitchFamily="18" charset="0"/>
              </a:rPr>
              <a:pPr algn="r"/>
              <a:t>9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 </a:t>
            </a:r>
            <a:r>
              <a:rPr lang="en-US" b="1" i="1" dirty="0" err="1" smtClean="0"/>
              <a:t>Sitelbanat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Renal Physiology2010</Template>
  <TotalTime>71</TotalTime>
  <Words>473</Words>
  <Application>Microsoft Office PowerPoint</Application>
  <PresentationFormat>On-screen Show (4:3)</PresentationFormat>
  <Paragraphs>210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Stream</vt:lpstr>
      <vt:lpstr>Renal Functions</vt:lpstr>
      <vt:lpstr>Objectives</vt:lpstr>
      <vt:lpstr>Renal System</vt:lpstr>
      <vt:lpstr>Slide 4</vt:lpstr>
      <vt:lpstr>Kidney functions</vt:lpstr>
      <vt:lpstr>Kidney Functions Cont</vt:lpstr>
      <vt:lpstr>Kidney Functions Cont</vt:lpstr>
      <vt:lpstr>Macroscopic structure of the kidney</vt:lpstr>
      <vt:lpstr>Slide 9</vt:lpstr>
      <vt:lpstr>Microscopic structure</vt:lpstr>
      <vt:lpstr>Nephron</vt:lpstr>
      <vt:lpstr>Types of nephron</vt:lpstr>
      <vt:lpstr>Slide 13</vt:lpstr>
      <vt:lpstr>Cortical vs juxtamedullary nephron</vt:lpstr>
      <vt:lpstr>Juxtaglomerular appartus</vt:lpstr>
      <vt:lpstr>Slide 16</vt:lpstr>
      <vt:lpstr>Renal circulation</vt:lpstr>
      <vt:lpstr>Slide 18</vt:lpstr>
      <vt:lpstr>Renal circulation cont</vt:lpstr>
      <vt:lpstr>Renal innervation</vt:lpstr>
      <vt:lpstr>Summary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Physiology</dc:title>
  <dc:creator>Dr Awadalla</dc:creator>
  <cp:lastModifiedBy>Dr Awadalla</cp:lastModifiedBy>
  <cp:revision>5</cp:revision>
  <dcterms:created xsi:type="dcterms:W3CDTF">2011-05-06T17:00:55Z</dcterms:created>
  <dcterms:modified xsi:type="dcterms:W3CDTF">2011-05-08T20:17:23Z</dcterms:modified>
</cp:coreProperties>
</file>