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5" r:id="rId2"/>
    <p:sldId id="256" r:id="rId3"/>
    <p:sldId id="258" r:id="rId4"/>
    <p:sldId id="260" r:id="rId5"/>
    <p:sldId id="259" r:id="rId6"/>
    <p:sldId id="261" r:id="rId7"/>
    <p:sldId id="257" r:id="rId8"/>
    <p:sldId id="267" r:id="rId9"/>
    <p:sldId id="263" r:id="rId10"/>
    <p:sldId id="262" r:id="rId11"/>
    <p:sldId id="264" r:id="rId12"/>
    <p:sldId id="270" r:id="rId13"/>
    <p:sldId id="289" r:id="rId14"/>
    <p:sldId id="271" r:id="rId15"/>
    <p:sldId id="272" r:id="rId16"/>
    <p:sldId id="273" r:id="rId17"/>
    <p:sldId id="274" r:id="rId18"/>
    <p:sldId id="275" r:id="rId19"/>
    <p:sldId id="276" r:id="rId20"/>
    <p:sldId id="277" r:id="rId21"/>
    <p:sldId id="285" r:id="rId22"/>
    <p:sldId id="286" r:id="rId23"/>
    <p:sldId id="287" r:id="rId24"/>
    <p:sldId id="288" r:id="rId25"/>
    <p:sldId id="278" r:id="rId26"/>
    <p:sldId id="279" r:id="rId27"/>
    <p:sldId id="280" r:id="rId28"/>
    <p:sldId id="281" r:id="rId29"/>
    <p:sldId id="282"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43" autoAdjust="0"/>
  </p:normalViewPr>
  <p:slideViewPr>
    <p:cSldViewPr>
      <p:cViewPr varScale="1">
        <p:scale>
          <a:sx n="104" d="100"/>
          <a:sy n="104" d="100"/>
        </p:scale>
        <p:origin x="-1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6AE3C-64AE-4939-B7DE-C473B7F42F85}" type="datetimeFigureOut">
              <a:rPr lang="en-US" smtClean="0"/>
              <a:pPr/>
              <a:t>5/28/2011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880D5-185D-4D32-BE79-F3A4AE5DD5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3880D5-185D-4D32-BE79-F3A4AE5DD50A}"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C0974F-AB83-48E2-BEEA-AB97FD91A5A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charset="0"/>
              </a:rPr>
              <a:t>The reason for the difference between the small, hypertrophic bladder seen in this condition and the distended, hypotonic bladder seen when only the afferent nerves are interrupted is not known. The hyperactive state in the former condition suggests the development of denervation hypersensitization even though the neurons interrupted are preganglionic rather than postganglionic (see Clinical Box 38–4).</a:t>
            </a:r>
          </a:p>
        </p:txBody>
      </p:sp>
      <p:sp>
        <p:nvSpPr>
          <p:cNvPr id="41988" name="Slide Number Placeholder 3"/>
          <p:cNvSpPr>
            <a:spLocks noGrp="1"/>
          </p:cNvSpPr>
          <p:nvPr>
            <p:ph type="sldNum" sz="quarter" idx="5"/>
          </p:nvPr>
        </p:nvSpPr>
        <p:spPr>
          <a:noFill/>
        </p:spPr>
        <p:txBody>
          <a:bodyPr/>
          <a:lstStyle/>
          <a:p>
            <a:fld id="{442B99C4-BAF1-4C16-80A7-19C3CCB9F2E5}" type="slidenum">
              <a:rPr lang="ar-SA" smtClean="0">
                <a:latin typeface="Arial" charset="0"/>
              </a:rPr>
              <a:pPr/>
              <a:t>23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Arial" charset="0"/>
              </a:rPr>
              <a:t>Some paraplegic patients train themselves to initiate voiding by pinching or stroking their thighs, provoking a mild mass reflex (see Chapter 16).   </a:t>
            </a:r>
          </a:p>
          <a:p>
            <a:r>
              <a:rPr lang="en-US" smtClean="0">
                <a:latin typeface="Arial" charset="0"/>
              </a:rPr>
              <a:t>In some instances, the voiding reflex becomes hyperactive, bladder capacity is reduced, and the wall becomes hypertrophied. This type of bladder is sometimes called the </a:t>
            </a:r>
            <a:r>
              <a:rPr lang="en-US" b="1" smtClean="0">
                <a:latin typeface="Arial" charset="0"/>
              </a:rPr>
              <a:t>spastic neurogenic bladder.</a:t>
            </a:r>
            <a:r>
              <a:rPr lang="en-US" smtClean="0">
                <a:latin typeface="Arial" charset="0"/>
              </a:rPr>
              <a:t> The reflex hyperactivity is made worse by, and may be caused by, infection in the bladder wall.</a:t>
            </a:r>
          </a:p>
          <a:p>
            <a:endParaRPr lang="en-US" smtClean="0">
              <a:latin typeface="Arial" charset="0"/>
            </a:endParaRPr>
          </a:p>
        </p:txBody>
      </p:sp>
      <p:sp>
        <p:nvSpPr>
          <p:cNvPr id="43012" name="Slide Number Placeholder 3"/>
          <p:cNvSpPr>
            <a:spLocks noGrp="1"/>
          </p:cNvSpPr>
          <p:nvPr>
            <p:ph type="sldNum" sz="quarter" idx="5"/>
          </p:nvPr>
        </p:nvSpPr>
        <p:spPr>
          <a:noFill/>
        </p:spPr>
        <p:txBody>
          <a:bodyPr/>
          <a:lstStyle/>
          <a:p>
            <a:fld id="{D773C343-B309-4041-B2F1-3B93B34ABD24}" type="slidenum">
              <a:rPr lang="ar-SA" smtClean="0">
                <a:latin typeface="Arial" charset="0"/>
              </a:rPr>
              <a:pPr/>
              <a:t>24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3EC8A9-1A8E-48BC-996F-DA3B1E0410F3}" type="slidenum">
              <a:rPr lang="en-US" smtClean="0"/>
              <a:pPr fontAlgn="base">
                <a:spcBef>
                  <a:spcPct val="0"/>
                </a:spcBef>
                <a:spcAft>
                  <a:spcPct val="0"/>
                </a:spcAft>
                <a:defRPr/>
              </a:pPr>
              <a:t>28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193015-1781-451D-BB0E-74B4CB650624}" type="datetimeFigureOut">
              <a:rPr lang="en-US" smtClean="0"/>
              <a:pPr/>
              <a:t>5/28/2011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3A9DEF9-A859-4F43-9DDD-43EFCCCC4B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193015-1781-451D-BB0E-74B4CB650624}"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193015-1781-451D-BB0E-74B4CB650624}"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193015-1781-451D-BB0E-74B4CB650624}"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193015-1781-451D-BB0E-74B4CB650624}" type="datetimeFigureOut">
              <a:rPr lang="en-US" smtClean="0"/>
              <a:pPr/>
              <a:t>5/28/2011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9DEF9-A859-4F43-9DDD-43EFCCCC4BB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193015-1781-451D-BB0E-74B4CB650624}"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193015-1781-451D-BB0E-74B4CB650624}" type="datetimeFigureOut">
              <a:rPr lang="en-US" smtClean="0"/>
              <a:pPr/>
              <a:t>5/28/2011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193015-1781-451D-BB0E-74B4CB650624}" type="datetimeFigureOut">
              <a:rPr lang="en-US" smtClean="0"/>
              <a:pPr/>
              <a:t>5/28/2011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93015-1781-451D-BB0E-74B4CB650624}" type="datetimeFigureOut">
              <a:rPr lang="en-US" smtClean="0"/>
              <a:pPr/>
              <a:t>5/28/2011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193015-1781-451D-BB0E-74B4CB650624}"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9DEF9-A859-4F43-9DDD-43EFCCCC4B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193015-1781-451D-BB0E-74B4CB650624}" type="datetimeFigureOut">
              <a:rPr lang="en-US" smtClean="0"/>
              <a:pPr/>
              <a:t>5/28/2011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3A9DEF9-A859-4F43-9DDD-43EFCCCC4BB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193015-1781-451D-BB0E-74B4CB650624}" type="datetimeFigureOut">
              <a:rPr lang="en-US" smtClean="0"/>
              <a:pPr/>
              <a:t>5/28/2011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A9DEF9-A859-4F43-9DDD-43EFCCCC4BB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3175"/>
            <a:ext cx="9145588" cy="6859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Vesicovesical</a:t>
            </a:r>
            <a:r>
              <a:rPr lang="en-US" dirty="0" smtClean="0"/>
              <a:t>  reflex (Spinal reflex)</a:t>
            </a:r>
            <a:endParaRPr lang="en-US" dirty="0"/>
          </a:p>
        </p:txBody>
      </p:sp>
      <p:pic>
        <p:nvPicPr>
          <p:cNvPr id="1026" name="Picture 2" descr="C:\Documents and Settings\Dr.Ashraf\My Documents\My Pictures\SCANNER\Cerebellum-3 035.jpg"/>
          <p:cNvPicPr>
            <a:picLocks noGrp="1" noChangeAspect="1" noChangeArrowheads="1"/>
          </p:cNvPicPr>
          <p:nvPr>
            <p:ph idx="1"/>
          </p:nvPr>
        </p:nvPicPr>
        <p:blipFill>
          <a:blip r:embed="rId3" cstate="print"/>
          <a:srcRect l="63154" t="15153" b="57909"/>
          <a:stretch>
            <a:fillRect/>
          </a:stretch>
        </p:blipFill>
        <p:spPr bwMode="auto">
          <a:xfrm>
            <a:off x="1828800" y="1828800"/>
            <a:ext cx="5706678" cy="4495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33400"/>
            <a:ext cx="5105400" cy="5410200"/>
          </a:xfrm>
        </p:spPr>
        <p:txBody>
          <a:bodyPr/>
          <a:lstStyle/>
          <a:p>
            <a:r>
              <a:rPr lang="en-US" dirty="0" smtClean="0"/>
              <a:t>Voluntary(motor) control of </a:t>
            </a:r>
          </a:p>
          <a:p>
            <a:r>
              <a:rPr lang="en-US" dirty="0" smtClean="0"/>
              <a:t>external sphincter</a:t>
            </a:r>
            <a:endParaRPr lang="en-US" dirty="0"/>
          </a:p>
        </p:txBody>
      </p:sp>
      <p:pic>
        <p:nvPicPr>
          <p:cNvPr id="1026" name="Picture 2" descr="C:\Documents and Settings\Dr.Ashraf\My Documents\My Pictures\SCANNER\Cerebellum-3 036.jpg"/>
          <p:cNvPicPr>
            <a:picLocks noChangeAspect="1" noChangeArrowheads="1"/>
          </p:cNvPicPr>
          <p:nvPr/>
        </p:nvPicPr>
        <p:blipFill>
          <a:blip r:embed="rId2" cstate="print"/>
          <a:srcRect l="34313" t="14258" r="26471" b="55800"/>
          <a:stretch>
            <a:fillRect/>
          </a:stretch>
        </p:blipFill>
        <p:spPr bwMode="auto">
          <a:xfrm>
            <a:off x="2590800" y="1905000"/>
            <a:ext cx="3048000" cy="3200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pic>
        <p:nvPicPr>
          <p:cNvPr id="8195" name="Picture 2" descr="C:\Documents and Settings\Dr.Ashraf\My Documents\My Pictures\SCANNER\Cerebellum-3 006.jpg"/>
          <p:cNvPicPr>
            <a:picLocks noGrp="1" noChangeAspect="1" noChangeArrowheads="1"/>
          </p:cNvPicPr>
          <p:nvPr>
            <p:ph idx="1"/>
          </p:nvPr>
        </p:nvPicPr>
        <p:blipFill>
          <a:blip r:embed="rId2" cstate="print"/>
          <a:srcRect l="28806" t="70712" r="35983" b="12453"/>
          <a:stretch>
            <a:fillRect/>
          </a:stretch>
        </p:blipFill>
        <p:spPr>
          <a:xfrm>
            <a:off x="457200" y="2057400"/>
            <a:ext cx="7239000" cy="4495800"/>
          </a:xfrm>
        </p:spPr>
      </p:pic>
      <p:pic>
        <p:nvPicPr>
          <p:cNvPr id="4" name="Picture 2" descr="C:\Documents and Settings\Dr.Ashraf\My Documents\My Pictures\SCANNER\Cerebellum-3 007.jpg"/>
          <p:cNvPicPr>
            <a:picLocks noChangeAspect="1" noChangeArrowheads="1"/>
          </p:cNvPicPr>
          <p:nvPr/>
        </p:nvPicPr>
        <p:blipFill>
          <a:blip r:embed="rId3" cstate="print"/>
          <a:srcRect l="11160" t="27513" r="60940" b="59636"/>
          <a:stretch>
            <a:fillRect/>
          </a:stretch>
        </p:blipFill>
        <p:spPr>
          <a:xfrm>
            <a:off x="5277853" y="228600"/>
            <a:ext cx="3729789" cy="2362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2"/>
          <p:cNvPicPr>
            <a:picLocks noChangeAspect="1" noChangeArrowheads="1"/>
          </p:cNvPicPr>
          <p:nvPr/>
        </p:nvPicPr>
        <p:blipFill>
          <a:blip r:embed="rId2" cstate="print"/>
          <a:srcRect/>
          <a:stretch>
            <a:fillRect/>
          </a:stretch>
        </p:blipFill>
        <p:spPr bwMode="auto">
          <a:xfrm>
            <a:off x="609600" y="152400"/>
            <a:ext cx="7924800" cy="6604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HIGHER CONTROL</a:t>
            </a:r>
          </a:p>
        </p:txBody>
      </p:sp>
      <p:sp>
        <p:nvSpPr>
          <p:cNvPr id="11267" name="Content Placeholder 2"/>
          <p:cNvSpPr>
            <a:spLocks noGrp="1"/>
          </p:cNvSpPr>
          <p:nvPr>
            <p:ph idx="1"/>
          </p:nvPr>
        </p:nvSpPr>
        <p:spPr/>
        <p:txBody>
          <a:bodyPr>
            <a:normAutofit/>
          </a:bodyPr>
          <a:lstStyle/>
          <a:p>
            <a:pPr eaLnBrk="1" hangingPunct="1"/>
            <a:r>
              <a:rPr lang="en-US" dirty="0" smtClean="0"/>
              <a:t>The higher centers ordinarily keep the reflex partially inhibited except when micturition is desired.</a:t>
            </a:r>
          </a:p>
          <a:p>
            <a:pPr eaLnBrk="1" hangingPunct="1"/>
            <a:r>
              <a:rPr lang="en-US" dirty="0" smtClean="0"/>
              <a:t>Higher center can prevent the reflex by tonic contraction of external bladder sphincter through  the </a:t>
            </a:r>
            <a:r>
              <a:rPr lang="en-US" dirty="0" err="1" smtClean="0"/>
              <a:t>pudendal</a:t>
            </a:r>
            <a:r>
              <a:rPr lang="en-US" dirty="0" smtClean="0"/>
              <a:t> nerves until a convenient time.</a:t>
            </a:r>
          </a:p>
          <a:p>
            <a:pPr eaLnBrk="1" hangingPunct="1"/>
            <a:r>
              <a:rPr lang="en-US" dirty="0" smtClean="0"/>
              <a:t> the cortical centers facilitate the sacral micturition center to initiate the reflex and inhibit external urinary sphincter so that urination can occur.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SUPRA SPINAL CONTROL</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Micturition is a  </a:t>
            </a:r>
            <a:r>
              <a:rPr lang="en-US" dirty="0" err="1" smtClean="0"/>
              <a:t>vesicovesical</a:t>
            </a:r>
            <a:r>
              <a:rPr lang="en-US" dirty="0" smtClean="0"/>
              <a:t> reflex which is facilitated and inhibited by higher cortical and </a:t>
            </a:r>
            <a:r>
              <a:rPr lang="en-US" dirty="0" err="1" smtClean="0"/>
              <a:t>pontine</a:t>
            </a:r>
            <a:r>
              <a:rPr lang="en-US" dirty="0" smtClean="0"/>
              <a:t> micturition center.</a:t>
            </a:r>
          </a:p>
          <a:p>
            <a:pPr>
              <a:buNone/>
            </a:pPr>
            <a:r>
              <a:rPr lang="en-US" dirty="0" smtClean="0"/>
              <a:t>1. PONTINE CENTER;</a:t>
            </a:r>
          </a:p>
          <a:p>
            <a:pPr marL="514350" indent="-514350">
              <a:buFont typeface="+mj-lt"/>
              <a:buAutoNum type="alphaUcPeriod"/>
            </a:pPr>
            <a:r>
              <a:rPr lang="en-US" dirty="0" smtClean="0"/>
              <a:t>L or lateral center;</a:t>
            </a:r>
          </a:p>
          <a:p>
            <a:pPr>
              <a:buNone/>
            </a:pPr>
            <a:r>
              <a:rPr lang="en-US" dirty="0" err="1" smtClean="0"/>
              <a:t>Spinoreticular</a:t>
            </a:r>
            <a:r>
              <a:rPr lang="en-US" dirty="0" smtClean="0"/>
              <a:t> fiber synapse in the L nucleus of </a:t>
            </a:r>
            <a:r>
              <a:rPr lang="en-US" dirty="0" err="1" smtClean="0"/>
              <a:t>pons</a:t>
            </a:r>
            <a:r>
              <a:rPr lang="en-US" dirty="0" smtClean="0"/>
              <a:t> and then it activates </a:t>
            </a:r>
            <a:r>
              <a:rPr lang="en-US" dirty="0" err="1" smtClean="0"/>
              <a:t>onuf’s</a:t>
            </a:r>
            <a:r>
              <a:rPr lang="en-US" dirty="0" smtClean="0"/>
              <a:t> nucleus in the sacral spinal cord thereby closing tightly external urinary sphincter. This </a:t>
            </a:r>
            <a:r>
              <a:rPr lang="en-US" dirty="0" err="1" smtClean="0"/>
              <a:t>onuf’s</a:t>
            </a:r>
            <a:r>
              <a:rPr lang="en-US" dirty="0" smtClean="0"/>
              <a:t> nucleus is situated in the anterior horn of the spinal cord and through the </a:t>
            </a:r>
            <a:r>
              <a:rPr lang="en-US" dirty="0" err="1" smtClean="0"/>
              <a:t>pudendal</a:t>
            </a:r>
            <a:r>
              <a:rPr lang="en-US" dirty="0" smtClean="0"/>
              <a:t> nerve it supplies the external urinary sphincter.</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lphaUcPeriod" startAt="2"/>
            </a:pPr>
            <a:r>
              <a:rPr lang="en-US" dirty="0" smtClean="0"/>
              <a:t>M: medial </a:t>
            </a:r>
            <a:r>
              <a:rPr lang="en-US" dirty="0" err="1" smtClean="0"/>
              <a:t>pontine</a:t>
            </a:r>
            <a:r>
              <a:rPr lang="en-US" dirty="0" smtClean="0"/>
              <a:t> center.</a:t>
            </a:r>
          </a:p>
          <a:p>
            <a:pPr>
              <a:buNone/>
            </a:pPr>
            <a:r>
              <a:rPr lang="en-US" dirty="0" smtClean="0"/>
              <a:t>It projects to the </a:t>
            </a:r>
            <a:r>
              <a:rPr lang="en-US" dirty="0" err="1" smtClean="0"/>
              <a:t>intermediolateral</a:t>
            </a:r>
            <a:r>
              <a:rPr lang="en-US" dirty="0" smtClean="0"/>
              <a:t> column of the spinal cord. When stimulated it produces a decrease in urethral pressure and rise in the </a:t>
            </a:r>
            <a:r>
              <a:rPr lang="en-US" dirty="0" err="1" smtClean="0"/>
              <a:t>detrossor</a:t>
            </a:r>
            <a:r>
              <a:rPr lang="en-US" dirty="0" smtClean="0"/>
              <a:t> muscle pressure causing emptying of the bladder.</a:t>
            </a:r>
          </a:p>
          <a:p>
            <a:pPr>
              <a:buNone/>
            </a:pPr>
            <a:r>
              <a:rPr lang="en-US" dirty="0" smtClean="0"/>
              <a:t>Note: </a:t>
            </a:r>
            <a:r>
              <a:rPr lang="en-US" dirty="0" err="1" smtClean="0"/>
              <a:t>pontine</a:t>
            </a:r>
            <a:r>
              <a:rPr lang="en-US" dirty="0" smtClean="0"/>
              <a:t> centers take 2-3 yrs. to develop hence there is automatic emptying of bladder. </a:t>
            </a:r>
          </a:p>
          <a:p>
            <a:r>
              <a:rPr lang="en-US" dirty="0" smtClean="0"/>
              <a:t>In adult 300-400 ml of urine normally required to initiate this reflex.</a:t>
            </a:r>
            <a:endParaRPr lang="en-US" dirty="0"/>
          </a:p>
        </p:txBody>
      </p:sp>
      <p:sp>
        <p:nvSpPr>
          <p:cNvPr id="4" name="Title 1"/>
          <p:cNvSpPr>
            <a:spLocks noGrp="1"/>
          </p:cNvSpPr>
          <p:nvPr>
            <p:ph type="title"/>
          </p:nvPr>
        </p:nvSpPr>
        <p:spPr>
          <a:xfrm>
            <a:off x="457200" y="704088"/>
            <a:ext cx="8229600" cy="1143000"/>
          </a:xfrm>
        </p:spPr>
        <p:txBody>
          <a:bodyPr>
            <a:normAutofit fontScale="90000"/>
          </a:bodyPr>
          <a:lstStyle/>
          <a:p>
            <a:r>
              <a:rPr lang="en-US" dirty="0" smtClean="0"/>
              <a:t>SUPRA SPINAL </a:t>
            </a:r>
            <a:r>
              <a:rPr lang="en-US" dirty="0" smtClean="0"/>
              <a:t>CONTROL (cont…)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cortical control</a:t>
            </a:r>
            <a:endParaRPr lang="en-US" dirty="0"/>
          </a:p>
        </p:txBody>
      </p:sp>
      <p:sp>
        <p:nvSpPr>
          <p:cNvPr id="3" name="Content Placeholder 2"/>
          <p:cNvSpPr>
            <a:spLocks noGrp="1"/>
          </p:cNvSpPr>
          <p:nvPr>
            <p:ph idx="1"/>
          </p:nvPr>
        </p:nvSpPr>
        <p:spPr/>
        <p:txBody>
          <a:bodyPr/>
          <a:lstStyle/>
          <a:p>
            <a:r>
              <a:rPr lang="en-US" dirty="0" smtClean="0"/>
              <a:t>Cerebral cortex for example </a:t>
            </a:r>
            <a:r>
              <a:rPr lang="en-US" dirty="0" err="1" smtClean="0"/>
              <a:t>paramedian</a:t>
            </a:r>
            <a:r>
              <a:rPr lang="en-US" dirty="0" smtClean="0"/>
              <a:t> lobule present on the medial surface of frontal lobe.</a:t>
            </a:r>
          </a:p>
          <a:p>
            <a:r>
              <a:rPr lang="en-US" dirty="0" smtClean="0"/>
              <a:t>Hypothalamus it is one of the highest center of autonomic control is also involved.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higher centers in micturition reflex.</a:t>
            </a:r>
            <a:endParaRPr lang="en-US" dirty="0"/>
          </a:p>
        </p:txBody>
      </p:sp>
      <p:sp>
        <p:nvSpPr>
          <p:cNvPr id="3" name="Content Placeholder 2"/>
          <p:cNvSpPr>
            <a:spLocks noGrp="1"/>
          </p:cNvSpPr>
          <p:nvPr>
            <p:ph idx="1"/>
          </p:nvPr>
        </p:nvSpPr>
        <p:spPr/>
        <p:txBody>
          <a:bodyPr>
            <a:normAutofit/>
          </a:bodyPr>
          <a:lstStyle/>
          <a:p>
            <a:r>
              <a:rPr lang="en-US" dirty="0" smtClean="0"/>
              <a:t>Higher centers keep the micturition reflex partially inhibited except when micturition is desired.</a:t>
            </a:r>
          </a:p>
          <a:p>
            <a:r>
              <a:rPr lang="en-US" dirty="0" smtClean="0"/>
              <a:t>It prevents micturition even if micturition reflex is operating by tonic contraction of external sphincter (</a:t>
            </a:r>
            <a:r>
              <a:rPr lang="en-US" dirty="0" err="1" smtClean="0"/>
              <a:t>pudendal</a:t>
            </a:r>
            <a:r>
              <a:rPr lang="en-US" dirty="0" smtClean="0"/>
              <a:t> nerve) until a convenient time is found.</a:t>
            </a:r>
          </a:p>
          <a:p>
            <a:r>
              <a:rPr lang="en-US" dirty="0" smtClean="0"/>
              <a:t>When it is time to urinate cortical center can facilitate the sacral micturition centers to help and initiate a micturition reflex at the same time it inhibits the external urinary sphincter hence it is relaxed causing urination.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remember…..</a:t>
            </a:r>
            <a:endParaRPr lang="en-US" dirty="0"/>
          </a:p>
        </p:txBody>
      </p:sp>
      <p:sp>
        <p:nvSpPr>
          <p:cNvPr id="3" name="Content Placeholder 2"/>
          <p:cNvSpPr>
            <a:spLocks noGrp="1"/>
          </p:cNvSpPr>
          <p:nvPr>
            <p:ph idx="1"/>
          </p:nvPr>
        </p:nvSpPr>
        <p:spPr/>
        <p:txBody>
          <a:bodyPr/>
          <a:lstStyle/>
          <a:p>
            <a:r>
              <a:rPr lang="en-US" u="sng" dirty="0" smtClean="0"/>
              <a:t>S</a:t>
            </a:r>
            <a:r>
              <a:rPr lang="en-US" dirty="0" smtClean="0"/>
              <a:t>ympathetic supply to the bladder cause </a:t>
            </a:r>
            <a:r>
              <a:rPr lang="en-US" u="sng" dirty="0" smtClean="0"/>
              <a:t>s</a:t>
            </a:r>
            <a:r>
              <a:rPr lang="en-US" dirty="0" smtClean="0"/>
              <a:t>torage of urine.</a:t>
            </a:r>
          </a:p>
          <a:p>
            <a:r>
              <a:rPr lang="en-US" u="sng" dirty="0" smtClean="0"/>
              <a:t>P</a:t>
            </a:r>
            <a:r>
              <a:rPr lang="en-US" dirty="0" smtClean="0"/>
              <a:t>arasympathetic supply leads to the </a:t>
            </a:r>
            <a:r>
              <a:rPr lang="en-US" u="sng" dirty="0" smtClean="0"/>
              <a:t>P</a:t>
            </a:r>
            <a:r>
              <a:rPr lang="en-US" dirty="0" smtClean="0"/>
              <a:t>assage of urine.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MICTURITION REFLEX</a:t>
            </a:r>
            <a:endParaRPr lang="en-US" dirty="0"/>
          </a:p>
        </p:txBody>
      </p:sp>
      <p:sp>
        <p:nvSpPr>
          <p:cNvPr id="3" name="Subtitle 2"/>
          <p:cNvSpPr>
            <a:spLocks noGrp="1"/>
          </p:cNvSpPr>
          <p:nvPr>
            <p:ph type="subTitle" idx="1"/>
          </p:nvPr>
        </p:nvSpPr>
        <p:spPr/>
        <p:txBody>
          <a:bodyPr/>
          <a:lstStyle/>
          <a:p>
            <a:r>
              <a:rPr lang="en-US" dirty="0" smtClean="0"/>
              <a:t>Prof. ASHRAF HUSAIN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Dr.Ashraf\My Documents\My Pictures\SCANNER\Cerebellum-3 005.jpg"/>
          <p:cNvPicPr>
            <a:picLocks noGrp="1" noChangeAspect="1" noChangeArrowheads="1"/>
          </p:cNvPicPr>
          <p:nvPr>
            <p:ph idx="1"/>
          </p:nvPr>
        </p:nvPicPr>
        <p:blipFill>
          <a:blip r:embed="rId3" cstate="print"/>
          <a:srcRect l="40755" t="11667" r="19899" b="62424"/>
          <a:stretch>
            <a:fillRect/>
          </a:stretch>
        </p:blipFill>
        <p:spPr>
          <a:xfrm>
            <a:off x="1524000" y="762000"/>
            <a:ext cx="6488113" cy="58674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Dr.Ashraf\My Documents\My Pictures\SCANNER\Dr.Sultan 006.jpg"/>
          <p:cNvPicPr>
            <a:picLocks noChangeAspect="1" noChangeArrowheads="1"/>
          </p:cNvPicPr>
          <p:nvPr/>
        </p:nvPicPr>
        <p:blipFill>
          <a:blip r:embed="rId2" cstate="print"/>
          <a:srcRect l="4916" r="3314" b="8197"/>
          <a:stretch>
            <a:fillRect/>
          </a:stretch>
        </p:blipFill>
        <p:spPr bwMode="auto">
          <a:xfrm>
            <a:off x="228600" y="990600"/>
            <a:ext cx="8534400" cy="42672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457200"/>
            <a:ext cx="7391400" cy="990600"/>
          </a:xfrm>
          <a:ln>
            <a:noFill/>
          </a:ln>
        </p:spPr>
        <p:txBody>
          <a:bodyPr anchor="ctr">
            <a:normAutofit fontScale="90000"/>
          </a:bodyPr>
          <a:lstStyle/>
          <a:p>
            <a:r>
              <a:rPr lang="en-US" dirty="0" smtClean="0"/>
              <a:t/>
            </a:r>
            <a:br>
              <a:rPr lang="en-US" dirty="0" smtClean="0"/>
            </a:br>
            <a:r>
              <a:rPr lang="en-US" dirty="0" smtClean="0"/>
              <a:t/>
            </a:r>
            <a:br>
              <a:rPr lang="en-US" dirty="0" smtClean="0"/>
            </a:br>
            <a:r>
              <a:rPr lang="en-US" dirty="0" smtClean="0"/>
              <a:t>Effects </a:t>
            </a:r>
            <a:r>
              <a:rPr lang="en-US" dirty="0" smtClean="0"/>
              <a:t>of </a:t>
            </a:r>
            <a:r>
              <a:rPr lang="en-US" dirty="0" err="1" smtClean="0"/>
              <a:t>Deafferentation</a:t>
            </a:r>
            <a:r>
              <a:rPr lang="en-US" dirty="0" smtClean="0"/>
              <a:t/>
            </a:r>
            <a:br>
              <a:rPr lang="en-US" dirty="0" smtClean="0"/>
            </a:br>
            <a:endParaRPr lang="en-US" dirty="0" smtClean="0"/>
          </a:p>
        </p:txBody>
      </p:sp>
      <p:sp>
        <p:nvSpPr>
          <p:cNvPr id="26627" name="Content Placeholder 2"/>
          <p:cNvSpPr>
            <a:spLocks noGrp="1"/>
          </p:cNvSpPr>
          <p:nvPr>
            <p:ph idx="1"/>
          </p:nvPr>
        </p:nvSpPr>
        <p:spPr>
          <a:xfrm>
            <a:off x="457200" y="1600200"/>
            <a:ext cx="8229600" cy="4648200"/>
          </a:xfrm>
        </p:spPr>
        <p:txBody>
          <a:bodyPr/>
          <a:lstStyle/>
          <a:p>
            <a:r>
              <a:rPr lang="en-US" sz="2800" b="1" dirty="0" smtClean="0">
                <a:solidFill>
                  <a:srgbClr val="00FF00"/>
                </a:solidFill>
              </a:rPr>
              <a:t>Damage Site: </a:t>
            </a:r>
            <a:r>
              <a:rPr lang="en-US" sz="2800" b="1" dirty="0" smtClean="0"/>
              <a:t>When the sacral dorsal </a:t>
            </a:r>
            <a:r>
              <a:rPr lang="en-US" sz="2800" b="1" dirty="0" smtClean="0"/>
              <a:t>roots (Afferents) are interrupted </a:t>
            </a:r>
            <a:r>
              <a:rPr lang="en-US" sz="2800" b="1" dirty="0" smtClean="0"/>
              <a:t>by diseases of the dorsal roots, such as </a:t>
            </a:r>
            <a:r>
              <a:rPr lang="en-US" sz="2800" b="1" dirty="0" err="1" smtClean="0"/>
              <a:t>tabes</a:t>
            </a:r>
            <a:r>
              <a:rPr lang="en-US" sz="2800" b="1" dirty="0" smtClean="0"/>
              <a:t> </a:t>
            </a:r>
            <a:r>
              <a:rPr lang="en-US" sz="2800" b="1" dirty="0" err="1" smtClean="0"/>
              <a:t>dorsalis</a:t>
            </a:r>
            <a:r>
              <a:rPr lang="en-US" sz="2800" b="1" dirty="0" smtClean="0"/>
              <a:t> </a:t>
            </a:r>
            <a:r>
              <a:rPr lang="en-US" sz="2800" b="1" dirty="0" smtClean="0"/>
              <a:t>and long standing DM</a:t>
            </a:r>
          </a:p>
          <a:p>
            <a:r>
              <a:rPr lang="en-US" sz="2800" b="1" dirty="0" smtClean="0">
                <a:solidFill>
                  <a:srgbClr val="66FF33"/>
                </a:solidFill>
              </a:rPr>
              <a:t>Features:</a:t>
            </a:r>
            <a:r>
              <a:rPr lang="en-US" sz="2800" b="1" dirty="0" smtClean="0"/>
              <a:t> Reflex contractions </a:t>
            </a:r>
            <a:r>
              <a:rPr lang="en-US" sz="2800" b="1" dirty="0" smtClean="0"/>
              <a:t>of the bladder are abolished. The bladder becomes </a:t>
            </a:r>
            <a:r>
              <a:rPr lang="en-US" sz="2800" b="1" dirty="0" smtClean="0">
                <a:solidFill>
                  <a:srgbClr val="0070C0"/>
                </a:solidFill>
              </a:rPr>
              <a:t>distended, thin-walled, and hypotonic</a:t>
            </a:r>
            <a:r>
              <a:rPr lang="en-US" sz="2800" b="1" dirty="0" smtClean="0"/>
              <a:t>, but some contractions occur because of the intrinsic response of the smooth muscle to stretch.</a:t>
            </a:r>
          </a:p>
          <a:p>
            <a:endParaRPr lang="en-US" sz="2800" b="1" dirty="0" smtClean="0"/>
          </a:p>
          <a:p>
            <a:endParaRPr lang="en-US" sz="2800"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66800" y="914400"/>
            <a:ext cx="6934200" cy="990600"/>
          </a:xfrm>
          <a:ln>
            <a:no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Effects </a:t>
            </a:r>
            <a:r>
              <a:rPr lang="en-US" dirty="0" smtClean="0"/>
              <a:t>of </a:t>
            </a:r>
            <a:r>
              <a:rPr lang="en-US" dirty="0" err="1" smtClean="0"/>
              <a:t>Denervation</a:t>
            </a:r>
            <a:r>
              <a:rPr lang="en-US" dirty="0" smtClean="0"/>
              <a:t/>
            </a:r>
            <a:br>
              <a:rPr lang="en-US" dirty="0" smtClean="0"/>
            </a:br>
            <a:endParaRPr lang="en-US" dirty="0" smtClean="0"/>
          </a:p>
        </p:txBody>
      </p:sp>
      <p:sp>
        <p:nvSpPr>
          <p:cNvPr id="27651" name="Content Placeholder 2"/>
          <p:cNvSpPr>
            <a:spLocks noGrp="1"/>
          </p:cNvSpPr>
          <p:nvPr>
            <p:ph idx="1"/>
          </p:nvPr>
        </p:nvSpPr>
        <p:spPr/>
        <p:txBody>
          <a:bodyPr>
            <a:normAutofit fontScale="92500"/>
          </a:bodyPr>
          <a:lstStyle/>
          <a:p>
            <a:r>
              <a:rPr lang="en-US" sz="2800" b="1" dirty="0" smtClean="0">
                <a:solidFill>
                  <a:srgbClr val="00FF00"/>
                </a:solidFill>
              </a:rPr>
              <a:t>Damage Site: </a:t>
            </a:r>
            <a:r>
              <a:rPr lang="en-US" sz="2800" b="1" dirty="0" smtClean="0"/>
              <a:t>When the afferent and efferent nerves are both destroyed, as they may be by tumors of the </a:t>
            </a:r>
            <a:r>
              <a:rPr lang="en-US" sz="2800" b="1" dirty="0" err="1" smtClean="0"/>
              <a:t>cauda</a:t>
            </a:r>
            <a:r>
              <a:rPr lang="en-US" sz="2800" b="1" dirty="0" smtClean="0"/>
              <a:t> </a:t>
            </a:r>
            <a:r>
              <a:rPr lang="en-US" sz="2800" b="1" dirty="0" err="1" smtClean="0"/>
              <a:t>equina</a:t>
            </a:r>
            <a:r>
              <a:rPr lang="en-US" sz="2800" b="1" dirty="0" smtClean="0"/>
              <a:t> or </a:t>
            </a:r>
            <a:r>
              <a:rPr lang="en-US" sz="2800" b="1" dirty="0" err="1" smtClean="0"/>
              <a:t>filum</a:t>
            </a:r>
            <a:r>
              <a:rPr lang="en-US" sz="2800" b="1" dirty="0" smtClean="0"/>
              <a:t> </a:t>
            </a:r>
            <a:r>
              <a:rPr lang="en-US" sz="2800" b="1" dirty="0" err="1" smtClean="0"/>
              <a:t>terminale</a:t>
            </a:r>
            <a:r>
              <a:rPr lang="en-US" sz="2800" b="1" dirty="0" smtClean="0"/>
              <a:t>, </a:t>
            </a:r>
          </a:p>
          <a:p>
            <a:r>
              <a:rPr lang="en-US" sz="2800" b="1" dirty="0" smtClean="0">
                <a:solidFill>
                  <a:srgbClr val="00FF00"/>
                </a:solidFill>
              </a:rPr>
              <a:t>Feature: </a:t>
            </a:r>
            <a:r>
              <a:rPr lang="en-US" sz="2800" b="1" dirty="0" smtClean="0"/>
              <a:t>the bladder is flaccid and distended for a while. Gradually, however, the muscle of the "decentralized bladder" becomes active, with many contraction waves that expel dribbles of urine out of the urethra. The bladder becomes </a:t>
            </a:r>
            <a:r>
              <a:rPr lang="en-US" sz="2800" b="1" dirty="0" smtClean="0">
                <a:solidFill>
                  <a:srgbClr val="FFFF00"/>
                </a:solidFill>
              </a:rPr>
              <a:t>shrunken</a:t>
            </a:r>
            <a:r>
              <a:rPr lang="en-US" sz="2800" b="1" dirty="0" smtClean="0"/>
              <a:t> and the bladder wall </a:t>
            </a:r>
            <a:r>
              <a:rPr lang="en-US" sz="2800" b="1" dirty="0" smtClean="0">
                <a:solidFill>
                  <a:srgbClr val="FFFF00"/>
                </a:solidFill>
              </a:rPr>
              <a:t>hypertrophied</a:t>
            </a:r>
            <a:r>
              <a:rPr lang="en-US" sz="2800" b="1" dirty="0" smtClean="0"/>
              <a:t>. </a:t>
            </a:r>
          </a:p>
          <a:p>
            <a:endParaRPr lang="en-US" sz="2800" b="1" dirty="0" smtClean="0"/>
          </a:p>
          <a:p>
            <a:endParaRPr lang="en-US" sz="2800" b="1"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808038"/>
            <a:ext cx="8001000" cy="944562"/>
          </a:xfrm>
          <a:ln>
            <a:noFill/>
          </a:ln>
        </p:spPr>
        <p:txBody>
          <a:bodyPr>
            <a:normAutofit fontScale="90000"/>
          </a:bodyPr>
          <a:lstStyle/>
          <a:p>
            <a:r>
              <a:rPr lang="en-US" sz="4000" dirty="0" smtClean="0"/>
              <a:t/>
            </a:r>
            <a:br>
              <a:rPr lang="en-US" sz="4000" dirty="0" smtClean="0"/>
            </a:br>
            <a:r>
              <a:rPr lang="en-US" sz="4000" dirty="0" smtClean="0"/>
              <a:t>Effects of Spinal Cord </a:t>
            </a:r>
            <a:r>
              <a:rPr lang="en-US" sz="4000" dirty="0" err="1" smtClean="0"/>
              <a:t>Transection</a:t>
            </a:r>
            <a:r>
              <a:rPr lang="en-US" sz="4000" dirty="0" smtClean="0"/>
              <a:t/>
            </a:r>
            <a:br>
              <a:rPr lang="en-US" sz="4000" dirty="0" smtClean="0"/>
            </a:br>
            <a:endParaRPr lang="en-US" sz="4000" dirty="0" smtClean="0"/>
          </a:p>
        </p:txBody>
      </p:sp>
      <p:sp>
        <p:nvSpPr>
          <p:cNvPr id="28675" name="Content Placeholder 2"/>
          <p:cNvSpPr>
            <a:spLocks noGrp="1"/>
          </p:cNvSpPr>
          <p:nvPr>
            <p:ph idx="1"/>
          </p:nvPr>
        </p:nvSpPr>
        <p:spPr>
          <a:xfrm>
            <a:off x="457200" y="1600200"/>
            <a:ext cx="8229600" cy="4724400"/>
          </a:xfrm>
        </p:spPr>
        <p:txBody>
          <a:bodyPr/>
          <a:lstStyle/>
          <a:p>
            <a:r>
              <a:rPr lang="en-US" sz="2800" b="1" dirty="0" smtClean="0">
                <a:solidFill>
                  <a:srgbClr val="00FF00"/>
                </a:solidFill>
              </a:rPr>
              <a:t>Damage Site:</a:t>
            </a:r>
            <a:r>
              <a:rPr lang="en-US" sz="2800" b="1" dirty="0" smtClean="0"/>
              <a:t> Spinal Cord injuries </a:t>
            </a:r>
            <a:r>
              <a:rPr lang="en-US" sz="2800" b="1" dirty="0" smtClean="0"/>
              <a:t>(Paraplegia)</a:t>
            </a:r>
            <a:endParaRPr lang="en-US" sz="2800" b="1" dirty="0" smtClean="0"/>
          </a:p>
          <a:p>
            <a:r>
              <a:rPr lang="en-US" sz="2800" b="1" dirty="0" smtClean="0">
                <a:solidFill>
                  <a:srgbClr val="00FF00"/>
                </a:solidFill>
              </a:rPr>
              <a:t>Feature:</a:t>
            </a:r>
            <a:r>
              <a:rPr lang="en-US" sz="2800" b="1" dirty="0" smtClean="0"/>
              <a:t> </a:t>
            </a:r>
            <a:r>
              <a:rPr lang="en-US" sz="2800" b="1" dirty="0" smtClean="0">
                <a:solidFill>
                  <a:srgbClr val="0070C0"/>
                </a:solidFill>
              </a:rPr>
              <a:t>During spinal shock</a:t>
            </a:r>
            <a:r>
              <a:rPr lang="en-US" sz="2800" b="1" dirty="0" smtClean="0"/>
              <a:t>, the bladder is flaccid and unresponsive. It becomes overfilled, and urine dribbles through the sphincters (overflow incontinence). </a:t>
            </a:r>
            <a:r>
              <a:rPr lang="en-US" sz="2800" b="1" dirty="0" smtClean="0">
                <a:solidFill>
                  <a:srgbClr val="0070C0"/>
                </a:solidFill>
              </a:rPr>
              <a:t>After spinal shock</a:t>
            </a:r>
            <a:r>
              <a:rPr lang="en-US" sz="2800" b="1" dirty="0" smtClean="0">
                <a:solidFill>
                  <a:srgbClr val="FFFF00"/>
                </a:solidFill>
              </a:rPr>
              <a:t> </a:t>
            </a:r>
            <a:r>
              <a:rPr lang="en-US" sz="2800" b="1" dirty="0" smtClean="0"/>
              <a:t>has passed, the voiding reflex returns,  with no voluntary control and no inhibition or facilitation from higher centers. Sometime voiding reflex becomes hyperactive called spastic </a:t>
            </a:r>
            <a:r>
              <a:rPr lang="en-US" sz="2800" b="1" dirty="0" err="1" smtClean="0"/>
              <a:t>neurogenic</a:t>
            </a:r>
            <a:r>
              <a:rPr lang="en-US" sz="2800" b="1" dirty="0" smtClean="0"/>
              <a:t> bladder.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eaLnBrk="1" fontAlgn="auto" hangingPunct="1">
              <a:spcAft>
                <a:spcPts val="0"/>
              </a:spcAft>
              <a:defRPr/>
            </a:pPr>
            <a:r>
              <a:rPr lang="en-US" sz="5400" dirty="0" smtClean="0"/>
              <a:t>ABNORMALITIES OF  URINE</a:t>
            </a:r>
            <a:br>
              <a:rPr lang="en-US" sz="5400" dirty="0" smtClean="0"/>
            </a:br>
            <a:r>
              <a:rPr lang="en-US" sz="5400" dirty="0" smtClean="0"/>
              <a:t>AND ITS CONSTITUENTS</a:t>
            </a:r>
            <a:endParaRPr lang="en-US" sz="5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smtClean="0"/>
          </a:p>
        </p:txBody>
      </p:sp>
      <p:sp>
        <p:nvSpPr>
          <p:cNvPr id="16387" name="Content Placeholder 2"/>
          <p:cNvSpPr>
            <a:spLocks noGrp="1"/>
          </p:cNvSpPr>
          <p:nvPr>
            <p:ph idx="1"/>
          </p:nvPr>
        </p:nvSpPr>
        <p:spPr/>
        <p:txBody>
          <a:bodyPr/>
          <a:lstStyle/>
          <a:p>
            <a:pPr eaLnBrk="1" hangingPunct="1"/>
            <a:r>
              <a:rPr lang="en-US" smtClean="0"/>
              <a:t>Polyuria= large urinary volume in 24 hrs</a:t>
            </a:r>
          </a:p>
          <a:p>
            <a:pPr eaLnBrk="1" hangingPunct="1"/>
            <a:r>
              <a:rPr lang="en-US" smtClean="0"/>
              <a:t>Oliguria=diminished urine volume per 24 hrs   ( less than 300ml of urine formation per day)</a:t>
            </a:r>
          </a:p>
          <a:p>
            <a:pPr eaLnBrk="1" hangingPunct="1"/>
            <a:r>
              <a:rPr lang="en-US" smtClean="0"/>
              <a:t>Anuria= negligible urine per day</a:t>
            </a:r>
          </a:p>
          <a:p>
            <a:pPr eaLnBrk="1" hangingPunct="1"/>
            <a:r>
              <a:rPr lang="en-US" smtClean="0"/>
              <a:t>Nocturia= frequent micturation in night</a:t>
            </a:r>
          </a:p>
          <a:p>
            <a:pPr eaLnBrk="1" hangingPunct="1"/>
            <a:r>
              <a:rPr lang="en-US" smtClean="0"/>
              <a:t>Haematuria= presence of rbc in urine a few red cells may be found eg mensturation.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Dr.Ashraf\My Documents\My Pictures\SCANNER\Cerebellum-3 001.jpg"/>
          <p:cNvPicPr>
            <a:picLocks noGrp="1" noChangeAspect="1" noChangeArrowheads="1"/>
          </p:cNvPicPr>
          <p:nvPr>
            <p:ph idx="1"/>
          </p:nvPr>
        </p:nvPicPr>
        <p:blipFill>
          <a:blip r:embed="rId2" cstate="print"/>
          <a:srcRect l="3455" t="5838" r="11890" b="48329"/>
          <a:stretch>
            <a:fillRect/>
          </a:stretch>
        </p:blipFill>
        <p:spPr>
          <a:xfrm>
            <a:off x="609600" y="914400"/>
            <a:ext cx="7469188" cy="466248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1"/>
          </p:nvPr>
        </p:nvSpPr>
        <p:spPr/>
        <p:txBody>
          <a:bodyPr/>
          <a:lstStyle/>
          <a:p>
            <a:pPr eaLnBrk="1" hangingPunct="1"/>
            <a:r>
              <a:rPr lang="en-US" smtClean="0"/>
              <a:t>Proteinuria=presence of protein in urine(less than 150mg per day is normal)</a:t>
            </a:r>
          </a:p>
          <a:p>
            <a:pPr eaLnBrk="1" hangingPunct="1"/>
            <a:r>
              <a:rPr lang="en-US" smtClean="0"/>
              <a:t>Over 1.5 to 2g per day is always abnormal</a:t>
            </a:r>
          </a:p>
          <a:p>
            <a:pPr eaLnBrk="1" hangingPunct="1"/>
            <a:r>
              <a:rPr lang="en-US" smtClean="0"/>
              <a:t>Microalbuminuria=30-300mgper day(early sign of diabetic nephropathy)</a:t>
            </a:r>
          </a:p>
          <a:p>
            <a:pPr eaLnBrk="1" hangingPunct="1"/>
            <a:r>
              <a:rPr lang="en-US" smtClean="0"/>
              <a:t>Nephrotic syndrome=more than 4.5 g per day results in eg ; Oedema, hypoalbuminaemia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r>
              <a:rPr lang="en-US" smtClean="0"/>
              <a:t>Glycosuria= presence of glucose in urine,always full assessment is needed</a:t>
            </a:r>
          </a:p>
          <a:p>
            <a:pPr eaLnBrk="1" hangingPunct="1"/>
            <a:r>
              <a:rPr lang="en-US" smtClean="0"/>
              <a:t>Ketonuria= presence of ketone  bodies in urine.</a:t>
            </a:r>
          </a:p>
          <a:p>
            <a:pPr eaLnBrk="1" hangingPunct="1"/>
            <a:r>
              <a:rPr lang="en-US" smtClean="0"/>
              <a:t>Dysuria=Feeling of buring or pain during urination.</a:t>
            </a:r>
          </a:p>
          <a:p>
            <a:pPr eaLnBrk="1" hangingPunct="1"/>
            <a:r>
              <a:rPr lang="en-US" smtClean="0"/>
              <a:t>Myoglobinuria= due to destruction of muscle</a:t>
            </a:r>
          </a:p>
          <a:p>
            <a:pPr eaLnBrk="1" hangingPunct="1"/>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229600" cy="4419600"/>
          </a:xfrm>
        </p:spPr>
        <p:txBody>
          <a:bodyPr/>
          <a:lstStyle/>
          <a:p>
            <a:r>
              <a:rPr lang="en-US" dirty="0" smtClean="0"/>
              <a:t>Micturition or urination is the process of emptying urinary bladder when it is full.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685800" y="744538"/>
            <a:ext cx="7948613" cy="596106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lstStyle/>
          <a:p>
            <a:r>
              <a:rPr lang="en-US" dirty="0" smtClean="0"/>
              <a:t>FUNCTIONAL ANATOMY OF THE BLADDER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dirty="0" smtClean="0"/>
              <a:t>Main organs involved are;</a:t>
            </a:r>
          </a:p>
          <a:p>
            <a:r>
              <a:rPr lang="en-US" dirty="0" smtClean="0"/>
              <a:t> urinary bladder and urethra.</a:t>
            </a:r>
          </a:p>
          <a:p>
            <a:r>
              <a:rPr lang="en-US" dirty="0" smtClean="0"/>
              <a:t>A--- URINARY BLADDER;</a:t>
            </a:r>
          </a:p>
          <a:p>
            <a:r>
              <a:rPr lang="en-US" dirty="0" smtClean="0"/>
              <a:t>The smooth muscle of the bladder is known as detrusor muscle .when contracts expels urine out which is a major step in micturition reflex.</a:t>
            </a:r>
          </a:p>
          <a:p>
            <a:r>
              <a:rPr lang="en-US" dirty="0" smtClean="0"/>
              <a:t>The </a:t>
            </a:r>
            <a:r>
              <a:rPr lang="en-US" dirty="0" err="1" smtClean="0"/>
              <a:t>ureters</a:t>
            </a:r>
            <a:r>
              <a:rPr lang="en-US" dirty="0" smtClean="0"/>
              <a:t> enters the bladder </a:t>
            </a:r>
            <a:r>
              <a:rPr lang="en-US" dirty="0" err="1" smtClean="0"/>
              <a:t>oliquely</a:t>
            </a:r>
            <a:r>
              <a:rPr lang="en-US" dirty="0" smtClean="0"/>
              <a:t> through the detrusor muscle.</a:t>
            </a:r>
          </a:p>
          <a:p>
            <a:r>
              <a:rPr lang="en-US" dirty="0" smtClean="0"/>
              <a:t>In the posterior wall of the bladder there is a small triangular area--- TRIGONE.</a:t>
            </a:r>
          </a:p>
          <a:p>
            <a:r>
              <a:rPr lang="en-US" dirty="0" smtClean="0"/>
              <a:t>Lower most apex of </a:t>
            </a:r>
            <a:r>
              <a:rPr lang="en-US" dirty="0" err="1" smtClean="0"/>
              <a:t>trigone</a:t>
            </a:r>
            <a:r>
              <a:rPr lang="en-US" dirty="0" smtClean="0"/>
              <a:t> the bladder opens into the urethra and the two </a:t>
            </a:r>
            <a:r>
              <a:rPr lang="en-US" dirty="0" err="1" smtClean="0"/>
              <a:t>ureters</a:t>
            </a:r>
            <a:r>
              <a:rPr lang="en-US" dirty="0" smtClean="0"/>
              <a:t> enter at the uppermost angles of the </a:t>
            </a:r>
            <a:r>
              <a:rPr lang="en-US" dirty="0" err="1" smtClean="0"/>
              <a:t>trigone</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URETHRA; is 2 to 3centimeters long guarded by two sphincters;</a:t>
            </a:r>
          </a:p>
          <a:p>
            <a:r>
              <a:rPr lang="en-US" dirty="0" smtClean="0"/>
              <a:t>Internal sphincter is composed of detrusor muscle. It is not like other sphincter and not circular but forms loop around urethra. It prevents  emptying of bladder and is entirely smooth muscle.  This effect is not very strong.</a:t>
            </a:r>
          </a:p>
          <a:p>
            <a:r>
              <a:rPr lang="en-US" dirty="0" smtClean="0"/>
              <a:t>External sphincter; is made up of voluntary skeletal muscle. This voluntary control prevent</a:t>
            </a:r>
          </a:p>
          <a:p>
            <a:r>
              <a:rPr lang="en-US" dirty="0" smtClean="0"/>
              <a:t>Urination even involuntary control is forcing to empty the bladder.</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229600" cy="5105400"/>
          </a:xfrm>
        </p:spPr>
        <p:txBody>
          <a:bodyPr/>
          <a:lstStyle/>
          <a:p>
            <a:r>
              <a:rPr lang="en-US" dirty="0" err="1" smtClean="0"/>
              <a:t>Micturation</a:t>
            </a:r>
            <a:r>
              <a:rPr lang="en-US" dirty="0" smtClean="0"/>
              <a:t> mechanism involves two main steps</a:t>
            </a:r>
          </a:p>
          <a:p>
            <a:r>
              <a:rPr lang="en-US" dirty="0" smtClean="0"/>
              <a:t>A--- Storage or filling of urine in urinary bladder.</a:t>
            </a:r>
          </a:p>
          <a:p>
            <a:r>
              <a:rPr lang="en-US" dirty="0" smtClean="0"/>
              <a:t>B--- Emptying of bladder; this is a nervous reflex known as micturition reflex</a:t>
            </a:r>
          </a:p>
          <a:p>
            <a:r>
              <a:rPr lang="en-US" dirty="0" smtClean="0"/>
              <a:t>Note; it involves coordination between autonomic ,somatic( motor) and central nervous system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dirty="0" smtClean="0"/>
              <a:t>Micturition Reflex</a:t>
            </a:r>
          </a:p>
        </p:txBody>
      </p:sp>
      <p:pic>
        <p:nvPicPr>
          <p:cNvPr id="7171" name="Picture 2" descr="C:\Documents and Settings\Dr.Ashraf\My Documents\My Pictures\SCANNER\Cerebellum-3 004.jpg"/>
          <p:cNvPicPr>
            <a:picLocks noGrp="1" noChangeAspect="1" noChangeArrowheads="1"/>
          </p:cNvPicPr>
          <p:nvPr>
            <p:ph idx="1"/>
          </p:nvPr>
        </p:nvPicPr>
        <p:blipFill>
          <a:blip r:embed="rId2" cstate="print"/>
          <a:srcRect l="27872" t="10101" r="12383" b="59593"/>
          <a:stretch>
            <a:fillRect/>
          </a:stretch>
        </p:blipFill>
        <p:spPr>
          <a:xfrm>
            <a:off x="1371600" y="1981200"/>
            <a:ext cx="5943600" cy="3962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Autonomic </a:t>
            </a:r>
            <a:r>
              <a:rPr lang="en-US" dirty="0" err="1" smtClean="0"/>
              <a:t>innervation</a:t>
            </a:r>
            <a:endParaRPr lang="en-US" dirty="0"/>
          </a:p>
        </p:txBody>
      </p:sp>
      <p:pic>
        <p:nvPicPr>
          <p:cNvPr id="2050" name="Picture 2" descr="C:\Documents and Settings\Dr.Ashraf\My Documents\My Pictures\SCANNER\Cerebellum-3 035.jpg"/>
          <p:cNvPicPr>
            <a:picLocks noGrp="1" noChangeAspect="1" noChangeArrowheads="1"/>
          </p:cNvPicPr>
          <p:nvPr>
            <p:ph idx="1"/>
          </p:nvPr>
        </p:nvPicPr>
        <p:blipFill>
          <a:blip r:embed="rId2" cstate="print"/>
          <a:srcRect l="17583" t="15153" r="45369" b="52860"/>
          <a:stretch>
            <a:fillRect/>
          </a:stretch>
        </p:blipFill>
        <p:spPr bwMode="auto">
          <a:xfrm>
            <a:off x="2133600" y="1338262"/>
            <a:ext cx="4648200" cy="551973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470</TotalTime>
  <Words>1115</Words>
  <Application>Microsoft Office PowerPoint</Application>
  <PresentationFormat>On-screen Show (4:3)</PresentationFormat>
  <Paragraphs>79</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Slide 1</vt:lpstr>
      <vt:lpstr>MICTURITION REFLEX</vt:lpstr>
      <vt:lpstr>Slide 3</vt:lpstr>
      <vt:lpstr>Slide 4</vt:lpstr>
      <vt:lpstr>Slide 5</vt:lpstr>
      <vt:lpstr>Slide 6</vt:lpstr>
      <vt:lpstr>Slide 7</vt:lpstr>
      <vt:lpstr>Micturition Reflex</vt:lpstr>
      <vt:lpstr>Autonomic innervation</vt:lpstr>
      <vt:lpstr>Vesicovesical  reflex (Spinal reflex)</vt:lpstr>
      <vt:lpstr>Slide 11</vt:lpstr>
      <vt:lpstr>Slide 12</vt:lpstr>
      <vt:lpstr>Slide 13</vt:lpstr>
      <vt:lpstr>HIGHER CONTROL</vt:lpstr>
      <vt:lpstr>SUPRA SPINAL CONTROL</vt:lpstr>
      <vt:lpstr>SUPRA SPINAL CONTROL (cont…)</vt:lpstr>
      <vt:lpstr>Higher cortical control</vt:lpstr>
      <vt:lpstr>Role of higher centers in micturition reflex.</vt:lpstr>
      <vt:lpstr>To remember…..</vt:lpstr>
      <vt:lpstr>Slide 20</vt:lpstr>
      <vt:lpstr>Slide 21</vt:lpstr>
      <vt:lpstr>  Effects of Deafferentation </vt:lpstr>
      <vt:lpstr>    Effects of Denervation </vt:lpstr>
      <vt:lpstr> Effects of Spinal Cord Transection </vt:lpstr>
      <vt:lpstr>ABNORMALITIES OF  URINE AND ITS CONSTITUENTS</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Dr.Ashraf</dc:creator>
  <cp:lastModifiedBy>Dr.Ashraf</cp:lastModifiedBy>
  <cp:revision>46</cp:revision>
  <dcterms:created xsi:type="dcterms:W3CDTF">2011-05-22T07:33:46Z</dcterms:created>
  <dcterms:modified xsi:type="dcterms:W3CDTF">2011-05-28T05:52:26Z</dcterms:modified>
</cp:coreProperties>
</file>