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9541" autoAdjust="0"/>
  </p:normalViewPr>
  <p:slideViewPr>
    <p:cSldViewPr>
      <p:cViewPr varScale="1">
        <p:scale>
          <a:sx n="57" d="100"/>
          <a:sy n="5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5CD0-5B20-4241-B480-C45143E34000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0E09E-D3E3-46C5-B191-A3C246205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108D-A9D6-4BA5-B6D0-0A263C414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common causes for </a:t>
            </a:r>
            <a:r>
              <a:rPr lang="en-US" dirty="0" err="1" smtClean="0"/>
              <a:t>hydronephrosis</a:t>
            </a:r>
            <a:r>
              <a:rPr lang="en-US" dirty="0" smtClean="0"/>
              <a:t> are</a:t>
            </a:r>
            <a:r>
              <a:rPr lang="en-US" baseline="0" dirty="0" smtClean="0"/>
              <a:t> </a:t>
            </a:r>
            <a:r>
              <a:rPr lang="en-US" dirty="0" smtClean="0"/>
              <a:t>foreign bodies like calculi with obstruction, </a:t>
            </a:r>
            <a:r>
              <a:rPr lang="en-US" dirty="0" err="1" smtClean="0"/>
              <a:t>atresia</a:t>
            </a:r>
            <a:r>
              <a:rPr lang="en-US" dirty="0" smtClean="0"/>
              <a:t> of the urethra , Benign prostatic hyperplasia</a:t>
            </a:r>
            <a:r>
              <a:rPr lang="en-US" baseline="0" dirty="0" smtClean="0"/>
              <a:t> ,c</a:t>
            </a:r>
            <a:r>
              <a:rPr lang="en-US" dirty="0" smtClean="0"/>
              <a:t>arcinoma of the prostate and bladder </a:t>
            </a:r>
            <a:r>
              <a:rPr lang="en-US" dirty="0" err="1" smtClean="0"/>
              <a:t>tumours</a:t>
            </a:r>
            <a:r>
              <a:rPr lang="en-US" dirty="0" smtClean="0"/>
              <a:t> and</a:t>
            </a:r>
            <a:r>
              <a:rPr lang="en-US" baseline="0" dirty="0" smtClean="0"/>
              <a:t> s</a:t>
            </a:r>
            <a:r>
              <a:rPr lang="en-US" dirty="0" smtClean="0"/>
              <a:t>pinal cord damage with paralysis of the bladder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AA9B2A-F892-41B4-B653-4651C786BE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. 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pattern of inheritance for adult</a:t>
            </a:r>
            <a:r>
              <a:rPr lang="en-US" baseline="0" dirty="0" smtClean="0"/>
              <a:t> form is </a:t>
            </a:r>
            <a:r>
              <a:rPr lang="en-US" baseline="0" dirty="0" err="1" smtClean="0"/>
              <a:t>a</a:t>
            </a:r>
            <a:r>
              <a:rPr lang="en-US" dirty="0" err="1" smtClean="0"/>
              <a:t>utosomal</a:t>
            </a:r>
            <a:r>
              <a:rPr lang="en-US" dirty="0" smtClean="0"/>
              <a:t> dominant and</a:t>
            </a:r>
            <a:r>
              <a:rPr lang="en-US" baseline="0" dirty="0" smtClean="0"/>
              <a:t> for childhood form is </a:t>
            </a:r>
            <a:r>
              <a:rPr lang="en-US" baseline="0" dirty="0" err="1" smtClean="0"/>
              <a:t>autosomal</a:t>
            </a:r>
            <a:r>
              <a:rPr lang="en-US" baseline="0" dirty="0" smtClean="0"/>
              <a:t> recessive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B7C43-3039-477B-9EE7-D716DDAE14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B6E3-0255-4E3D-9D73-1AC9FB3BCF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proliferative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glomerulonephritis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High power LM of a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numerous capillaries contain inflammatory cells, mostly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Notice the red blood cells in a distal tubule, to the left of the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(arrow). H&amp;E</a:t>
            </a:r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0E09E-D3E3-46C5-B191-A3C24620547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9748-B189-4EE3-A353-D44CE33FEF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3DE6-019C-4932-838E-6AE362022B52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/>
              <a:t>S</a:t>
            </a:r>
            <a:r>
              <a:rPr lang="en-US" dirty="0" err="1" smtClean="0"/>
              <a:t>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539552" y="620688"/>
            <a:ext cx="3251200" cy="5334000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21.9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4139952" y="2348881"/>
            <a:ext cx="4394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gross picture shows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markedly enlarged kidney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replacement of the renal parenchyma by numerous cysts of variable sizes 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1052736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Adult polycystic kidney disease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2-Postsreptococcal </a:t>
            </a:r>
            <a:r>
              <a:rPr lang="en-US" dirty="0" err="1" smtClean="0"/>
              <a:t>glomerulonephritis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proliferative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glomerulonephritis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power LM of a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numerous capillaries contain inflammatory cells, mostly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3" cstate="print"/>
          <a:srcRect l="34167" t="22354" r="25000" b="19753"/>
          <a:stretch>
            <a:fillRect/>
          </a:stretch>
        </p:blipFill>
        <p:spPr bwMode="auto">
          <a:xfrm>
            <a:off x="5410200" y="1828800"/>
            <a:ext cx="3733800" cy="3733800"/>
          </a:xfrm>
          <a:prstGeom prst="rect">
            <a:avLst/>
          </a:prstGeom>
          <a:noFill/>
        </p:spPr>
      </p:pic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4" cstate="print"/>
          <a:srcRect l="50000" r="2273" b="53412"/>
          <a:stretch>
            <a:fillRect/>
          </a:stretch>
        </p:blipFill>
        <p:spPr bwMode="auto">
          <a:xfrm>
            <a:off x="0" y="1806575"/>
            <a:ext cx="5334000" cy="5051425"/>
          </a:xfrm>
          <a:prstGeom prst="rect">
            <a:avLst/>
          </a:prstGeom>
          <a:noFill/>
        </p:spPr>
      </p:pic>
      <p:sp>
        <p:nvSpPr>
          <p:cNvPr id="87043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21.22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5867400" y="5791200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Normal </a:t>
            </a:r>
            <a:r>
              <a:rPr lang="en-US" sz="2400" dirty="0" err="1" smtClean="0"/>
              <a:t>glomerulus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7200" y="1066800"/>
            <a:ext cx="4957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Post streptococcal </a:t>
            </a:r>
            <a:r>
              <a:rPr lang="en-US" sz="2400" dirty="0" err="1" smtClean="0"/>
              <a:t>Glomerulonephritis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57188" y="1600200"/>
            <a:ext cx="84296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err="1">
                <a:latin typeface="Franklin Gothic Demi" pitchFamily="34" charset="0"/>
              </a:rPr>
              <a:t>glomeruli</a:t>
            </a:r>
            <a:r>
              <a:rPr lang="en-US" sz="2800" dirty="0">
                <a:latin typeface="Franklin Gothic Demi" pitchFamily="34" charset="0"/>
              </a:rPr>
              <a:t> are enlarged, </a:t>
            </a:r>
            <a:r>
              <a:rPr lang="en-US" sz="2800" dirty="0" err="1">
                <a:latin typeface="Franklin Gothic Demi" pitchFamily="34" charset="0"/>
              </a:rPr>
              <a:t>lobulated</a:t>
            </a:r>
            <a:r>
              <a:rPr lang="en-US" sz="2800" dirty="0">
                <a:latin typeface="Franklin Gothic Demi" pitchFamily="34" charset="0"/>
              </a:rPr>
              <a:t> and </a:t>
            </a:r>
            <a:r>
              <a:rPr lang="en-US" sz="2800" dirty="0" err="1">
                <a:latin typeface="Franklin Gothic Demi" pitchFamily="34" charset="0"/>
              </a:rPr>
              <a:t>hypercellular</a:t>
            </a:r>
            <a:r>
              <a:rPr lang="en-US" sz="2800" dirty="0">
                <a:latin typeface="Franklin Gothic Demi" pitchFamily="34" charset="0"/>
              </a:rPr>
              <a:t>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Cellularity</a:t>
            </a:r>
            <a:r>
              <a:rPr lang="en-US" sz="2800" dirty="0">
                <a:latin typeface="Franklin Gothic Demi" pitchFamily="34" charset="0"/>
              </a:rPr>
              <a:t> is due to proliferation of endothelial and </a:t>
            </a:r>
            <a:r>
              <a:rPr lang="en-US" sz="2800" dirty="0" err="1">
                <a:latin typeface="Franklin Gothic Demi" pitchFamily="34" charset="0"/>
              </a:rPr>
              <a:t>mesangial</a:t>
            </a:r>
            <a:r>
              <a:rPr lang="en-US" sz="2800" dirty="0">
                <a:latin typeface="Franklin Gothic Demi" pitchFamily="34" charset="0"/>
              </a:rPr>
              <a:t> cells with some </a:t>
            </a:r>
            <a:r>
              <a:rPr lang="en-US" sz="2800" dirty="0" err="1">
                <a:latin typeface="Franklin Gothic Demi" pitchFamily="34" charset="0"/>
              </a:rPr>
              <a:t>neutrophils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Tubules show degenerative changes.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8439912" cy="17859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3-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2656"/>
            <a:ext cx="59436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58923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Bisected kidney shows  markedly dilated renal pelvis and calyces with atrophic and thin renal cortex /parenchyma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2200" y="381000"/>
            <a:ext cx="2971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 smtClean="0"/>
              <a:t>Hydronephrosis</a:t>
            </a:r>
            <a:r>
              <a:rPr lang="en-US" sz="2000" b="1" i="1" dirty="0" smtClean="0"/>
              <a:t> is the term used to describe </a:t>
            </a:r>
            <a:r>
              <a:rPr lang="en-US" sz="2400" b="1" dirty="0" smtClean="0">
                <a:solidFill>
                  <a:srgbClr val="FF0000"/>
                </a:solidFill>
              </a:rPr>
              <a:t>dilation of the renal pelvis and calyces </a:t>
            </a:r>
            <a:r>
              <a:rPr lang="en-US" sz="2400" b="1" dirty="0" smtClean="0"/>
              <a:t>associated with </a:t>
            </a:r>
            <a:r>
              <a:rPr lang="en-US" sz="2400" b="1" dirty="0" smtClean="0">
                <a:solidFill>
                  <a:srgbClr val="7030A0"/>
                </a:solidFill>
              </a:rPr>
              <a:t>progressive atrophy of the kidney </a:t>
            </a:r>
            <a:r>
              <a:rPr lang="en-US" sz="2400" b="1" dirty="0" smtClean="0"/>
              <a:t>due to </a:t>
            </a:r>
            <a:r>
              <a:rPr lang="en-US" sz="2400" b="1" dirty="0" smtClean="0">
                <a:solidFill>
                  <a:srgbClr val="002060"/>
                </a:solidFill>
              </a:rPr>
              <a:t>obstruction to the outflow of urine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8200"/>
            <a:ext cx="3803848" cy="52951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1447800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markedly dilated renal pelvis and calyces with atrophic and thin renal cortex /parenchyma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5598" cy="20556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4- </a:t>
            </a:r>
            <a:r>
              <a:rPr lang="en-US" dirty="0" err="1" smtClean="0"/>
              <a:t>Pyonephrosis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Focal </a:t>
            </a:r>
            <a:r>
              <a:rPr lang="en-US" sz="4000" dirty="0" err="1" smtClean="0"/>
              <a:t>hydronephrosis</a:t>
            </a:r>
            <a:r>
              <a:rPr lang="en-US" sz="4000" dirty="0" smtClean="0"/>
              <a:t> and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.</a:t>
            </a:r>
          </a:p>
          <a:p>
            <a:pPr>
              <a:spcBef>
                <a:spcPct val="0"/>
              </a:spcBef>
            </a:pPr>
            <a:endParaRPr lang="en-US" sz="4000" dirty="0" smtClean="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000" b="1" dirty="0" err="1" smtClean="0"/>
              <a:t>Pyonephrosis</a:t>
            </a:r>
            <a:r>
              <a:rPr lang="en-US" sz="2000" b="1" dirty="0" smtClean="0"/>
              <a:t> is seen when there is total or almost complete obstruction, particularly when it is high in the urinary tract.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000" b="1" dirty="0" smtClean="0"/>
              <a:t> The </a:t>
            </a:r>
            <a:r>
              <a:rPr lang="en-US" sz="2000" b="1" dirty="0" err="1" smtClean="0"/>
              <a:t>suppurative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exudate</a:t>
            </a:r>
            <a:r>
              <a:rPr lang="en-US" sz="2000" b="1" dirty="0" smtClean="0"/>
              <a:t> is unable to drain and thus fills the renal pelvis, calyces, and </a:t>
            </a:r>
            <a:r>
              <a:rPr lang="en-US" sz="2000" b="1" dirty="0" err="1" smtClean="0"/>
              <a:t>ureter</a:t>
            </a:r>
            <a:r>
              <a:rPr lang="en-US" sz="2000" b="1" dirty="0" smtClean="0"/>
              <a:t> with pus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err="1" smtClean="0"/>
              <a:t>Pyonephrosis</a:t>
            </a:r>
            <a:r>
              <a:rPr lang="en-US" sz="4000" dirty="0" smtClean="0"/>
              <a:t> with small cortical abscesses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Renal cortical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with renal stone impacted within a calyx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5- Chronic </a:t>
            </a:r>
            <a:r>
              <a:rPr lang="en-US" dirty="0" err="1" smtClean="0"/>
              <a:t>pyelonephritis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5029201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picture shows slightly atrophic and deformed kidneys with  cortical coarse scars 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791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Chronic </a:t>
            </a:r>
            <a:r>
              <a:rPr lang="en-US" b="1" dirty="0" err="1" smtClean="0"/>
              <a:t>pyelonephritis</a:t>
            </a:r>
            <a:r>
              <a:rPr lang="en-US" b="1" dirty="0" smtClean="0"/>
              <a:t> is a disorder in which </a:t>
            </a:r>
            <a:r>
              <a:rPr lang="en-US" b="1" i="1" dirty="0" smtClean="0"/>
              <a:t>chronic </a:t>
            </a:r>
            <a:r>
              <a:rPr lang="en-US" b="1" i="1" dirty="0" err="1" smtClean="0"/>
              <a:t>tubulointerstitial</a:t>
            </a:r>
            <a:r>
              <a:rPr lang="en-US" b="1" i="1" dirty="0" smtClean="0"/>
              <a:t> inflammation and renal scarring are associated with pathologic involvement of the calyces and pelvis</a:t>
            </a:r>
            <a:r>
              <a:rPr lang="en-US" b="1" dirty="0" smtClean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990600"/>
            <a:ext cx="9144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5934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picture shows </a:t>
            </a:r>
            <a:r>
              <a:rPr lang="en-US" dirty="0" err="1" smtClean="0"/>
              <a:t>periglomerular</a:t>
            </a:r>
            <a:r>
              <a:rPr lang="en-US" dirty="0" smtClean="0"/>
              <a:t> fibrosis , </a:t>
            </a:r>
            <a:r>
              <a:rPr lang="en-US" dirty="0" err="1" smtClean="0"/>
              <a:t>glomerular</a:t>
            </a:r>
            <a:r>
              <a:rPr lang="en-US" dirty="0" smtClean="0"/>
              <a:t> sclerosis and hyalinization </a:t>
            </a:r>
            <a:r>
              <a:rPr lang="en-US" baseline="0" dirty="0" smtClean="0"/>
              <a:t> with</a:t>
            </a:r>
            <a:r>
              <a:rPr lang="en-US" dirty="0" smtClean="0"/>
              <a:t> marked chronic interstitial inflammation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KIDNEY ANATOMY: NEPHRONS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 dirty="0">
                <a:sym typeface="Wingdings" pitchFamily="2" charset="2"/>
              </a:rPr>
              <a:t>NEPHRONS</a:t>
            </a:r>
          </a:p>
          <a:p>
            <a:r>
              <a:rPr lang="en-US" dirty="0">
                <a:sym typeface="Wingdings" pitchFamily="2" charset="2"/>
              </a:rPr>
              <a:t>FUNCTIONAL UNITS OF KIDNEY</a:t>
            </a:r>
          </a:p>
          <a:p>
            <a:r>
              <a:rPr lang="en-US" dirty="0">
                <a:sym typeface="Wingdings" pitchFamily="2" charset="2"/>
              </a:rPr>
              <a:t>~1.2 MILLION PER KIDNEY</a:t>
            </a:r>
          </a:p>
          <a:p>
            <a:r>
              <a:rPr lang="en-US" dirty="0">
                <a:sym typeface="Wingdings" pitchFamily="2" charset="2"/>
              </a:rPr>
              <a:t>THREE MAIN PARTS</a:t>
            </a:r>
          </a:p>
          <a:p>
            <a:pPr lvl="1"/>
            <a:r>
              <a:rPr lang="en-US" dirty="0">
                <a:sym typeface="Wingdings" pitchFamily="2" charset="2"/>
              </a:rPr>
              <a:t>BLOOD VESSELS</a:t>
            </a:r>
          </a:p>
          <a:p>
            <a:pPr lvl="1"/>
            <a:r>
              <a:rPr lang="en-US" dirty="0">
                <a:sym typeface="Wingdings" pitchFamily="2" charset="2"/>
              </a:rPr>
              <a:t>RENAL CORPUSCLE</a:t>
            </a:r>
          </a:p>
          <a:p>
            <a:pPr lvl="1"/>
            <a:r>
              <a:rPr lang="en-US" dirty="0">
                <a:sym typeface="Wingdings" pitchFamily="2" charset="2"/>
              </a:rPr>
              <a:t>RENAL TUBULE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reveals that: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7188" y="1785938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glomeruli show varying degrees of sclerosis and periglomerular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tubules show varying degrees of atrophy. Some tubules are dilated and filled with Eosinophilic hyaline casts resembling colloid (thyroidization).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Interstitial tissue shows chronic inflammatory cells infiltrate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80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02.193.198.50/glblnet/severbj1/bl/JPEG1/RENAL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0" y="434979"/>
            <a:ext cx="9046004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1-Polycystic kidney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492</Words>
  <Application>Microsoft Office PowerPoint</Application>
  <PresentationFormat>عرض على الشاشة (3:4)‏</PresentationFormat>
  <Paragraphs>79</Paragraphs>
  <Slides>30</Slides>
  <Notes>20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Office Theme</vt:lpstr>
      <vt:lpstr>Renal practical I</vt:lpstr>
      <vt:lpstr>الشريحة 2</vt:lpstr>
      <vt:lpstr>KIDNEY ANATOMY: NEPHRONS</vt:lpstr>
      <vt:lpstr>الشريحة 4</vt:lpstr>
      <vt:lpstr>الشريحة 5</vt:lpstr>
      <vt:lpstr>الشريحة 6</vt:lpstr>
      <vt:lpstr>الشريحة 7</vt:lpstr>
      <vt:lpstr>Gross and histopathology</vt:lpstr>
      <vt:lpstr>           1-Polycystic kidney </vt:lpstr>
      <vt:lpstr>الشريحة 10</vt:lpstr>
      <vt:lpstr>الشريحة 11</vt:lpstr>
      <vt:lpstr>الشريحة 12</vt:lpstr>
      <vt:lpstr>2-Postsreptococcal glomerulonephritis</vt:lpstr>
      <vt:lpstr>POSTSTREPTOCOCCAL GLOMERULONEPHRITIS</vt:lpstr>
      <vt:lpstr>الشريحة 15</vt:lpstr>
      <vt:lpstr>الشريحة 16</vt:lpstr>
      <vt:lpstr>Post streptococcal glomerulonephritis: Section of kidney shows:</vt:lpstr>
      <vt:lpstr>3- Hydronephrosis </vt:lpstr>
      <vt:lpstr>الشريحة 19</vt:lpstr>
      <vt:lpstr>الشريحة 20</vt:lpstr>
      <vt:lpstr>            4- Pyonephrosis</vt:lpstr>
      <vt:lpstr>الشريحة 22</vt:lpstr>
      <vt:lpstr>الشريحة 23</vt:lpstr>
      <vt:lpstr>الشريحة 24</vt:lpstr>
      <vt:lpstr>5- Chronic pyelonephritis</vt:lpstr>
      <vt:lpstr>الشريحة 26</vt:lpstr>
      <vt:lpstr>CHRONIC PYELONEPHRITIS</vt:lpstr>
      <vt:lpstr>CHRONIC PYELONEPHRITIS</vt:lpstr>
      <vt:lpstr>الشريحة 29</vt:lpstr>
      <vt:lpstr>Chronic pyelonephritis: Section of kidney reveals that: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I</dc:title>
  <dc:creator>DrShaesta</dc:creator>
  <cp:lastModifiedBy>AA</cp:lastModifiedBy>
  <cp:revision>13</cp:revision>
  <dcterms:created xsi:type="dcterms:W3CDTF">2012-04-30T12:04:08Z</dcterms:created>
  <dcterms:modified xsi:type="dcterms:W3CDTF">2012-05-01T16:46:07Z</dcterms:modified>
</cp:coreProperties>
</file>