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70" r:id="rId2"/>
    <p:sldId id="310" r:id="rId3"/>
    <p:sldId id="311" r:id="rId4"/>
    <p:sldId id="315" r:id="rId5"/>
    <p:sldId id="317" r:id="rId6"/>
    <p:sldId id="319" r:id="rId7"/>
    <p:sldId id="318" r:id="rId8"/>
    <p:sldId id="256" r:id="rId9"/>
    <p:sldId id="326" r:id="rId10"/>
    <p:sldId id="352" r:id="rId11"/>
    <p:sldId id="328" r:id="rId12"/>
    <p:sldId id="329" r:id="rId13"/>
    <p:sldId id="334" r:id="rId14"/>
    <p:sldId id="330" r:id="rId15"/>
    <p:sldId id="332" r:id="rId16"/>
    <p:sldId id="355" r:id="rId17"/>
    <p:sldId id="333" r:id="rId18"/>
    <p:sldId id="273" r:id="rId19"/>
    <p:sldId id="274" r:id="rId20"/>
    <p:sldId id="357" r:id="rId21"/>
    <p:sldId id="276" r:id="rId22"/>
    <p:sldId id="277" r:id="rId23"/>
    <p:sldId id="278" r:id="rId24"/>
    <p:sldId id="279" r:id="rId25"/>
    <p:sldId id="339" r:id="rId26"/>
    <p:sldId id="343" r:id="rId27"/>
    <p:sldId id="335" r:id="rId28"/>
    <p:sldId id="336" r:id="rId29"/>
    <p:sldId id="337" r:id="rId30"/>
    <p:sldId id="338" r:id="rId31"/>
    <p:sldId id="284" r:id="rId32"/>
    <p:sldId id="286" r:id="rId33"/>
    <p:sldId id="344" r:id="rId34"/>
    <p:sldId id="340" r:id="rId35"/>
    <p:sldId id="341" r:id="rId36"/>
    <p:sldId id="358" r:id="rId37"/>
    <p:sldId id="342" r:id="rId38"/>
    <p:sldId id="288" r:id="rId39"/>
    <p:sldId id="345" r:id="rId40"/>
    <p:sldId id="290" r:id="rId41"/>
    <p:sldId id="350" r:id="rId42"/>
    <p:sldId id="320" r:id="rId43"/>
    <p:sldId id="349" r:id="rId44"/>
    <p:sldId id="351" r:id="rId45"/>
    <p:sldId id="291" r:id="rId46"/>
    <p:sldId id="292" r:id="rId47"/>
    <p:sldId id="294" r:id="rId48"/>
    <p:sldId id="322" r:id="rId49"/>
    <p:sldId id="323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72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8BD03A-6460-46A9-9444-6B095F1FE410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29D23-3FD0-473C-92FF-E143B92659B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4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34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B56108D-A9D6-4BA5-B6D0-0A263C414D4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most common causes for </a:t>
            </a:r>
            <a:r>
              <a:rPr lang="en-US" dirty="0" err="1" smtClean="0"/>
              <a:t>hydronephrosis</a:t>
            </a:r>
            <a:r>
              <a:rPr lang="en-US" dirty="0" smtClean="0"/>
              <a:t> are</a:t>
            </a:r>
            <a:r>
              <a:rPr lang="en-US" baseline="0" dirty="0" smtClean="0"/>
              <a:t> </a:t>
            </a:r>
            <a:r>
              <a:rPr lang="en-US" dirty="0" smtClean="0"/>
              <a:t>foreign bodies like calculi with obstruction, </a:t>
            </a:r>
            <a:r>
              <a:rPr lang="en-US" dirty="0" err="1" smtClean="0"/>
              <a:t>atresia</a:t>
            </a:r>
            <a:r>
              <a:rPr lang="en-US" dirty="0" smtClean="0"/>
              <a:t> of the urethra , Benign prostatic hyperplasia</a:t>
            </a:r>
            <a:r>
              <a:rPr lang="en-US" baseline="0" dirty="0" smtClean="0"/>
              <a:t> ,c</a:t>
            </a:r>
            <a:r>
              <a:rPr lang="en-US" dirty="0" smtClean="0"/>
              <a:t>arcinoma of the prostate and bladder </a:t>
            </a:r>
            <a:r>
              <a:rPr lang="en-US" dirty="0" err="1" smtClean="0"/>
              <a:t>tumours</a:t>
            </a:r>
            <a:r>
              <a:rPr lang="en-US" dirty="0" smtClean="0"/>
              <a:t> and</a:t>
            </a:r>
            <a:r>
              <a:rPr lang="en-US" baseline="0" dirty="0" smtClean="0"/>
              <a:t> s</a:t>
            </a:r>
            <a:r>
              <a:rPr lang="en-US" dirty="0" smtClean="0"/>
              <a:t>pinal cord damage with paralysis of the bladder 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29D23-3FD0-473C-92FF-E143B92659B9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0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30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3AA9B2A-F892-41B4-B653-4651C786BE9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1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Focal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hydronephrosis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pyonephrosis</a:t>
            </a:r>
            <a:r>
              <a:rPr lang="en-US" baseline="0" dirty="0" smtClean="0"/>
              <a:t> .</a:t>
            </a:r>
            <a:endParaRPr lang="en-US" dirty="0" smtClean="0"/>
          </a:p>
        </p:txBody>
      </p:sp>
      <p:sp>
        <p:nvSpPr>
          <p:cNvPr id="531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6680E58-BB4D-44B9-8090-83BC055C32E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err="1" smtClean="0"/>
              <a:t>Pyonephrosis</a:t>
            </a:r>
            <a:r>
              <a:rPr lang="en-US" dirty="0" smtClean="0"/>
              <a:t> with small cortical abscesses</a:t>
            </a:r>
            <a:r>
              <a:rPr lang="en-US" baseline="0" dirty="0" smtClean="0"/>
              <a:t> .</a:t>
            </a:r>
            <a:endParaRPr lang="en-US" dirty="0" smtClean="0"/>
          </a:p>
        </p:txBody>
      </p:sp>
      <p:sp>
        <p:nvSpPr>
          <p:cNvPr id="532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438D40E-2794-47C1-A0E6-DA798A93B24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3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Renal</a:t>
            </a:r>
            <a:r>
              <a:rPr lang="en-US" baseline="0" dirty="0" smtClean="0"/>
              <a:t> cortical </a:t>
            </a:r>
            <a:r>
              <a:rPr lang="en-US" baseline="0" dirty="0" err="1" smtClean="0"/>
              <a:t>pyonephrosis</a:t>
            </a:r>
            <a:r>
              <a:rPr lang="en-US" baseline="0" dirty="0" smtClean="0"/>
              <a:t> with renal stone impacted within a calyx .</a:t>
            </a:r>
            <a:endParaRPr lang="en-US" dirty="0" smtClean="0"/>
          </a:p>
        </p:txBody>
      </p:sp>
      <p:sp>
        <p:nvSpPr>
          <p:cNvPr id="533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B44764D-CD3E-437A-A283-7993733C8C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picture shows</a:t>
            </a:r>
            <a:r>
              <a:rPr lang="en-US" dirty="0" smtClean="0"/>
              <a:t> slightly atrophic and deformed kidneys with  cortical coarse scars .</a:t>
            </a:r>
          </a:p>
          <a:p>
            <a:endParaRPr lang="en-US" dirty="0" smtClean="0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14BC2B-3C06-458D-94AD-60D6C82AB320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4F34489-DCDA-45D8-BAD1-EE3A29F6AFB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The picture shows </a:t>
            </a:r>
            <a:r>
              <a:rPr lang="en-US" dirty="0" err="1" smtClean="0"/>
              <a:t>periglomerular</a:t>
            </a:r>
            <a:r>
              <a:rPr lang="en-US" dirty="0" smtClean="0"/>
              <a:t> fibrosis , </a:t>
            </a:r>
            <a:r>
              <a:rPr lang="en-US" dirty="0" err="1" smtClean="0"/>
              <a:t>glomerular</a:t>
            </a:r>
            <a:r>
              <a:rPr lang="en-US" dirty="0" smtClean="0"/>
              <a:t> sclerosis and hyalinization </a:t>
            </a:r>
            <a:r>
              <a:rPr lang="en-US" baseline="0" dirty="0" smtClean="0"/>
              <a:t> with</a:t>
            </a:r>
            <a:r>
              <a:rPr lang="en-US" dirty="0" smtClean="0"/>
              <a:t> marked chronic interstitial inflammation . </a:t>
            </a:r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0310135-9831-4E0E-A111-DED31286468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CE72475-25FC-4C16-935F-43345631D86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pattern of inheritance for adult</a:t>
            </a:r>
            <a:r>
              <a:rPr lang="en-US" baseline="0" dirty="0" smtClean="0"/>
              <a:t> form is </a:t>
            </a:r>
            <a:r>
              <a:rPr lang="en-US" baseline="0" dirty="0" err="1" smtClean="0"/>
              <a:t>a</a:t>
            </a:r>
            <a:r>
              <a:rPr lang="en-US" dirty="0" err="1" smtClean="0"/>
              <a:t>utosomal</a:t>
            </a:r>
            <a:r>
              <a:rPr lang="en-US" dirty="0" smtClean="0"/>
              <a:t> dominant and</a:t>
            </a:r>
            <a:r>
              <a:rPr lang="en-US" baseline="0" dirty="0" smtClean="0"/>
              <a:t> for child form is </a:t>
            </a:r>
            <a:r>
              <a:rPr lang="en-US" baseline="0" dirty="0" err="1" smtClean="0"/>
              <a:t>autosomal</a:t>
            </a:r>
            <a:r>
              <a:rPr lang="en-US" baseline="0" dirty="0" smtClean="0"/>
              <a:t> recessive 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29D23-3FD0-473C-92FF-E143B92659B9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8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38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A88FEE8-B60E-459B-BC36-372A8912B0B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0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Renal clear cell carcinoma may</a:t>
            </a:r>
            <a:r>
              <a:rPr lang="en-US" baseline="0" dirty="0" smtClean="0"/>
              <a:t> secrete e</a:t>
            </a:r>
            <a:r>
              <a:rPr lang="en-US" dirty="0" smtClean="0"/>
              <a:t>rythropoietin hormone .</a:t>
            </a:r>
          </a:p>
        </p:txBody>
      </p:sp>
      <p:sp>
        <p:nvSpPr>
          <p:cNvPr id="540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BEB1AC1-205B-44FB-8F02-B023B9C88F5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7E514D-C2B4-4875-8DF4-9943E5A27D9F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F33F55C-8E21-42F3-83AD-6B7C0CEBF6D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0A545B9-EC2B-44A7-B970-D0ADAD27465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7E514D-C2B4-4875-8DF4-9943E5A27D9F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87AB09F-F938-48C2-BAED-A106A5A852F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42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1DAB234-1C01-4F7C-A6C2-A5D2710E56E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6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Gross picture shows partly pale and partly hemorrhagic solid </a:t>
            </a:r>
            <a:r>
              <a:rPr lang="en-US" dirty="0" err="1" smtClean="0"/>
              <a:t>tumour</a:t>
            </a:r>
            <a:r>
              <a:rPr lang="en-US" dirty="0" smtClean="0"/>
              <a:t> replacing almost the entire renal parenchyma and</a:t>
            </a:r>
            <a:r>
              <a:rPr lang="en-US" baseline="0" dirty="0" smtClean="0"/>
              <a:t> a</a:t>
            </a:r>
            <a:r>
              <a:rPr lang="en-US" dirty="0" smtClean="0"/>
              <a:t>reas of necrosis also seen .</a:t>
            </a:r>
          </a:p>
        </p:txBody>
      </p:sp>
      <p:sp>
        <p:nvSpPr>
          <p:cNvPr id="216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41C824-33ED-4A2B-B045-A41F0DD24CFA}" type="slidenum">
              <a:rPr lang="en-US" smtClean="0"/>
              <a:pPr/>
              <a:t>39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4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44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F66403-707D-4057-BAA9-1B85C35FA5E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6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36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3DB7C43-3039-477B-9EE7-D716DDAE14F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5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45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57801B1-8F3D-4972-A959-319F2A0AE4E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6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aseline="0" dirty="0" smtClean="0"/>
              <a:t> Predisposing factors include smoking ,</a:t>
            </a:r>
            <a:r>
              <a:rPr lang="en-US" dirty="0" smtClean="0"/>
              <a:t> Aniline dyes , </a:t>
            </a:r>
            <a:r>
              <a:rPr lang="en-US" baseline="0" dirty="0" smtClean="0"/>
              <a:t> long term use of analgesics , heavy long term exposure to </a:t>
            </a:r>
            <a:r>
              <a:rPr lang="en-US" baseline="0" dirty="0" err="1" smtClean="0"/>
              <a:t>cyclophosphamide</a:t>
            </a:r>
            <a:r>
              <a:rPr lang="en-US" baseline="0" dirty="0" smtClean="0"/>
              <a:t> .</a:t>
            </a:r>
            <a:endParaRPr lang="en-US" dirty="0" smtClean="0"/>
          </a:p>
        </p:txBody>
      </p:sp>
      <p:sp>
        <p:nvSpPr>
          <p:cNvPr id="546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B76C7AA-8948-43EC-BCCF-EBF27062BB9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8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Urinary bladder carcinoma infiltrating the urinary bladder wall with </a:t>
            </a:r>
            <a:r>
              <a:rPr lang="en-US" dirty="0" err="1" smtClean="0"/>
              <a:t>extention</a:t>
            </a:r>
            <a:r>
              <a:rPr lang="en-US" dirty="0" smtClean="0"/>
              <a:t> </a:t>
            </a:r>
            <a:r>
              <a:rPr lang="en-US" baseline="0" dirty="0" smtClean="0"/>
              <a:t> to the uterus through a fistula (arrow) .</a:t>
            </a:r>
            <a:endParaRPr lang="en-US" dirty="0" smtClean="0"/>
          </a:p>
        </p:txBody>
      </p:sp>
      <p:sp>
        <p:nvSpPr>
          <p:cNvPr id="548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38DA69C-4348-45B3-AF80-2C3774440DD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7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37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E4DB6E3-0255-4E3D-9D73-1AC9FB3BCF5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45A6CA-82FE-4A47-B83F-743DC95996F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Diffuse proliferative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glomerulonephritis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High power LM of a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hypercellular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glomerulus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; numerous capillaries contain inflammatory cells, mostly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neutrophils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Notice the red blood cells in a distal tubule, to the left of the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glomerulus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(arrow). H&amp;E</a:t>
            </a:r>
            <a:endParaRPr lang="en-US" dirty="0" smtClean="0">
              <a:solidFill>
                <a:srgbClr val="000000"/>
              </a:solidFill>
              <a:latin typeface="TimesNewRomanPS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57E2B61-D230-46FB-9C9D-385F9B6FF42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7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27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649748-B189-4EE3-A353-D44CE33FEF1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8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600" dirty="0" smtClean="0"/>
              <a:t>Bisected</a:t>
            </a:r>
            <a:r>
              <a:rPr lang="en-US" sz="1600" baseline="0" dirty="0" smtClean="0"/>
              <a:t> kidney shows </a:t>
            </a:r>
            <a:r>
              <a:rPr lang="en-US" sz="1600" dirty="0" smtClean="0"/>
              <a:t> markedly dilated renal pelvis and calyces with</a:t>
            </a:r>
            <a:r>
              <a:rPr lang="en-US" sz="1600" baseline="0" dirty="0" smtClean="0"/>
              <a:t> a</a:t>
            </a:r>
            <a:r>
              <a:rPr lang="en-US" sz="1600" dirty="0" smtClean="0"/>
              <a:t>trophic and thin renal cortex /parenchyma</a:t>
            </a:r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28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14034CF-8AA2-4464-82C5-1039CA67E5F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248B-9153-4249-9C56-89424BC76CD1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248B-9153-4249-9C56-89424BC76CD1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248B-9153-4249-9C56-89424BC76CD1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248B-9153-4249-9C56-89424BC76CD1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248B-9153-4249-9C56-89424BC76CD1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248B-9153-4249-9C56-89424BC76CD1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248B-9153-4249-9C56-89424BC76CD1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248B-9153-4249-9C56-89424BC76CD1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248B-9153-4249-9C56-89424BC76CD1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248B-9153-4249-9C56-89424BC76CD1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248B-9153-4249-9C56-89424BC76CD1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2248B-9153-4249-9C56-89424BC76CD1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Renal practical block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W.B. Saunders Company items and derived items Copyright (c) 1999 by W.B. Saunders Company</a:t>
            </a:r>
            <a:endParaRPr lang="en-US" sz="2400"/>
          </a:p>
        </p:txBody>
      </p:sp>
      <p:pic>
        <p:nvPicPr>
          <p:cNvPr id="9218" name="Picture 2" descr="H:\Cotran\Images\CH21\F021008.jpg"/>
          <p:cNvPicPr>
            <a:picLocks noChangeAspect="1" noChangeArrowheads="1"/>
          </p:cNvPicPr>
          <p:nvPr/>
        </p:nvPicPr>
        <p:blipFill>
          <a:blip r:embed="rId3" cstate="print"/>
          <a:srcRect r="78009"/>
          <a:stretch>
            <a:fillRect/>
          </a:stretch>
        </p:blipFill>
        <p:spPr bwMode="auto">
          <a:xfrm>
            <a:off x="539552" y="620688"/>
            <a:ext cx="3251200" cy="5334000"/>
          </a:xfrm>
          <a:prstGeom prst="rect">
            <a:avLst/>
          </a:prstGeom>
          <a:noFill/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0" y="6583363"/>
            <a:ext cx="13811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latin typeface="Arial" charset="0"/>
              </a:rPr>
              <a:t>Slide 21.9</a:t>
            </a:r>
            <a:endParaRPr lang="en-US" sz="1200"/>
          </a:p>
        </p:txBody>
      </p:sp>
      <p:sp>
        <p:nvSpPr>
          <p:cNvPr id="6" name="Rectangle 5"/>
          <p:cNvSpPr/>
          <p:nvPr/>
        </p:nvSpPr>
        <p:spPr>
          <a:xfrm>
            <a:off x="4139952" y="2348881"/>
            <a:ext cx="27180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The gross picture shows markedly enlarged kidney and</a:t>
            </a:r>
          </a:p>
          <a:p>
            <a:r>
              <a:rPr lang="en-US" sz="2000" dirty="0" smtClean="0"/>
              <a:t> Replacement of the renal parenchyma by numerous cysts of variable sizes .</a:t>
            </a:r>
          </a:p>
        </p:txBody>
      </p:sp>
      <p:sp>
        <p:nvSpPr>
          <p:cNvPr id="7" name="Rectangle 6"/>
          <p:cNvSpPr/>
          <p:nvPr/>
        </p:nvSpPr>
        <p:spPr>
          <a:xfrm>
            <a:off x="4283968" y="1052736"/>
            <a:ext cx="28803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Adult polycystic kidney disease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63" y="214313"/>
            <a:ext cx="7210425" cy="653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142875"/>
            <a:ext cx="4429125" cy="656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2-Postsreptococcal </a:t>
            </a:r>
            <a:r>
              <a:rPr lang="en-US" dirty="0" err="1" smtClean="0"/>
              <a:t>glomerulonephritis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POSTSTREPTOCOCCAL GLOMERULONEPHRITIS</a:t>
            </a:r>
            <a:endParaRPr lang="en-US" sz="3600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C:\Documents and Settings\Helmut G. Rennke M.D\My Documents\My Pictures\74 slides\dpgn2.jpg"/>
          <p:cNvPicPr>
            <a:picLocks noChangeAspect="1" noChangeArrowheads="1"/>
          </p:cNvPicPr>
          <p:nvPr/>
        </p:nvPicPr>
        <p:blipFill>
          <a:blip r:embed="rId3" cstate="print">
            <a:lum bright="12000" contrast="6000"/>
          </a:blip>
          <a:srcRect/>
          <a:stretch>
            <a:fillRect/>
          </a:stretch>
        </p:blipFill>
        <p:spPr bwMode="auto">
          <a:xfrm>
            <a:off x="0" y="3175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Line 5"/>
          <p:cNvSpPr>
            <a:spLocks noChangeShapeType="1"/>
          </p:cNvSpPr>
          <p:nvPr/>
        </p:nvSpPr>
        <p:spPr bwMode="auto">
          <a:xfrm flipV="1">
            <a:off x="7586133" y="4191000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med"/>
          </a:ln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W.B. Saunders Company items and derived items Copyright (c) 1999 by W.B. Saunders Company</a:t>
            </a:r>
            <a:endParaRPr lang="en-US" sz="2400"/>
          </a:p>
        </p:txBody>
      </p:sp>
      <p:pic>
        <p:nvPicPr>
          <p:cNvPr id="87042" name="Picture 1026" descr="H:\Cotran\Images\CH21\F021016.jpg"/>
          <p:cNvPicPr>
            <a:picLocks noChangeAspect="1" noChangeArrowheads="1"/>
          </p:cNvPicPr>
          <p:nvPr/>
        </p:nvPicPr>
        <p:blipFill>
          <a:blip r:embed="rId2" cstate="print"/>
          <a:srcRect l="50000" b="53412"/>
          <a:stretch>
            <a:fillRect/>
          </a:stretch>
        </p:blipFill>
        <p:spPr bwMode="auto">
          <a:xfrm>
            <a:off x="762000" y="892175"/>
            <a:ext cx="7467600" cy="5051425"/>
          </a:xfrm>
          <a:prstGeom prst="rect">
            <a:avLst/>
          </a:prstGeom>
          <a:noFill/>
        </p:spPr>
      </p:pic>
      <p:sp>
        <p:nvSpPr>
          <p:cNvPr id="87043" name="Text Box 1027"/>
          <p:cNvSpPr txBox="1">
            <a:spLocks noChangeArrowheads="1"/>
          </p:cNvSpPr>
          <p:nvPr/>
        </p:nvSpPr>
        <p:spPr bwMode="auto">
          <a:xfrm>
            <a:off x="0" y="6583363"/>
            <a:ext cx="13811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latin typeface="Arial" charset="0"/>
              </a:rPr>
              <a:t>Slide 21.22</a:t>
            </a:r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Post streptococcal glomerulonephritis: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kidney shows:</a:t>
            </a:r>
            <a:endParaRPr lang="en-US" sz="3600" i="1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62467" name="TextBox 2"/>
          <p:cNvSpPr txBox="1">
            <a:spLocks noChangeArrowheads="1"/>
          </p:cNvSpPr>
          <p:nvPr/>
        </p:nvSpPr>
        <p:spPr bwMode="auto">
          <a:xfrm>
            <a:off x="357188" y="2101850"/>
            <a:ext cx="8429625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The glomeruli are enlarged, lobulated and hypercellular with obliteration of capsular space.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Cellularity is due to proliferation of endothelial and mesangial cells with some neutrophils.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Many capillaries appear obliterated.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Tubules show degenerative changes.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2643182"/>
            <a:ext cx="8439912" cy="178595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/>
              <a:t>3- </a:t>
            </a:r>
            <a:r>
              <a:rPr lang="en-US" dirty="0" err="1" smtClean="0"/>
              <a:t>Hydronephrosis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4282" y="230282"/>
            <a:ext cx="8715436" cy="126989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ts val="400"/>
              </a:spcBef>
              <a:buNone/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32656"/>
            <a:ext cx="7632848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5589239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Bisected kidney shows  markedly dilated renal pelvis and calyces with atrophic and thin renal cortex /parenchyma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0800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:\Cotran\Images\CH21\F02105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844824"/>
            <a:ext cx="3383280" cy="428853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572000" y="2636912"/>
            <a:ext cx="30963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The picture shows  </a:t>
            </a:r>
            <a:r>
              <a:rPr lang="en-US" sz="2400" dirty="0" smtClean="0"/>
              <a:t>markedly dilated renal pelvis and calyces with atrophic and thin renal cortex /parenchyma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2500306"/>
            <a:ext cx="8225598" cy="205568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            4- </a:t>
            </a:r>
            <a:r>
              <a:rPr lang="en-US" dirty="0" err="1" smtClean="0"/>
              <a:t>Pyonephrosis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4282" y="230282"/>
            <a:ext cx="8715436" cy="126989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ts val="400"/>
              </a:spcBef>
              <a:buNone/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42875"/>
            <a:ext cx="4352925" cy="653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643438" y="1785926"/>
            <a:ext cx="45005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dirty="0" smtClean="0"/>
              <a:t>Focal </a:t>
            </a:r>
            <a:r>
              <a:rPr lang="en-US" sz="4000" dirty="0" err="1" smtClean="0"/>
              <a:t>hydronephrosis</a:t>
            </a:r>
            <a:r>
              <a:rPr lang="en-US" sz="4000" dirty="0" smtClean="0"/>
              <a:t> and </a:t>
            </a:r>
            <a:r>
              <a:rPr lang="en-US" sz="4000" dirty="0" err="1" smtClean="0"/>
              <a:t>pyonephrosis</a:t>
            </a:r>
            <a:r>
              <a:rPr lang="en-US" sz="4000" dirty="0" smtClean="0"/>
              <a:t>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488" y="142875"/>
            <a:ext cx="3584575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643438" y="1785926"/>
            <a:ext cx="45005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dirty="0" err="1" smtClean="0"/>
              <a:t>Pyonephrosis</a:t>
            </a:r>
            <a:r>
              <a:rPr lang="en-US" sz="4000" dirty="0" smtClean="0"/>
              <a:t> with small cortical abscesses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214313"/>
            <a:ext cx="4811713" cy="650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000596" y="1714488"/>
            <a:ext cx="414340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dirty="0" smtClean="0"/>
              <a:t>Renal cortical </a:t>
            </a:r>
            <a:r>
              <a:rPr lang="en-US" sz="4000" dirty="0" err="1" smtClean="0"/>
              <a:t>pyonephrosis</a:t>
            </a:r>
            <a:r>
              <a:rPr lang="en-US" sz="4000" dirty="0" smtClean="0"/>
              <a:t> with renal stone impacted within a calyx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5- Chronic </a:t>
            </a:r>
            <a:r>
              <a:rPr lang="en-US" dirty="0" err="1" smtClean="0"/>
              <a:t>pyelonephritis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914400"/>
            <a:ext cx="5715000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11560" y="5373215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The picture shows slightly atrophic and deformed kidneys with  cortical coarse scars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CHRONIC PYELONEPHRITIS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CHRONIC PYELONEPHRITIS</a:t>
            </a:r>
            <a:endParaRPr lang="en-US" sz="3600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050" descr="C:\My Documents\HMS\CrPN-PASMP.jpg"/>
          <p:cNvPicPr>
            <a:picLocks noChangeAspect="1" noChangeArrowheads="1"/>
          </p:cNvPicPr>
          <p:nvPr/>
        </p:nvPicPr>
        <p:blipFill>
          <a:blip r:embed="rId3" cstate="print">
            <a:lum bright="6000" contrast="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/>
              <a:t>KIDNEY ANATOMY: NEPHRONS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b="1" u="sng">
                <a:sym typeface="Wingdings" pitchFamily="2" charset="2"/>
              </a:rPr>
              <a:t>NEPHRONS</a:t>
            </a:r>
          </a:p>
          <a:p>
            <a:r>
              <a:rPr lang="en-US">
                <a:sym typeface="Wingdings" pitchFamily="2" charset="2"/>
              </a:rPr>
              <a:t>FUNCTIONAL UNITS OF KIDNEY</a:t>
            </a:r>
          </a:p>
          <a:p>
            <a:r>
              <a:rPr lang="en-US">
                <a:sym typeface="Wingdings" pitchFamily="2" charset="2"/>
              </a:rPr>
              <a:t>~1.2 MILLION PER KIDNEY</a:t>
            </a:r>
          </a:p>
          <a:p>
            <a:r>
              <a:rPr lang="en-US">
                <a:sym typeface="Wingdings" pitchFamily="2" charset="2"/>
              </a:rPr>
              <a:t>THREE MAIN PARTS</a:t>
            </a:r>
          </a:p>
          <a:p>
            <a:pPr lvl="1"/>
            <a:r>
              <a:rPr lang="en-US">
                <a:sym typeface="Wingdings" pitchFamily="2" charset="2"/>
              </a:rPr>
              <a:t>BLOOD VESSELS</a:t>
            </a:r>
          </a:p>
          <a:p>
            <a:pPr lvl="1"/>
            <a:r>
              <a:rPr lang="en-US">
                <a:sym typeface="Wingdings" pitchFamily="2" charset="2"/>
              </a:rPr>
              <a:t>RENAL CORPUSCLE</a:t>
            </a:r>
          </a:p>
          <a:p>
            <a:pPr lvl="1"/>
            <a:r>
              <a:rPr lang="en-US">
                <a:sym typeface="Wingdings" pitchFamily="2" charset="2"/>
              </a:rPr>
              <a:t>RENAL TUBULE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Chronic pyelonephritis: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kidney reveals that: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65539" name="TextBox 2"/>
          <p:cNvSpPr txBox="1">
            <a:spLocks noChangeArrowheads="1"/>
          </p:cNvSpPr>
          <p:nvPr/>
        </p:nvSpPr>
        <p:spPr bwMode="auto">
          <a:xfrm>
            <a:off x="357188" y="1785938"/>
            <a:ext cx="8501062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The glomeruli show varying degrees of sclerosis and periglomerular fibrosis.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The tubules show varying degrees of atrophy. Some tubules are dilated and filled with Eosinophilic hyaline casts resembling colloid (thyroidization).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Interstitial tissue shows chronic inflammatory cells infiltrate and fibrosis.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2357430"/>
            <a:ext cx="8439912" cy="207170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             6- Renal Carcinoma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4282" y="230282"/>
            <a:ext cx="8715436" cy="126989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ts val="400"/>
              </a:spcBef>
              <a:buNone/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14313"/>
            <a:ext cx="419735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357686" y="1785926"/>
            <a:ext cx="46434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/>
              <a:t>Renal cell carcinoma occupying the lower renal pole 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628800"/>
            <a:ext cx="4648200" cy="333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475656" y="5157191"/>
            <a:ext cx="53823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Gross picture shows a well circumscribed renal cortical mass which is partly yellow and partly hemorrhagic with </a:t>
            </a:r>
            <a:r>
              <a:rPr lang="en-US" dirty="0" err="1" smtClean="0"/>
              <a:t>lobulated</a:t>
            </a:r>
            <a:r>
              <a:rPr lang="en-US" dirty="0" smtClean="0"/>
              <a:t> cut surface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CLEAR CELL CARCINOMA (KIDNEY)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28652"/>
            <a:ext cx="9144000" cy="171451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CLEAR CELL CARCINOMA (KIDNEY)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628800"/>
            <a:ext cx="4572000" cy="334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286000" y="5085183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Section shows clear </a:t>
            </a:r>
            <a:r>
              <a:rPr lang="en-US" sz="2400" dirty="0" err="1" smtClean="0"/>
              <a:t>tumour</a:t>
            </a:r>
            <a:r>
              <a:rPr lang="en-US" sz="2400" dirty="0" smtClean="0"/>
              <a:t> cells with </a:t>
            </a:r>
            <a:r>
              <a:rPr lang="en-US" sz="2400" dirty="0" err="1" smtClean="0"/>
              <a:t>pleomorphic</a:t>
            </a:r>
            <a:r>
              <a:rPr lang="en-US" sz="2400" dirty="0" smtClean="0"/>
              <a:t> nuclei and areas of hemorrhage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Clear cell carcinoma of the kidney: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the kidney shows:</a:t>
            </a:r>
            <a:endParaRPr lang="en-US" sz="36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68611" name="TextBox 2"/>
          <p:cNvSpPr txBox="1">
            <a:spLocks noChangeArrowheads="1"/>
          </p:cNvSpPr>
          <p:nvPr/>
        </p:nvSpPr>
        <p:spPr bwMode="auto">
          <a:xfrm>
            <a:off x="214313" y="1571625"/>
            <a:ext cx="8643937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Compressed kidney tissue at the margin of the tumour masses.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140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Tumour cells are large polygonal with clear cytoplasm (dissolved glycogen and lipid) and piknotic nuclei.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140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Cells are arranged as alveolar groups or tubules with papillary formations separated by thin fibrovascular septae.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140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Cells  show pleomorphism and mitosis.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140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Areas of haemorrhage and necrosis are present.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2571744"/>
            <a:ext cx="8439912" cy="84124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              7- </a:t>
            </a:r>
            <a:r>
              <a:rPr lang="en-US" dirty="0" err="1" smtClean="0"/>
              <a:t>Wilm’s</a:t>
            </a:r>
            <a:r>
              <a:rPr lang="en-US" dirty="0" smtClean="0"/>
              <a:t> </a:t>
            </a:r>
            <a:r>
              <a:rPr lang="en-US" dirty="0" err="1" smtClean="0"/>
              <a:t>tumour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4282" y="230282"/>
            <a:ext cx="8715436" cy="126989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ts val="400"/>
              </a:spcBef>
              <a:buNone/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3"/>
          <p:cNvGraphicFramePr>
            <a:graphicFrameLocks noChangeAspect="1"/>
          </p:cNvGraphicFramePr>
          <p:nvPr>
            <p:ph idx="1"/>
          </p:nvPr>
        </p:nvGraphicFramePr>
        <p:xfrm>
          <a:off x="827584" y="0"/>
          <a:ext cx="7200800" cy="5544616"/>
        </p:xfrm>
        <a:graphic>
          <a:graphicData uri="http://schemas.openxmlformats.org/presentationml/2006/ole">
            <p:oleObj spid="_x0000_s1026" name="Image" r:id="rId4" imgW="6933333" imgH="5688889" progId="">
              <p:embed/>
            </p:oleObj>
          </a:graphicData>
        </a:graphic>
      </p:graphicFrame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685800" y="304800"/>
            <a:ext cx="7543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0">
                <a:solidFill>
                  <a:srgbClr val="FFCC00"/>
                </a:solidFill>
                <a:latin typeface="Arial" charset="0"/>
              </a:rPr>
              <a:t>Wilms Tumor</a:t>
            </a:r>
          </a:p>
        </p:txBody>
      </p:sp>
      <p:sp>
        <p:nvSpPr>
          <p:cNvPr id="4" name="Rectangle 3"/>
          <p:cNvSpPr/>
          <p:nvPr/>
        </p:nvSpPr>
        <p:spPr>
          <a:xfrm>
            <a:off x="755576" y="5589240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Gross picture shows partly pale and partly hemorrhagic solid </a:t>
            </a:r>
            <a:r>
              <a:rPr lang="en-US" sz="2400" dirty="0" err="1" smtClean="0"/>
              <a:t>tumour</a:t>
            </a:r>
            <a:r>
              <a:rPr lang="en-US" sz="2400" dirty="0" smtClean="0"/>
              <a:t> replacing almost the entire renal parenchyma and areas of necrosis also seen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5" descr="0803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142875"/>
            <a:ext cx="5332413" cy="650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W.B. Saunders Company items and derived items Copyright (c) 1999 by W.B. Saunders Company</a:t>
            </a:r>
            <a:endParaRPr lang="en-US" sz="2400"/>
          </a:p>
        </p:txBody>
      </p:sp>
      <p:pic>
        <p:nvPicPr>
          <p:cNvPr id="28674" name="Picture 2" descr="G:\Cotran\Images\CH11\F011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5325" y="304800"/>
            <a:ext cx="5213350" cy="5962650"/>
          </a:xfrm>
          <a:prstGeom prst="rect">
            <a:avLst/>
          </a:prstGeom>
          <a:noFill/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0" y="6580188"/>
            <a:ext cx="13811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latin typeface="Arial" charset="0"/>
              </a:rPr>
              <a:t>Slide 11.27</a:t>
            </a:r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phroblastoma_wilms_tum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196752"/>
            <a:ext cx="5292080" cy="4219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mda-sy.com/pathology/JPEG1/RENAL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620688"/>
            <a:ext cx="4800600" cy="314325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286000" y="3983446"/>
            <a:ext cx="4572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/>
              <a:t>Wilm's</a:t>
            </a:r>
            <a:r>
              <a:rPr lang="en-US" sz="2000" dirty="0" smtClean="0"/>
              <a:t> tumor resembles the fetal </a:t>
            </a:r>
            <a:r>
              <a:rPr lang="en-US" sz="2000" dirty="0" err="1" smtClean="0"/>
              <a:t>nephrogenic</a:t>
            </a:r>
            <a:r>
              <a:rPr lang="en-US" sz="2000" dirty="0" smtClean="0"/>
              <a:t> zone of the kidney. Three major components: </a:t>
            </a:r>
          </a:p>
          <a:p>
            <a:pPr lvl="1"/>
            <a:r>
              <a:rPr lang="en-US" sz="2000" dirty="0" smtClean="0"/>
              <a:t>undifferentiated </a:t>
            </a:r>
            <a:r>
              <a:rPr lang="en-US" sz="2000" dirty="0" err="1" smtClean="0"/>
              <a:t>blastema</a:t>
            </a:r>
            <a:r>
              <a:rPr lang="en-US" sz="2000" dirty="0" smtClean="0"/>
              <a:t> cells , epithelial tissue which shows attempts to form primitive </a:t>
            </a:r>
            <a:r>
              <a:rPr lang="en-US" sz="2000" dirty="0" err="1" smtClean="0"/>
              <a:t>glomerular</a:t>
            </a:r>
            <a:r>
              <a:rPr lang="en-US" sz="2000" dirty="0" smtClean="0"/>
              <a:t> and tubular structures and </a:t>
            </a:r>
            <a:r>
              <a:rPr lang="en-US" sz="2000" dirty="0" err="1" smtClean="0"/>
              <a:t>mesenchymal</a:t>
            </a:r>
            <a:r>
              <a:rPr lang="en-US" sz="2000" dirty="0" smtClean="0"/>
              <a:t> (</a:t>
            </a:r>
            <a:r>
              <a:rPr lang="en-US" sz="2000" dirty="0" err="1" smtClean="0"/>
              <a:t>stromal</a:t>
            </a:r>
            <a:r>
              <a:rPr lang="en-US" sz="2000" dirty="0" smtClean="0"/>
              <a:t>) tissue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W.B. Saunders Company items and derived items Copyright (c) 1999 by W.B. Saunders Company</a:t>
            </a:r>
            <a:endParaRPr lang="en-US" sz="2400"/>
          </a:p>
        </p:txBody>
      </p:sp>
      <p:pic>
        <p:nvPicPr>
          <p:cNvPr id="29698" name="Picture 2" descr="G:\Cotran\Images\CH11\F011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22275"/>
            <a:ext cx="8305800" cy="5521325"/>
          </a:xfrm>
          <a:prstGeom prst="rect">
            <a:avLst/>
          </a:prstGeom>
          <a:noFill/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0" y="6580188"/>
            <a:ext cx="13811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latin typeface="Arial" charset="0"/>
              </a:rPr>
              <a:t>Slide 11.28</a:t>
            </a:r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      8- Carcinoma of the                            urinary bladder 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4282" y="230282"/>
            <a:ext cx="8715436" cy="126989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ts val="400"/>
              </a:spcBef>
              <a:buNone/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14313"/>
            <a:ext cx="444500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714876" y="1268760"/>
            <a:ext cx="44291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dirty="0" smtClean="0"/>
              <a:t>Longitudinal section of urinary bladder and prostate showing benign prostatic hyperplasia ,  </a:t>
            </a:r>
            <a:r>
              <a:rPr lang="en-US" sz="2800" dirty="0" err="1" smtClean="0"/>
              <a:t>trabeculation</a:t>
            </a:r>
            <a:r>
              <a:rPr lang="en-US" sz="2800" dirty="0" smtClean="0"/>
              <a:t> of the urinary bladder wall  and bladder carcinoma (</a:t>
            </a:r>
            <a:r>
              <a:rPr lang="en-US" sz="2800" dirty="0" err="1" smtClean="0"/>
              <a:t>asterix</a:t>
            </a:r>
            <a:r>
              <a:rPr lang="en-US" sz="2800" dirty="0" smtClean="0"/>
              <a:t> )which is most likely proved </a:t>
            </a:r>
            <a:r>
              <a:rPr lang="en-US" sz="2800" dirty="0" err="1" smtClean="0"/>
              <a:t>histologically</a:t>
            </a:r>
            <a:r>
              <a:rPr lang="en-US" sz="2800" dirty="0" smtClean="0"/>
              <a:t> to be Transitional cell carcinoma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35"/>
            <a:ext cx="9144000" cy="6142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6027003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Urinary bladder carcinoma infiltrating the urinary bladder wall with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extention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to the uterus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Papillary urothelial carcinoma, low grade, histopathology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60648"/>
            <a:ext cx="5715000" cy="4286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755576" y="4797152"/>
            <a:ext cx="7542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[UROTHELIAL CARCINOMA, LOW GRADE].  The low grade tumors show overall preservation of cell polarity, few mitoses, and lack of significant morphologic atypia. This </a:t>
            </a:r>
            <a:r>
              <a:rPr lang="en-US" dirty="0" err="1" smtClean="0"/>
              <a:t>exophytic</a:t>
            </a:r>
            <a:r>
              <a:rPr lang="en-US" dirty="0" smtClean="0"/>
              <a:t> papillary tumor shows multiple finger-like projections lined by multiple layers of </a:t>
            </a:r>
            <a:r>
              <a:rPr lang="en-US" dirty="0" err="1" smtClean="0"/>
              <a:t>urothelium</a:t>
            </a:r>
            <a:r>
              <a:rPr lang="en-US" dirty="0" smtClean="0"/>
              <a:t> (transitional epithelium)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www.webpathology.com/slides/slides/UrinaryBladder_UrothelialCarcinoma_HighGrade4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764704"/>
            <a:ext cx="6191250" cy="46482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2464500" y="116632"/>
            <a:ext cx="42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Papillary </a:t>
            </a:r>
            <a:r>
              <a:rPr lang="en-US" dirty="0" err="1" smtClean="0"/>
              <a:t>Urothelial</a:t>
            </a:r>
            <a:r>
              <a:rPr lang="en-US" dirty="0" smtClean="0"/>
              <a:t> Carcinoma, High-grade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0" y="5661247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nuclei in this high-grade tumor are significantly enlarged and show variably increased chromatin content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0805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202.193.198.50/glblnet/severbj1/bl/JPEG1/RENAL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90" y="434979"/>
            <a:ext cx="9046004" cy="59229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7696200" y="6477000"/>
            <a:ext cx="1219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 i="0"/>
              <a:t>Figure 26.6</a:t>
            </a:r>
          </a:p>
        </p:txBody>
      </p:sp>
      <p:pic>
        <p:nvPicPr>
          <p:cNvPr id="68610" name="Picture 2" descr="http://202.193.198.50/glblnet/severbj1/bl/JPEG1/RENAL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4"/>
            <a:ext cx="9144000" cy="59229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Gross and histopathology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2571744"/>
            <a:ext cx="8439912" cy="84124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           1-Polycystic kidney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4282" y="230282"/>
            <a:ext cx="8715436" cy="126989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ts val="400"/>
              </a:spcBef>
              <a:buNone/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896</Words>
  <Application>Microsoft Office PowerPoint</Application>
  <PresentationFormat>On-screen Show (4:3)</PresentationFormat>
  <Paragraphs>120</Paragraphs>
  <Slides>49</Slides>
  <Notes>32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Office Theme</vt:lpstr>
      <vt:lpstr>Image</vt:lpstr>
      <vt:lpstr>Renal practical block</vt:lpstr>
      <vt:lpstr>Slide 2</vt:lpstr>
      <vt:lpstr>KIDNEY ANATOMY: NEPHRONS</vt:lpstr>
      <vt:lpstr>Slide 4</vt:lpstr>
      <vt:lpstr>Slide 5</vt:lpstr>
      <vt:lpstr>Slide 6</vt:lpstr>
      <vt:lpstr>Slide 7</vt:lpstr>
      <vt:lpstr>Gross and histopathology</vt:lpstr>
      <vt:lpstr>           1-Polycystic kidney </vt:lpstr>
      <vt:lpstr>Slide 10</vt:lpstr>
      <vt:lpstr>Slide 11</vt:lpstr>
      <vt:lpstr>Slide 12</vt:lpstr>
      <vt:lpstr>2-Postsreptococcal glomerulonephritis</vt:lpstr>
      <vt:lpstr>POSTSTREPTOCOCCAL GLOMERULONEPHRITIS</vt:lpstr>
      <vt:lpstr>Slide 15</vt:lpstr>
      <vt:lpstr>Slide 16</vt:lpstr>
      <vt:lpstr>Post streptococcal glomerulonephritis: Section of kidney shows:</vt:lpstr>
      <vt:lpstr>3- Hydronephrosis </vt:lpstr>
      <vt:lpstr>Slide 19</vt:lpstr>
      <vt:lpstr>Slide 20</vt:lpstr>
      <vt:lpstr>            4- Pyonephrosis</vt:lpstr>
      <vt:lpstr>Slide 22</vt:lpstr>
      <vt:lpstr>Slide 23</vt:lpstr>
      <vt:lpstr>Slide 24</vt:lpstr>
      <vt:lpstr>5- Chronic pyelonephritis</vt:lpstr>
      <vt:lpstr>Slide 26</vt:lpstr>
      <vt:lpstr>CHRONIC PYELONEPHRITIS</vt:lpstr>
      <vt:lpstr>CHRONIC PYELONEPHRITIS</vt:lpstr>
      <vt:lpstr>Slide 29</vt:lpstr>
      <vt:lpstr>Chronic pyelonephritis: Section of kidney reveals that:</vt:lpstr>
      <vt:lpstr>             6- Renal Carcinoma </vt:lpstr>
      <vt:lpstr>Slide 32</vt:lpstr>
      <vt:lpstr>Slide 33</vt:lpstr>
      <vt:lpstr>CLEAR CELL CARCINOMA (KIDNEY)</vt:lpstr>
      <vt:lpstr>CLEAR CELL CARCINOMA (KIDNEY)</vt:lpstr>
      <vt:lpstr>Slide 36</vt:lpstr>
      <vt:lpstr>Clear cell carcinoma of the kidney: Section of the kidney shows:</vt:lpstr>
      <vt:lpstr>              7- Wilm’s tumour </vt:lpstr>
      <vt:lpstr>Slide 39</vt:lpstr>
      <vt:lpstr>Slide 40</vt:lpstr>
      <vt:lpstr>Slide 41</vt:lpstr>
      <vt:lpstr>Slide 42</vt:lpstr>
      <vt:lpstr>Slide 43</vt:lpstr>
      <vt:lpstr>Slide 44</vt:lpstr>
      <vt:lpstr>      8- Carcinoma of the                            urinary bladder </vt:lpstr>
      <vt:lpstr>Slide 46</vt:lpstr>
      <vt:lpstr>Slide 47</vt:lpstr>
      <vt:lpstr>Slide 48</vt:lpstr>
      <vt:lpstr>Slide 49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Renal practical block</dc:title>
  <dc:creator>Mr. Amer Shafie</dc:creator>
  <cp:lastModifiedBy>Mr. Amer Shafie</cp:lastModifiedBy>
  <cp:revision>46</cp:revision>
  <dcterms:created xsi:type="dcterms:W3CDTF">2010-03-14T08:23:06Z</dcterms:created>
  <dcterms:modified xsi:type="dcterms:W3CDTF">2012-04-24T07:35:17Z</dcterms:modified>
</cp:coreProperties>
</file>