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58" r:id="rId4"/>
    <p:sldId id="273" r:id="rId5"/>
    <p:sldId id="260" r:id="rId6"/>
    <p:sldId id="261" r:id="rId7"/>
    <p:sldId id="267" r:id="rId8"/>
    <p:sldId id="268" r:id="rId9"/>
    <p:sldId id="269" r:id="rId10"/>
    <p:sldId id="270" r:id="rId11"/>
    <p:sldId id="274" r:id="rId12"/>
    <p:sldId id="275" r:id="rId13"/>
    <p:sldId id="276" r:id="rId14"/>
    <p:sldId id="266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1" autoAdjust="0"/>
    <p:restoredTop sz="94630" autoAdjust="0"/>
  </p:normalViewPr>
  <p:slideViewPr>
    <p:cSldViewPr>
      <p:cViewPr varScale="1">
        <p:scale>
          <a:sx n="63" d="100"/>
          <a:sy n="63" d="100"/>
        </p:scale>
        <p:origin x="-6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1CE6F2-BF99-4952-BE88-AE74F4559649}" type="datetimeFigureOut">
              <a:rPr lang="ar-SA" smtClean="0"/>
              <a:pPr/>
              <a:t>16/06/1433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B374603-6306-4895-9C06-DCF1A93BFA1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4603-6306-4895-9C06-DCF1A93BFA1E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6C227C-DC16-4E01-B397-9976617EFFE3}" type="datetimeFigureOut">
              <a:rPr lang="ar-SA" smtClean="0"/>
              <a:pPr/>
              <a:t>16/06/1433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16/06/1433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16/06/1433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16/06/1433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16/06/1433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16/06/1433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16/06/1433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16/06/1433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16/06/1433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16/06/1433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6C227C-DC16-4E01-B397-9976617EFFE3}" type="datetimeFigureOut">
              <a:rPr lang="ar-SA" smtClean="0"/>
              <a:pPr/>
              <a:t>16/06/1433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6C227C-DC16-4E01-B397-9976617EFFE3}" type="datetimeFigureOut">
              <a:rPr lang="ar-SA" smtClean="0"/>
              <a:pPr/>
              <a:t>16/06/1433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752601"/>
            <a:ext cx="5105400" cy="1829761"/>
          </a:xfrm>
          <a:blipFill>
            <a:blip r:embed="rId2"/>
            <a:tile tx="0" ty="0" sx="100000" sy="100000" flip="none" algn="tl"/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Diuresis</a:t>
            </a:r>
            <a:endParaRPr lang="ar-SA" sz="80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r.Taj\My Documents\My Pictures\Diuresis 4\Diuresis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082" y="65882"/>
            <a:ext cx="6715918" cy="6715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 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946" b="27698"/>
          <a:stretch>
            <a:fillRect/>
          </a:stretch>
        </p:blipFill>
        <p:spPr bwMode="auto">
          <a:xfrm>
            <a:off x="247259" y="152400"/>
            <a:ext cx="8896741" cy="6345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 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282" b="27644"/>
          <a:stretch>
            <a:fillRect/>
          </a:stretch>
        </p:blipFill>
        <p:spPr bwMode="auto">
          <a:xfrm>
            <a:off x="74006" y="228600"/>
            <a:ext cx="8841394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u="sng" dirty="0" smtClean="0"/>
              <a:t>Total Na</a:t>
            </a:r>
            <a:r>
              <a:rPr lang="en-US" u="sng" baseline="30000" dirty="0" smtClean="0"/>
              <a:t>+ </a:t>
            </a:r>
            <a:r>
              <a:rPr lang="en-US" u="sng" dirty="0" smtClean="0"/>
              <a:t>Excretion &amp; Na</a:t>
            </a:r>
            <a:r>
              <a:rPr lang="en-US" u="sng" baseline="30000" dirty="0" smtClean="0"/>
              <a:t>+</a:t>
            </a:r>
            <a:r>
              <a:rPr lang="en-US" u="sng" dirty="0" smtClean="0"/>
              <a:t> </a:t>
            </a:r>
            <a:r>
              <a:rPr lang="en-US" u="sng" dirty="0" smtClean="0"/>
              <a:t>Excretion Rate</a:t>
            </a:r>
            <a:endParaRPr lang="en-US" u="sng" dirty="0"/>
          </a:p>
        </p:txBody>
      </p:sp>
      <p:pic>
        <p:nvPicPr>
          <p:cNvPr id="1026" name="Picture 2" descr="C:\Documents and Settings\Dr.Taj\My Documents\My Pictures\Diuresis 7 Calculations\Diuresis 7 Calculatio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0562" y="1143000"/>
            <a:ext cx="4731238" cy="564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400" y="2133600"/>
            <a:ext cx="5029200" cy="1524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</a:t>
            </a:r>
            <a:endParaRPr lang="ar-SA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          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743200" y="152400"/>
            <a:ext cx="2743200" cy="4572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Deprive of H2O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5867400" y="838200"/>
            <a:ext cx="26670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Plasma </a:t>
            </a:r>
            <a:r>
              <a:rPr lang="en-US" dirty="0" err="1" smtClean="0"/>
              <a:t>Osmolarity</a:t>
            </a:r>
            <a:endParaRPr lang="ar-SA" dirty="0"/>
          </a:p>
        </p:txBody>
      </p:sp>
      <p:sp>
        <p:nvSpPr>
          <p:cNvPr id="6" name="Up Arrow 5"/>
          <p:cNvSpPr/>
          <p:nvPr/>
        </p:nvSpPr>
        <p:spPr>
          <a:xfrm>
            <a:off x="5943600" y="1066800"/>
            <a:ext cx="152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5562600" y="2209800"/>
            <a:ext cx="29718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Stimulates </a:t>
            </a:r>
            <a:r>
              <a:rPr lang="en-US" dirty="0" err="1" smtClean="0"/>
              <a:t>Osmoreceptors</a:t>
            </a:r>
            <a:r>
              <a:rPr lang="en-US" dirty="0" smtClean="0"/>
              <a:t> in anterior hypothalamus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5410200" y="3505200"/>
            <a:ext cx="3200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ADH secretion from posterior pituitary</a:t>
            </a:r>
            <a:endParaRPr lang="ar-SA" dirty="0"/>
          </a:p>
        </p:txBody>
      </p:sp>
      <p:sp>
        <p:nvSpPr>
          <p:cNvPr id="9" name="Up Arrow 8"/>
          <p:cNvSpPr/>
          <p:nvPr/>
        </p:nvSpPr>
        <p:spPr>
          <a:xfrm>
            <a:off x="5638800" y="3581400"/>
            <a:ext cx="1219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5486400" y="4267200"/>
            <a:ext cx="3200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permeability in late distal tubule and collecting duct</a:t>
            </a:r>
            <a:endParaRPr lang="ar-SA" dirty="0"/>
          </a:p>
        </p:txBody>
      </p:sp>
      <p:sp>
        <p:nvSpPr>
          <p:cNvPr id="11" name="Rectangle 10"/>
          <p:cNvSpPr/>
          <p:nvPr/>
        </p:nvSpPr>
        <p:spPr>
          <a:xfrm>
            <a:off x="5334000" y="5410200"/>
            <a:ext cx="2743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</a:t>
            </a:r>
            <a:r>
              <a:rPr lang="en-US" dirty="0" err="1" smtClean="0"/>
              <a:t>reabsorption</a:t>
            </a:r>
            <a:endParaRPr lang="ar-SA" dirty="0"/>
          </a:p>
        </p:txBody>
      </p:sp>
      <p:sp>
        <p:nvSpPr>
          <p:cNvPr id="12" name="Rectangle 11"/>
          <p:cNvSpPr/>
          <p:nvPr/>
        </p:nvSpPr>
        <p:spPr>
          <a:xfrm>
            <a:off x="5181600" y="6248400"/>
            <a:ext cx="3581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Urine </a:t>
            </a:r>
            <a:r>
              <a:rPr lang="en-US" dirty="0" err="1" smtClean="0"/>
              <a:t>osmolarity</a:t>
            </a:r>
            <a:r>
              <a:rPr lang="en-US" dirty="0" smtClean="0"/>
              <a:t> and    urine volume</a:t>
            </a:r>
            <a:endParaRPr lang="ar-SA" dirty="0"/>
          </a:p>
        </p:txBody>
      </p:sp>
      <p:sp>
        <p:nvSpPr>
          <p:cNvPr id="13" name="Oval 12"/>
          <p:cNvSpPr/>
          <p:nvPr/>
        </p:nvSpPr>
        <p:spPr>
          <a:xfrm>
            <a:off x="533400" y="4953000"/>
            <a:ext cx="3429000" cy="15240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Plsma</a:t>
            </a:r>
            <a:r>
              <a:rPr lang="en-US" dirty="0" smtClean="0"/>
              <a:t> </a:t>
            </a:r>
            <a:r>
              <a:rPr lang="en-US" dirty="0" err="1" smtClean="0"/>
              <a:t>Osmolarity</a:t>
            </a:r>
            <a:r>
              <a:rPr lang="en-US" dirty="0" smtClean="0"/>
              <a:t> Toward Normal </a:t>
            </a:r>
            <a:endParaRPr lang="ar-SA" dirty="0"/>
          </a:p>
        </p:txBody>
      </p:sp>
      <p:sp>
        <p:nvSpPr>
          <p:cNvPr id="14" name="Up Arrow 13"/>
          <p:cNvSpPr/>
          <p:nvPr/>
        </p:nvSpPr>
        <p:spPr>
          <a:xfrm>
            <a:off x="5562600" y="4267200"/>
            <a:ext cx="762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Up Arrow 14"/>
          <p:cNvSpPr/>
          <p:nvPr/>
        </p:nvSpPr>
        <p:spPr>
          <a:xfrm>
            <a:off x="5486400" y="55626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5257800" y="63246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Up Arrow 16"/>
          <p:cNvSpPr/>
          <p:nvPr/>
        </p:nvSpPr>
        <p:spPr>
          <a:xfrm>
            <a:off x="7772400" y="63246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  </a:t>
            </a:r>
            <a:endParaRPr lang="ar-SA" dirty="0"/>
          </a:p>
        </p:txBody>
      </p:sp>
      <p:sp>
        <p:nvSpPr>
          <p:cNvPr id="18" name="Down Arrow 17"/>
          <p:cNvSpPr/>
          <p:nvPr/>
        </p:nvSpPr>
        <p:spPr>
          <a:xfrm>
            <a:off x="838200" y="5410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1066800" y="2209800"/>
            <a:ext cx="2057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Thirst</a:t>
            </a:r>
            <a:endParaRPr lang="ar-SA" dirty="0"/>
          </a:p>
        </p:txBody>
      </p:sp>
      <p:sp>
        <p:nvSpPr>
          <p:cNvPr id="20" name="Rectangle 19"/>
          <p:cNvSpPr/>
          <p:nvPr/>
        </p:nvSpPr>
        <p:spPr>
          <a:xfrm>
            <a:off x="1066800" y="3505200"/>
            <a:ext cx="2133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drinking</a:t>
            </a:r>
            <a:endParaRPr lang="ar-SA" dirty="0"/>
          </a:p>
        </p:txBody>
      </p:sp>
      <p:sp>
        <p:nvSpPr>
          <p:cNvPr id="21" name="Up Arrow 20"/>
          <p:cNvSpPr/>
          <p:nvPr/>
        </p:nvSpPr>
        <p:spPr>
          <a:xfrm>
            <a:off x="1447800" y="22860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Up Arrow 21"/>
          <p:cNvSpPr/>
          <p:nvPr/>
        </p:nvSpPr>
        <p:spPr>
          <a:xfrm>
            <a:off x="1143000" y="35814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Curved Right Arrow 22"/>
          <p:cNvSpPr/>
          <p:nvPr/>
        </p:nvSpPr>
        <p:spPr>
          <a:xfrm>
            <a:off x="4876800" y="1524000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4800600" y="2667000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648200" y="3810000"/>
            <a:ext cx="42672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495800" y="4800600"/>
            <a:ext cx="50292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4648200" y="5791200"/>
            <a:ext cx="4572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3429000" y="2438400"/>
            <a:ext cx="1219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981200" y="27432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Down Arrow 33"/>
          <p:cNvSpPr/>
          <p:nvPr/>
        </p:nvSpPr>
        <p:spPr>
          <a:xfrm>
            <a:off x="1828800" y="4191000"/>
            <a:ext cx="5334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Down Arrow 34"/>
          <p:cNvSpPr/>
          <p:nvPr/>
        </p:nvSpPr>
        <p:spPr>
          <a:xfrm rot="16884691" flipV="1">
            <a:off x="3541123" y="5868287"/>
            <a:ext cx="615287" cy="150963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Down Arrow 35"/>
          <p:cNvSpPr/>
          <p:nvPr/>
        </p:nvSpPr>
        <p:spPr>
          <a:xfrm rot="17516315">
            <a:off x="4908576" y="534713"/>
            <a:ext cx="365362" cy="781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Oval 36"/>
          <p:cNvSpPr/>
          <p:nvPr/>
        </p:nvSpPr>
        <p:spPr>
          <a:xfrm>
            <a:off x="4038600" y="7620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419600" y="16002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3733800" y="1981200"/>
            <a:ext cx="4572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4191000" y="2971800"/>
            <a:ext cx="4572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4114800" y="3886200"/>
            <a:ext cx="457200" cy="457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810000" y="4800600"/>
            <a:ext cx="6096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dirty="0" smtClean="0"/>
              <a:t>5</a:t>
            </a:r>
            <a:r>
              <a:rPr lang="en-US" dirty="0" smtClean="0"/>
              <a:t>a</a:t>
            </a:r>
            <a:endParaRPr lang="ar-SA" dirty="0" smtClean="0"/>
          </a:p>
        </p:txBody>
      </p:sp>
      <p:sp>
        <p:nvSpPr>
          <p:cNvPr id="43" name="Oval 42"/>
          <p:cNvSpPr/>
          <p:nvPr/>
        </p:nvSpPr>
        <p:spPr>
          <a:xfrm>
            <a:off x="3962400" y="5867400"/>
            <a:ext cx="609600" cy="457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dirty="0" smtClean="0"/>
              <a:t>5b</a:t>
            </a:r>
            <a:endParaRPr lang="ar-SA" sz="1400" dirty="0"/>
          </a:p>
        </p:txBody>
      </p:sp>
      <p:sp>
        <p:nvSpPr>
          <p:cNvPr id="44" name="Oval 43"/>
          <p:cNvSpPr/>
          <p:nvPr/>
        </p:nvSpPr>
        <p:spPr>
          <a:xfrm>
            <a:off x="2590800" y="6477000"/>
            <a:ext cx="6096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6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52400"/>
            <a:ext cx="2362200" cy="5334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Drink H2O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5562600" y="685800"/>
            <a:ext cx="32766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Plasma </a:t>
            </a:r>
            <a:r>
              <a:rPr lang="en-US" dirty="0" err="1" smtClean="0"/>
              <a:t>Osmolarity</a:t>
            </a:r>
            <a:r>
              <a:rPr lang="en-US" dirty="0" smtClean="0"/>
              <a:t> and Volume</a:t>
            </a:r>
            <a:endParaRPr lang="ar-SA" dirty="0"/>
          </a:p>
        </p:txBody>
      </p:sp>
      <p:sp>
        <p:nvSpPr>
          <p:cNvPr id="6" name="Up Arrow 5"/>
          <p:cNvSpPr/>
          <p:nvPr/>
        </p:nvSpPr>
        <p:spPr>
          <a:xfrm>
            <a:off x="6400800" y="9906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5410200" y="1676400"/>
            <a:ext cx="3505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Inhibits </a:t>
            </a:r>
            <a:r>
              <a:rPr lang="en-US" dirty="0" err="1" smtClean="0"/>
              <a:t>osmoreceptors</a:t>
            </a:r>
            <a:r>
              <a:rPr lang="en-US" dirty="0" smtClean="0"/>
              <a:t> in anterior hypothalamus</a:t>
            </a: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5486400" y="2667000"/>
            <a:ext cx="3429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ADH secretion from posterior pituitary </a:t>
            </a:r>
            <a:endParaRPr lang="ar-SA" dirty="0"/>
          </a:p>
        </p:txBody>
      </p:sp>
      <p:sp>
        <p:nvSpPr>
          <p:cNvPr id="10" name="Down Arrow 9"/>
          <p:cNvSpPr/>
          <p:nvPr/>
        </p:nvSpPr>
        <p:spPr>
          <a:xfrm>
            <a:off x="5638800" y="27432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334000" y="3505200"/>
            <a:ext cx="35814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permeability  in late distal tubule and collecting duct</a:t>
            </a:r>
            <a:endParaRPr lang="ar-SA" dirty="0"/>
          </a:p>
        </p:txBody>
      </p:sp>
      <p:sp>
        <p:nvSpPr>
          <p:cNvPr id="12" name="Down Arrow 11"/>
          <p:cNvSpPr/>
          <p:nvPr/>
        </p:nvSpPr>
        <p:spPr>
          <a:xfrm>
            <a:off x="5410200" y="35814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5410200" y="4724400"/>
            <a:ext cx="3352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</a:t>
            </a:r>
            <a:r>
              <a:rPr lang="en-US" dirty="0" err="1" smtClean="0"/>
              <a:t>reabsorption</a:t>
            </a:r>
            <a:r>
              <a:rPr lang="en-US" dirty="0" smtClean="0"/>
              <a:t> and    excretion</a:t>
            </a:r>
            <a:endParaRPr lang="ar-SA" dirty="0"/>
          </a:p>
        </p:txBody>
      </p:sp>
      <p:sp>
        <p:nvSpPr>
          <p:cNvPr id="14" name="Rectangle 13"/>
          <p:cNvSpPr/>
          <p:nvPr/>
        </p:nvSpPr>
        <p:spPr>
          <a:xfrm>
            <a:off x="4495800" y="5943600"/>
            <a:ext cx="46482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Urine </a:t>
            </a:r>
            <a:r>
              <a:rPr lang="en-US" dirty="0" err="1" smtClean="0"/>
              <a:t>Osmolarity</a:t>
            </a:r>
            <a:r>
              <a:rPr lang="en-US" dirty="0" smtClean="0"/>
              <a:t> and    urine volume</a:t>
            </a:r>
            <a:endParaRPr lang="ar-SA" dirty="0"/>
          </a:p>
        </p:txBody>
      </p:sp>
      <p:sp>
        <p:nvSpPr>
          <p:cNvPr id="15" name="Down Arrow 14"/>
          <p:cNvSpPr/>
          <p:nvPr/>
        </p:nvSpPr>
        <p:spPr>
          <a:xfrm>
            <a:off x="5486400" y="48768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8382000" y="48768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Down Arrow 16"/>
          <p:cNvSpPr/>
          <p:nvPr/>
        </p:nvSpPr>
        <p:spPr>
          <a:xfrm>
            <a:off x="4572000" y="60198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Up Arrow 17"/>
          <p:cNvSpPr/>
          <p:nvPr/>
        </p:nvSpPr>
        <p:spPr>
          <a:xfrm>
            <a:off x="7162800" y="6019800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Oval 18"/>
          <p:cNvSpPr/>
          <p:nvPr/>
        </p:nvSpPr>
        <p:spPr>
          <a:xfrm>
            <a:off x="304800" y="5029200"/>
            <a:ext cx="3276600" cy="15240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Plasma </a:t>
            </a:r>
            <a:r>
              <a:rPr lang="en-US" dirty="0" err="1" smtClean="0"/>
              <a:t>osmolarity</a:t>
            </a:r>
            <a:r>
              <a:rPr lang="en-US" dirty="0" smtClean="0"/>
              <a:t> toward Normal</a:t>
            </a:r>
            <a:endParaRPr lang="ar-SA" dirty="0"/>
          </a:p>
        </p:txBody>
      </p:sp>
      <p:sp>
        <p:nvSpPr>
          <p:cNvPr id="20" name="Rectangle 19"/>
          <p:cNvSpPr/>
          <p:nvPr/>
        </p:nvSpPr>
        <p:spPr>
          <a:xfrm>
            <a:off x="685800" y="1600200"/>
            <a:ext cx="1828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Thirst</a:t>
            </a:r>
            <a:endParaRPr lang="ar-SA" dirty="0"/>
          </a:p>
        </p:txBody>
      </p:sp>
      <p:sp>
        <p:nvSpPr>
          <p:cNvPr id="21" name="Rectangle 20"/>
          <p:cNvSpPr/>
          <p:nvPr/>
        </p:nvSpPr>
        <p:spPr>
          <a:xfrm>
            <a:off x="457200" y="3276600"/>
            <a:ext cx="2133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drinking</a:t>
            </a:r>
            <a:endParaRPr lang="ar-SA" dirty="0"/>
          </a:p>
        </p:txBody>
      </p:sp>
      <p:sp>
        <p:nvSpPr>
          <p:cNvPr id="22" name="Down Arrow 21"/>
          <p:cNvSpPr/>
          <p:nvPr/>
        </p:nvSpPr>
        <p:spPr>
          <a:xfrm>
            <a:off x="838200" y="1676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Down Arrow 22"/>
          <p:cNvSpPr/>
          <p:nvPr/>
        </p:nvSpPr>
        <p:spPr>
          <a:xfrm>
            <a:off x="533400" y="34290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Up Arrow 23"/>
          <p:cNvSpPr/>
          <p:nvPr/>
        </p:nvSpPr>
        <p:spPr>
          <a:xfrm>
            <a:off x="609600" y="5486400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Curved Right Arrow 24"/>
          <p:cNvSpPr/>
          <p:nvPr/>
        </p:nvSpPr>
        <p:spPr>
          <a:xfrm>
            <a:off x="4876800" y="1143000"/>
            <a:ext cx="350520" cy="7589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4800600" y="2362200"/>
            <a:ext cx="3810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648200" y="3276600"/>
            <a:ext cx="381000" cy="990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648200" y="4495800"/>
            <a:ext cx="3810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3962400" y="5486400"/>
            <a:ext cx="457200" cy="914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 rot="1088821">
            <a:off x="3200400" y="6400800"/>
            <a:ext cx="990600" cy="4572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Down Arrow 31"/>
          <p:cNvSpPr/>
          <p:nvPr/>
        </p:nvSpPr>
        <p:spPr>
          <a:xfrm>
            <a:off x="1371600" y="25908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295400" y="4267200"/>
            <a:ext cx="381000" cy="685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Left Arrow 33"/>
          <p:cNvSpPr/>
          <p:nvPr/>
        </p:nvSpPr>
        <p:spPr>
          <a:xfrm>
            <a:off x="2743200" y="1828800"/>
            <a:ext cx="1371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Curved Down Arrow 35"/>
          <p:cNvSpPr/>
          <p:nvPr/>
        </p:nvSpPr>
        <p:spPr>
          <a:xfrm>
            <a:off x="5257800" y="228600"/>
            <a:ext cx="6858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0" y="0"/>
            <a:ext cx="4572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343400" y="1143000"/>
            <a:ext cx="4572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4191000" y="2438400"/>
            <a:ext cx="4572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3200400" y="1295400"/>
            <a:ext cx="5334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3962400" y="3505200"/>
            <a:ext cx="5334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810000" y="4495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5a</a:t>
            </a:r>
            <a:endParaRPr lang="ar-SA" sz="1600" dirty="0"/>
          </a:p>
        </p:txBody>
      </p:sp>
      <p:sp>
        <p:nvSpPr>
          <p:cNvPr id="43" name="Oval 42"/>
          <p:cNvSpPr/>
          <p:nvPr/>
        </p:nvSpPr>
        <p:spPr>
          <a:xfrm>
            <a:off x="3581400" y="51816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5b</a:t>
            </a:r>
            <a:endParaRPr lang="ar-SA" sz="1600" dirty="0"/>
          </a:p>
        </p:txBody>
      </p:sp>
      <p:sp>
        <p:nvSpPr>
          <p:cNvPr id="44" name="Oval 43"/>
          <p:cNvSpPr/>
          <p:nvPr/>
        </p:nvSpPr>
        <p:spPr>
          <a:xfrm>
            <a:off x="2514600" y="6477000"/>
            <a:ext cx="6096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6</a:t>
            </a:r>
            <a:endParaRPr lang="ar-SA" dirty="0"/>
          </a:p>
        </p:txBody>
      </p:sp>
      <p:sp>
        <p:nvSpPr>
          <p:cNvPr id="45" name="Down Arrow 44"/>
          <p:cNvSpPr/>
          <p:nvPr/>
        </p:nvSpPr>
        <p:spPr>
          <a:xfrm>
            <a:off x="5638800" y="7620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Dieresis Experiment 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3124200" y="1447800"/>
            <a:ext cx="3505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dirty="0" smtClean="0"/>
              <a:t>Isotonic Saline (0.9%) 1 liter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2133600"/>
            <a:ext cx="3810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Volume of E.C.F. </a:t>
            </a:r>
            <a:r>
              <a:rPr lang="en-US" dirty="0"/>
              <a:t> </a:t>
            </a:r>
            <a:r>
              <a:rPr lang="en-US" dirty="0" err="1" smtClean="0"/>
              <a:t>Osmolality</a:t>
            </a:r>
            <a:r>
              <a:rPr lang="en-US" dirty="0" smtClean="0"/>
              <a:t> same (as isotonic saline) (  total solute amount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2819400" y="3429000"/>
            <a:ext cx="40386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Stretch on right atrium (volume receptors in right atrium)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2819400" y="4495800"/>
            <a:ext cx="3962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ANP (</a:t>
            </a:r>
            <a:r>
              <a:rPr lang="en-US" dirty="0" err="1" smtClean="0"/>
              <a:t>Atrial</a:t>
            </a:r>
            <a:r>
              <a:rPr lang="en-US" dirty="0" smtClean="0"/>
              <a:t> </a:t>
            </a:r>
            <a:r>
              <a:rPr lang="en-US" dirty="0" err="1" smtClean="0"/>
              <a:t>Natriuretic</a:t>
            </a:r>
            <a:r>
              <a:rPr lang="en-US" dirty="0" smtClean="0"/>
              <a:t> peptide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2895600" y="5562600"/>
            <a:ext cx="3810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Na excretion by Kidneys </a:t>
            </a:r>
            <a:endParaRPr lang="ar-SA" dirty="0"/>
          </a:p>
        </p:txBody>
      </p:sp>
      <p:sp>
        <p:nvSpPr>
          <p:cNvPr id="9" name="Up Arrow 8"/>
          <p:cNvSpPr/>
          <p:nvPr/>
        </p:nvSpPr>
        <p:spPr>
          <a:xfrm>
            <a:off x="2971800" y="22098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Up Arrow 9"/>
          <p:cNvSpPr/>
          <p:nvPr/>
        </p:nvSpPr>
        <p:spPr>
          <a:xfrm>
            <a:off x="5791200" y="24384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Up Arrow 10"/>
          <p:cNvSpPr/>
          <p:nvPr/>
        </p:nvSpPr>
        <p:spPr>
          <a:xfrm>
            <a:off x="2895600" y="35052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Up Arrow 11"/>
          <p:cNvSpPr/>
          <p:nvPr/>
        </p:nvSpPr>
        <p:spPr>
          <a:xfrm>
            <a:off x="2895600" y="4572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Up Arrow 12"/>
          <p:cNvSpPr/>
          <p:nvPr/>
        </p:nvSpPr>
        <p:spPr>
          <a:xfrm>
            <a:off x="3124200" y="56388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Curved Right Arrow 13"/>
          <p:cNvSpPr/>
          <p:nvPr/>
        </p:nvSpPr>
        <p:spPr>
          <a:xfrm>
            <a:off x="2438400" y="1600200"/>
            <a:ext cx="2286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2362200" y="2895600"/>
            <a:ext cx="2286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>
            <a:off x="2286000" y="4114800"/>
            <a:ext cx="228600" cy="762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>
            <a:off x="2209800" y="5257800"/>
            <a:ext cx="2286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Increase in Blood flow to kidneys (due to relaxation of smooth muscles of blood vessels)</a:t>
            </a:r>
          </a:p>
          <a:p>
            <a:endParaRPr lang="en-US" dirty="0" smtClean="0"/>
          </a:p>
          <a:p>
            <a:r>
              <a:rPr lang="en-US" dirty="0" smtClean="0"/>
              <a:t>Increase in GFR</a:t>
            </a:r>
          </a:p>
          <a:p>
            <a:endParaRPr lang="en-US" dirty="0" smtClean="0"/>
          </a:p>
          <a:p>
            <a:r>
              <a:rPr lang="en-US" dirty="0" smtClean="0"/>
              <a:t>In crease in Na loss in urine</a:t>
            </a:r>
          </a:p>
          <a:p>
            <a:endParaRPr lang="en-US" dirty="0" smtClean="0"/>
          </a:p>
          <a:p>
            <a:r>
              <a:rPr lang="en-US" dirty="0" smtClean="0"/>
              <a:t>Decrease in Aldosterone</a:t>
            </a:r>
          </a:p>
          <a:p>
            <a:endParaRPr lang="en-US" dirty="0" smtClean="0"/>
          </a:p>
          <a:p>
            <a:r>
              <a:rPr lang="en-US" dirty="0" smtClean="0"/>
              <a:t>Decrease in Na reabsorption in DCT (increase in Na loss in urine)</a:t>
            </a: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dirty="0" smtClean="0"/>
              <a:t>ANP Action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Dieresis experiment 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057400" y="1524000"/>
            <a:ext cx="45720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 tab of </a:t>
            </a:r>
            <a:r>
              <a:rPr lang="en-US" dirty="0" err="1" smtClean="0"/>
              <a:t>Lasix</a:t>
            </a:r>
            <a:r>
              <a:rPr lang="en-US" dirty="0" smtClean="0"/>
              <a:t> (</a:t>
            </a:r>
            <a:r>
              <a:rPr lang="en-US" dirty="0" err="1" smtClean="0"/>
              <a:t>furosemide</a:t>
            </a:r>
            <a:r>
              <a:rPr lang="en-US" dirty="0" smtClean="0"/>
              <a:t>)  (40mg) with 25ml of water</a:t>
            </a:r>
            <a:endParaRPr lang="ar-SA" dirty="0"/>
          </a:p>
        </p:txBody>
      </p:sp>
      <p:sp>
        <p:nvSpPr>
          <p:cNvPr id="5" name="Down Arrow 4"/>
          <p:cNvSpPr/>
          <p:nvPr/>
        </p:nvSpPr>
        <p:spPr>
          <a:xfrm>
            <a:off x="4191000" y="22098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1752600" y="2819400"/>
            <a:ext cx="51054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Action starts 1-2 hours and lasts for 4-6 hours (1/2 life of </a:t>
            </a:r>
            <a:r>
              <a:rPr lang="en-US" dirty="0" err="1" smtClean="0"/>
              <a:t>furosemide</a:t>
            </a:r>
            <a:r>
              <a:rPr lang="en-US" dirty="0" smtClean="0"/>
              <a:t> is 6hr)</a:t>
            </a:r>
            <a:endParaRPr lang="ar-SA" dirty="0"/>
          </a:p>
        </p:txBody>
      </p:sp>
      <p:sp>
        <p:nvSpPr>
          <p:cNvPr id="7" name="Down Arrow 6"/>
          <p:cNvSpPr/>
          <p:nvPr/>
        </p:nvSpPr>
        <p:spPr>
          <a:xfrm>
            <a:off x="4191000" y="35814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1676400" y="4267200"/>
            <a:ext cx="57150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Acts on thick </a:t>
            </a:r>
            <a:r>
              <a:rPr lang="en-US" dirty="0" err="1" smtClean="0"/>
              <a:t>asending</a:t>
            </a:r>
            <a:r>
              <a:rPr lang="en-US" dirty="0" smtClean="0"/>
              <a:t> limb of loop of </a:t>
            </a:r>
            <a:r>
              <a:rPr lang="en-US" dirty="0" err="1" smtClean="0"/>
              <a:t>Henle</a:t>
            </a:r>
            <a:r>
              <a:rPr lang="en-US" dirty="0" smtClean="0"/>
              <a:t> and blocks the Na-K-2Cl co-transport (called loop diuretic </a:t>
            </a:r>
            <a:endParaRPr lang="ar-SA" dirty="0"/>
          </a:p>
        </p:txBody>
      </p:sp>
      <p:sp>
        <p:nvSpPr>
          <p:cNvPr id="9" name="Oval 8"/>
          <p:cNvSpPr/>
          <p:nvPr/>
        </p:nvSpPr>
        <p:spPr>
          <a:xfrm>
            <a:off x="1905000" y="5715000"/>
            <a:ext cx="5486400" cy="990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Na </a:t>
            </a:r>
            <a:r>
              <a:rPr lang="en-US" dirty="0" err="1" smtClean="0"/>
              <a:t>exrection</a:t>
            </a:r>
            <a:r>
              <a:rPr lang="en-US" dirty="0" smtClean="0"/>
              <a:t> in urine and   water excretion (osmotic drag)</a:t>
            </a:r>
            <a:endParaRPr lang="ar-SA" dirty="0"/>
          </a:p>
        </p:txBody>
      </p:sp>
      <p:sp>
        <p:nvSpPr>
          <p:cNvPr id="10" name="Up Arrow 9"/>
          <p:cNvSpPr/>
          <p:nvPr/>
        </p:nvSpPr>
        <p:spPr>
          <a:xfrm>
            <a:off x="2590800" y="58674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Up Arrow 10"/>
          <p:cNvSpPr/>
          <p:nvPr/>
        </p:nvSpPr>
        <p:spPr>
          <a:xfrm>
            <a:off x="5638800" y="58674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own Arrow 11"/>
          <p:cNvSpPr/>
          <p:nvPr/>
        </p:nvSpPr>
        <p:spPr>
          <a:xfrm>
            <a:off x="4191000" y="52578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Taj\My Documents\My Pictures\Diuresis 1\Diuresis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1" y="0"/>
            <a:ext cx="5181599" cy="6792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.Taj\My Documents\My Pictures\Diuresis 2\Diuresis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510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r.Taj\My Documents\My Pictures\Diuresis 3\Diuresis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5715000" cy="6915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</TotalTime>
  <Words>262</Words>
  <Application>Microsoft Office PowerPoint</Application>
  <PresentationFormat>On-screen Show 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Diuresis</vt:lpstr>
      <vt:lpstr>Slide 2</vt:lpstr>
      <vt:lpstr>Slide 3</vt:lpstr>
      <vt:lpstr>Dieresis Experiment </vt:lpstr>
      <vt:lpstr>ANP Action</vt:lpstr>
      <vt:lpstr>Dieresis experiment </vt:lpstr>
      <vt:lpstr>Slide 7</vt:lpstr>
      <vt:lpstr>Slide 8</vt:lpstr>
      <vt:lpstr>Slide 9</vt:lpstr>
      <vt:lpstr>Slide 10</vt:lpstr>
      <vt:lpstr>Slide 11</vt:lpstr>
      <vt:lpstr>Slide 12</vt:lpstr>
      <vt:lpstr>Total Na+ Excretion &amp; Na+ Excretion Rate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Diuresis</dc:title>
  <dc:creator>sony</dc:creator>
  <cp:lastModifiedBy>Dr. Aurangzeb Taj Halepota</cp:lastModifiedBy>
  <cp:revision>30</cp:revision>
  <dcterms:created xsi:type="dcterms:W3CDTF">2012-05-04T22:44:02Z</dcterms:created>
  <dcterms:modified xsi:type="dcterms:W3CDTF">2012-05-07T12:05:13Z</dcterms:modified>
</cp:coreProperties>
</file>