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3" r:id="rId7"/>
    <p:sldId id="265" r:id="rId8"/>
    <p:sldId id="264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81" r:id="rId17"/>
    <p:sldId id="274" r:id="rId18"/>
    <p:sldId id="275" r:id="rId19"/>
    <p:sldId id="276" r:id="rId20"/>
    <p:sldId id="277" r:id="rId21"/>
    <p:sldId id="282" r:id="rId22"/>
    <p:sldId id="283" r:id="rId23"/>
    <p:sldId id="278" r:id="rId24"/>
    <p:sldId id="280" r:id="rId25"/>
  </p:sldIdLst>
  <p:sldSz cx="9144000" cy="6858000" type="screen4x3"/>
  <p:notesSz cx="6858000" cy="9144000"/>
  <p:photoAlbum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450BC4-32E4-4CBB-9D5D-FF89FE98CAAA}" type="datetimeFigureOut">
              <a:rPr lang="en-US"/>
              <a:pPr>
                <a:defRPr/>
              </a:pPr>
              <a:t>11/25/2012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9386CB-52C4-49C6-A811-14526B9D5A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BA65FA-F4D0-4E5D-B9ED-754BD12A9E89}" type="datetimeFigureOut">
              <a:rPr lang="en-US"/>
              <a:pPr>
                <a:defRPr/>
              </a:pPr>
              <a:t>11/25/2012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77D191-9FAD-4589-BD0E-C719745BB2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FBC381-0647-4CE8-B166-08F1A1850B79}" type="datetimeFigureOut">
              <a:rPr lang="en-US"/>
              <a:pPr>
                <a:defRPr/>
              </a:pPr>
              <a:t>11/25/2012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F57DDE-9B91-45AC-B494-58B825713A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D46CC2-B107-4887-943E-651F040B478E}" type="datetimeFigureOut">
              <a:rPr lang="en-US"/>
              <a:pPr>
                <a:defRPr/>
              </a:pPr>
              <a:t>11/25/2012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11E645-0B56-402B-818B-FB164B3F10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D2A274-7CE4-4315-9FEE-71A9BA670EC0}" type="datetimeFigureOut">
              <a:rPr lang="en-US"/>
              <a:pPr>
                <a:defRPr/>
              </a:pPr>
              <a:t>11/25/2012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D11054-FBCF-40A7-B7F6-8EE23D27E3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AAF7BE-41BE-4210-8BED-6572CD3CB574}" type="datetimeFigureOut">
              <a:rPr lang="en-US"/>
              <a:pPr>
                <a:defRPr/>
              </a:pPr>
              <a:t>11/25/2012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7329CB-D026-49B0-9A04-6492BE8C54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934ADE-AABD-44FE-B260-D4BC9FD87434}" type="datetimeFigureOut">
              <a:rPr lang="en-US"/>
              <a:pPr>
                <a:defRPr/>
              </a:pPr>
              <a:t>11/25/2012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979C63-FFEA-4172-B1A9-64C525A32F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8BF370-B46F-4308-A8DA-8387FD24042A}" type="datetimeFigureOut">
              <a:rPr lang="en-US"/>
              <a:pPr>
                <a:defRPr/>
              </a:pPr>
              <a:t>11/25/2012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E7C65E-7610-4560-9B0D-FE74DFFC5F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0AE558-6EF7-4427-9701-0233B9B52A7B}" type="datetimeFigureOut">
              <a:rPr lang="en-US"/>
              <a:pPr>
                <a:defRPr/>
              </a:pPr>
              <a:t>11/25/2012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1897B9-4F40-4951-80F1-E7D53C6041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950BCE-487F-4E46-8F93-95E80D58BB92}" type="datetimeFigureOut">
              <a:rPr lang="en-US"/>
              <a:pPr>
                <a:defRPr/>
              </a:pPr>
              <a:t>11/25/2012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5FBAB0-DF7A-4A39-AFF4-6FBFAC410F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77FB5D-2FBA-4712-9F8C-B8B0F279B641}" type="datetimeFigureOut">
              <a:rPr lang="en-US"/>
              <a:pPr>
                <a:defRPr/>
              </a:pPr>
              <a:t>11/25/2012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8D2EDF-9DAA-4CA7-BDE1-4C5228F43D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6CFA81A-3155-4B34-8C37-CAAD1C98013E}" type="datetimeFigureOut">
              <a:rPr lang="en-US"/>
              <a:pPr>
                <a:defRPr/>
              </a:pPr>
              <a:t>11/25/2012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BD71CCE-44E5-4133-8527-57C7E548B1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b="1" smtClean="0">
                <a:solidFill>
                  <a:schemeClr val="tx2"/>
                </a:solidFill>
              </a:rPr>
              <a:t>Foundation Block Revision</a:t>
            </a:r>
            <a:br>
              <a:rPr lang="en-US" b="1" smtClean="0">
                <a:solidFill>
                  <a:schemeClr val="tx2"/>
                </a:solidFill>
              </a:rPr>
            </a:br>
            <a:r>
              <a:rPr lang="en-US" b="1" smtClean="0">
                <a:solidFill>
                  <a:schemeClr val="tx2"/>
                </a:solidFill>
              </a:rPr>
              <a:t>1432-1433</a:t>
            </a:r>
          </a:p>
        </p:txBody>
      </p:sp>
      <p:sp>
        <p:nvSpPr>
          <p:cNvPr id="2051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en-US" smtClean="0">
                <a:solidFill>
                  <a:schemeClr val="tx2"/>
                </a:solidFill>
              </a:rPr>
              <a:t>Practical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Box 2"/>
          <p:cNvSpPr txBox="1">
            <a:spLocks noChangeArrowheads="1"/>
          </p:cNvSpPr>
          <p:nvPr/>
        </p:nvSpPr>
        <p:spPr bwMode="auto">
          <a:xfrm>
            <a:off x="533400" y="6135688"/>
            <a:ext cx="80772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600" b="1">
                <a:solidFill>
                  <a:schemeClr val="tx2"/>
                </a:solidFill>
              </a:rPr>
              <a:t>Simple Cuboidal Epithelium</a:t>
            </a:r>
          </a:p>
        </p:txBody>
      </p:sp>
      <p:pic>
        <p:nvPicPr>
          <p:cNvPr id="11267" name="Picture 4" descr="Simple Cuboidal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228600"/>
            <a:ext cx="7802563" cy="585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Box 2"/>
          <p:cNvSpPr txBox="1">
            <a:spLocks noChangeArrowheads="1"/>
          </p:cNvSpPr>
          <p:nvPr/>
        </p:nvSpPr>
        <p:spPr bwMode="auto">
          <a:xfrm>
            <a:off x="533400" y="6135688"/>
            <a:ext cx="80772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600" b="1">
                <a:solidFill>
                  <a:schemeClr val="tx2"/>
                </a:solidFill>
              </a:rPr>
              <a:t>Simple Columnar Epithelium</a:t>
            </a:r>
          </a:p>
        </p:txBody>
      </p:sp>
      <p:pic>
        <p:nvPicPr>
          <p:cNvPr id="12291" name="Picture 3" descr="Simple Columnar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152400"/>
            <a:ext cx="7802563" cy="585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Box 2"/>
          <p:cNvSpPr txBox="1">
            <a:spLocks noChangeArrowheads="1"/>
          </p:cNvSpPr>
          <p:nvPr/>
        </p:nvSpPr>
        <p:spPr bwMode="auto">
          <a:xfrm>
            <a:off x="533400" y="5867400"/>
            <a:ext cx="83820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>
                <a:solidFill>
                  <a:schemeClr val="tx2"/>
                </a:solidFill>
              </a:rPr>
              <a:t>Pseudostratified Columnar Ciliated  Epithelium with Goblet Cells</a:t>
            </a:r>
          </a:p>
        </p:txBody>
      </p:sp>
      <p:pic>
        <p:nvPicPr>
          <p:cNvPr id="13315" name="Picture 4" descr="Pseudostratified ciliated with goblet cells.jpg"/>
          <p:cNvPicPr>
            <a:picLocks noChangeAspect="1"/>
          </p:cNvPicPr>
          <p:nvPr/>
        </p:nvPicPr>
        <p:blipFill>
          <a:blip r:embed="rId2"/>
          <a:srcRect t="6287"/>
          <a:stretch>
            <a:fillRect/>
          </a:stretch>
        </p:blipFill>
        <p:spPr bwMode="auto">
          <a:xfrm>
            <a:off x="0" y="152400"/>
            <a:ext cx="9144000" cy="5678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Box 2"/>
          <p:cNvSpPr txBox="1">
            <a:spLocks noChangeArrowheads="1"/>
          </p:cNvSpPr>
          <p:nvPr/>
        </p:nvSpPr>
        <p:spPr bwMode="auto">
          <a:xfrm>
            <a:off x="304800" y="6019800"/>
            <a:ext cx="8610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>
                <a:solidFill>
                  <a:schemeClr val="tx2"/>
                </a:solidFill>
              </a:rPr>
              <a:t>Stratified Squamous Non-Keratinized Epithelium</a:t>
            </a:r>
          </a:p>
        </p:txBody>
      </p:sp>
      <p:pic>
        <p:nvPicPr>
          <p:cNvPr id="14339" name="Picture 3" descr="Stratified Squamous Non-Keratinized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152400"/>
            <a:ext cx="8683625" cy="575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Box 2"/>
          <p:cNvSpPr txBox="1">
            <a:spLocks noChangeArrowheads="1"/>
          </p:cNvSpPr>
          <p:nvPr/>
        </p:nvSpPr>
        <p:spPr bwMode="auto">
          <a:xfrm>
            <a:off x="304800" y="6019800"/>
            <a:ext cx="8610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>
                <a:solidFill>
                  <a:schemeClr val="tx2"/>
                </a:solidFill>
              </a:rPr>
              <a:t>Stratified Squamous Keratinized Epithelium</a:t>
            </a:r>
          </a:p>
        </p:txBody>
      </p:sp>
      <p:pic>
        <p:nvPicPr>
          <p:cNvPr id="15363" name="Picture 4" descr="Stratified Squamous Keratinized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059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2"/>
          <p:cNvSpPr txBox="1">
            <a:spLocks noChangeArrowheads="1"/>
          </p:cNvSpPr>
          <p:nvPr/>
        </p:nvSpPr>
        <p:spPr bwMode="auto">
          <a:xfrm>
            <a:off x="228600" y="6105525"/>
            <a:ext cx="8610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>
                <a:solidFill>
                  <a:schemeClr val="tx2"/>
                </a:solidFill>
              </a:rPr>
              <a:t>Transitional Epithelium</a:t>
            </a:r>
          </a:p>
        </p:txBody>
      </p:sp>
      <p:pic>
        <p:nvPicPr>
          <p:cNvPr id="16387" name="Picture 3" descr="Transitional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059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Box 2"/>
          <p:cNvSpPr txBox="1">
            <a:spLocks noChangeArrowheads="1"/>
          </p:cNvSpPr>
          <p:nvPr/>
        </p:nvSpPr>
        <p:spPr bwMode="auto">
          <a:xfrm>
            <a:off x="228600" y="6105525"/>
            <a:ext cx="8610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>
                <a:solidFill>
                  <a:schemeClr val="tx2"/>
                </a:solidFill>
              </a:rPr>
              <a:t>Transitional Epithelium</a:t>
            </a:r>
          </a:p>
        </p:txBody>
      </p:sp>
      <p:pic>
        <p:nvPicPr>
          <p:cNvPr id="17411" name="Picture 3" descr="Squamous_metaplasia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47650"/>
            <a:ext cx="9144000" cy="636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Box 2"/>
          <p:cNvSpPr txBox="1">
            <a:spLocks noChangeArrowheads="1"/>
          </p:cNvSpPr>
          <p:nvPr/>
        </p:nvSpPr>
        <p:spPr bwMode="auto">
          <a:xfrm>
            <a:off x="228600" y="6105525"/>
            <a:ext cx="8610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>
                <a:solidFill>
                  <a:schemeClr val="tx2"/>
                </a:solidFill>
              </a:rPr>
              <a:t>Elastic Connective Tissue</a:t>
            </a:r>
          </a:p>
        </p:txBody>
      </p:sp>
      <p:pic>
        <p:nvPicPr>
          <p:cNvPr id="18435" name="Picture 3" descr="Elastic CT_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61938"/>
            <a:ext cx="9144000" cy="575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Box 2"/>
          <p:cNvSpPr txBox="1">
            <a:spLocks noChangeArrowheads="1"/>
          </p:cNvSpPr>
          <p:nvPr/>
        </p:nvSpPr>
        <p:spPr bwMode="auto">
          <a:xfrm>
            <a:off x="228600" y="6105525"/>
            <a:ext cx="8610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>
                <a:solidFill>
                  <a:schemeClr val="tx2"/>
                </a:solidFill>
              </a:rPr>
              <a:t>Adipose Connective Tissue</a:t>
            </a:r>
          </a:p>
        </p:txBody>
      </p:sp>
      <p:pic>
        <p:nvPicPr>
          <p:cNvPr id="19459" name="Picture 4" descr="Adipose CT_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85738"/>
            <a:ext cx="9144000" cy="575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Box 2"/>
          <p:cNvSpPr txBox="1">
            <a:spLocks noChangeArrowheads="1"/>
          </p:cNvSpPr>
          <p:nvPr/>
        </p:nvSpPr>
        <p:spPr bwMode="auto">
          <a:xfrm>
            <a:off x="228600" y="6105525"/>
            <a:ext cx="8610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>
                <a:solidFill>
                  <a:schemeClr val="tx2"/>
                </a:solidFill>
              </a:rPr>
              <a:t>Dense Fibrous Connective Tissue</a:t>
            </a:r>
          </a:p>
        </p:txBody>
      </p:sp>
      <p:pic>
        <p:nvPicPr>
          <p:cNvPr id="20483" name="Picture 3" descr="Dense Fibrous CT_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2400"/>
            <a:ext cx="9144000" cy="575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 descr="scan0031.jpg"/>
          <p:cNvPicPr>
            <a:picLocks noGrp="1" noChangeAspect="1"/>
          </p:cNvPicPr>
          <p:nvPr isPhoto="1"/>
        </p:nvPicPr>
        <p:blipFill>
          <a:blip r:embed="rId2"/>
          <a:srcRect l="7417" t="15556" r="9120" b="2222"/>
          <a:stretch>
            <a:fillRect/>
          </a:stretch>
        </p:blipFill>
        <p:spPr bwMode="auto">
          <a:xfrm>
            <a:off x="1066800" y="381000"/>
            <a:ext cx="6862763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TextBox 2"/>
          <p:cNvSpPr txBox="1">
            <a:spLocks noChangeArrowheads="1"/>
          </p:cNvSpPr>
          <p:nvPr/>
        </p:nvSpPr>
        <p:spPr bwMode="auto">
          <a:xfrm>
            <a:off x="2133600" y="5715000"/>
            <a:ext cx="48006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600" b="1">
                <a:solidFill>
                  <a:schemeClr val="tx2"/>
                </a:solidFill>
              </a:rPr>
              <a:t>Nucleus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Box 2"/>
          <p:cNvSpPr txBox="1">
            <a:spLocks noChangeArrowheads="1"/>
          </p:cNvSpPr>
          <p:nvPr/>
        </p:nvSpPr>
        <p:spPr bwMode="auto">
          <a:xfrm>
            <a:off x="228600" y="6105525"/>
            <a:ext cx="8610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>
                <a:solidFill>
                  <a:schemeClr val="tx2"/>
                </a:solidFill>
              </a:rPr>
              <a:t>Reticular Connective Tissue</a:t>
            </a:r>
          </a:p>
        </p:txBody>
      </p:sp>
      <p:pic>
        <p:nvPicPr>
          <p:cNvPr id="21507" name="Picture 4" descr="Reticular CT_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28600"/>
            <a:ext cx="9144000" cy="575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Box 2"/>
          <p:cNvSpPr txBox="1">
            <a:spLocks noChangeArrowheads="1"/>
          </p:cNvSpPr>
          <p:nvPr/>
        </p:nvSpPr>
        <p:spPr bwMode="auto">
          <a:xfrm>
            <a:off x="228600" y="6105525"/>
            <a:ext cx="8610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>
                <a:solidFill>
                  <a:schemeClr val="tx2"/>
                </a:solidFill>
              </a:rPr>
              <a:t>Plasma Cell</a:t>
            </a:r>
          </a:p>
        </p:txBody>
      </p:sp>
      <p:pic>
        <p:nvPicPr>
          <p:cNvPr id="22531" name="Picture 3" descr="Plasma cell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00350" y="1524000"/>
            <a:ext cx="3467100" cy="329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Box 2"/>
          <p:cNvSpPr txBox="1">
            <a:spLocks noChangeArrowheads="1"/>
          </p:cNvSpPr>
          <p:nvPr/>
        </p:nvSpPr>
        <p:spPr bwMode="auto">
          <a:xfrm>
            <a:off x="228600" y="6105525"/>
            <a:ext cx="8610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>
                <a:solidFill>
                  <a:schemeClr val="tx2"/>
                </a:solidFill>
              </a:rPr>
              <a:t>Mast Cell</a:t>
            </a:r>
          </a:p>
        </p:txBody>
      </p:sp>
      <p:pic>
        <p:nvPicPr>
          <p:cNvPr id="23555" name="Picture 4" descr="Mast cell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11388" y="1036638"/>
            <a:ext cx="4645025" cy="414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Box 2"/>
          <p:cNvSpPr txBox="1">
            <a:spLocks noChangeArrowheads="1"/>
          </p:cNvSpPr>
          <p:nvPr/>
        </p:nvSpPr>
        <p:spPr bwMode="auto">
          <a:xfrm>
            <a:off x="228600" y="6105525"/>
            <a:ext cx="8610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>
                <a:solidFill>
                  <a:schemeClr val="tx2"/>
                </a:solidFill>
              </a:rPr>
              <a:t>Lymph Node</a:t>
            </a:r>
          </a:p>
        </p:txBody>
      </p:sp>
      <p:pic>
        <p:nvPicPr>
          <p:cNvPr id="24579" name="Picture 3" descr="Lymph Node 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228600"/>
            <a:ext cx="7802563" cy="585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Box 2"/>
          <p:cNvSpPr txBox="1">
            <a:spLocks noChangeArrowheads="1"/>
          </p:cNvSpPr>
          <p:nvPr/>
        </p:nvSpPr>
        <p:spPr bwMode="auto">
          <a:xfrm>
            <a:off x="228600" y="6105525"/>
            <a:ext cx="8610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>
                <a:solidFill>
                  <a:schemeClr val="tx2"/>
                </a:solidFill>
              </a:rPr>
              <a:t>Thymus</a:t>
            </a:r>
          </a:p>
        </p:txBody>
      </p:sp>
      <p:pic>
        <p:nvPicPr>
          <p:cNvPr id="25603" name="Picture 3" descr="Thymus 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228600"/>
            <a:ext cx="7802563" cy="585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" descr="scan0033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762000" y="228600"/>
            <a:ext cx="75438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TextBox 2"/>
          <p:cNvSpPr txBox="1">
            <a:spLocks noChangeArrowheads="1"/>
          </p:cNvSpPr>
          <p:nvPr/>
        </p:nvSpPr>
        <p:spPr bwMode="auto">
          <a:xfrm>
            <a:off x="2133600" y="5867400"/>
            <a:ext cx="48006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600" b="1">
                <a:solidFill>
                  <a:schemeClr val="tx2"/>
                </a:solidFill>
              </a:rPr>
              <a:t>Mitochondria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" descr="scan0035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990600" y="0"/>
            <a:ext cx="6764338" cy="576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TextBox 2"/>
          <p:cNvSpPr txBox="1">
            <a:spLocks noChangeArrowheads="1"/>
          </p:cNvSpPr>
          <p:nvPr/>
        </p:nvSpPr>
        <p:spPr bwMode="auto">
          <a:xfrm>
            <a:off x="2133600" y="5867400"/>
            <a:ext cx="48006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600" b="1">
                <a:solidFill>
                  <a:schemeClr val="tx2"/>
                </a:solidFill>
              </a:rPr>
              <a:t>Golgi Apparatus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" descr="scan0036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609600" y="381000"/>
            <a:ext cx="8077200" cy="536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914400" y="5867400"/>
            <a:ext cx="71628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600" b="1">
                <a:solidFill>
                  <a:schemeClr val="tx2"/>
                </a:solidFill>
              </a:rPr>
              <a:t>Rough Endoplasmic Reticulum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" descr="scan0038.jpg"/>
          <p:cNvPicPr>
            <a:picLocks noGrp="1" noChangeAspect="1"/>
          </p:cNvPicPr>
          <p:nvPr isPhoto="1"/>
        </p:nvPicPr>
        <p:blipFill>
          <a:blip r:embed="rId2"/>
          <a:srcRect b="53998"/>
          <a:stretch>
            <a:fillRect/>
          </a:stretch>
        </p:blipFill>
        <p:spPr bwMode="auto">
          <a:xfrm>
            <a:off x="609600" y="609600"/>
            <a:ext cx="7848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TextBox 2"/>
          <p:cNvSpPr txBox="1">
            <a:spLocks noChangeArrowheads="1"/>
          </p:cNvSpPr>
          <p:nvPr/>
        </p:nvSpPr>
        <p:spPr bwMode="auto">
          <a:xfrm>
            <a:off x="2057400" y="5943600"/>
            <a:ext cx="48006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600" b="1">
                <a:solidFill>
                  <a:schemeClr val="tx2"/>
                </a:solidFill>
              </a:rPr>
              <a:t>Centrioles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" descr="scan0039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2468563" y="152400"/>
            <a:ext cx="4084637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TextBox 2"/>
          <p:cNvSpPr txBox="1">
            <a:spLocks noChangeArrowheads="1"/>
          </p:cNvSpPr>
          <p:nvPr/>
        </p:nvSpPr>
        <p:spPr bwMode="auto">
          <a:xfrm>
            <a:off x="2057400" y="6019800"/>
            <a:ext cx="48006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600" b="1">
                <a:solidFill>
                  <a:schemeClr val="tx2"/>
                </a:solidFill>
              </a:rPr>
              <a:t>Cilia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" descr="scan0040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2209800" y="152400"/>
            <a:ext cx="4822825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9" name="TextBox 2"/>
          <p:cNvSpPr txBox="1">
            <a:spLocks noChangeArrowheads="1"/>
          </p:cNvSpPr>
          <p:nvPr/>
        </p:nvSpPr>
        <p:spPr bwMode="auto">
          <a:xfrm>
            <a:off x="2209800" y="6135688"/>
            <a:ext cx="48006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600" b="1">
                <a:solidFill>
                  <a:schemeClr val="tx2"/>
                </a:solidFill>
              </a:rPr>
              <a:t>Microvilli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Box 2"/>
          <p:cNvSpPr txBox="1">
            <a:spLocks noChangeArrowheads="1"/>
          </p:cNvSpPr>
          <p:nvPr/>
        </p:nvSpPr>
        <p:spPr bwMode="auto">
          <a:xfrm>
            <a:off x="533400" y="6135688"/>
            <a:ext cx="80772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600" b="1">
                <a:solidFill>
                  <a:schemeClr val="tx2"/>
                </a:solidFill>
              </a:rPr>
              <a:t>Simple Squamous Epithelium</a:t>
            </a:r>
          </a:p>
        </p:txBody>
      </p:sp>
      <p:pic>
        <p:nvPicPr>
          <p:cNvPr id="10243" name="Picture 3" descr="Simple Squamous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059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</TotalTime>
  <Words>62</Words>
  <Application>Microsoft Office PowerPoint</Application>
  <PresentationFormat>On-screen Show (4:3)</PresentationFormat>
  <Paragraphs>25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7" baseType="lpstr">
      <vt:lpstr>Arial</vt:lpstr>
      <vt:lpstr>Calibri</vt:lpstr>
      <vt:lpstr>Office Theme</vt:lpstr>
      <vt:lpstr>Foundation Block Revision 1432-1433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Cell Structure</dc:title>
  <dc:creator>atteya_m</dc:creator>
  <cp:lastModifiedBy>ksupy</cp:lastModifiedBy>
  <cp:revision>8</cp:revision>
  <dcterms:created xsi:type="dcterms:W3CDTF">2010-09-25T08:44:07Z</dcterms:created>
  <dcterms:modified xsi:type="dcterms:W3CDTF">2012-11-25T07:31:56Z</dcterms:modified>
</cp:coreProperties>
</file>