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317" r:id="rId2"/>
    <p:sldId id="319" r:id="rId3"/>
    <p:sldId id="341" r:id="rId4"/>
    <p:sldId id="344" r:id="rId5"/>
    <p:sldId id="325" r:id="rId6"/>
    <p:sldId id="326" r:id="rId7"/>
    <p:sldId id="258" r:id="rId8"/>
    <p:sldId id="327" r:id="rId9"/>
    <p:sldId id="336" r:id="rId10"/>
    <p:sldId id="337" r:id="rId11"/>
    <p:sldId id="338" r:id="rId12"/>
    <p:sldId id="339" r:id="rId13"/>
    <p:sldId id="340" r:id="rId14"/>
    <p:sldId id="342" r:id="rId15"/>
    <p:sldId id="343" r:id="rId16"/>
    <p:sldId id="329" r:id="rId17"/>
    <p:sldId id="34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66FF"/>
    <a:srgbClr val="FF0066"/>
    <a:srgbClr val="339966"/>
    <a:srgbClr val="FF3300"/>
    <a:srgbClr val="009900"/>
    <a:srgbClr val="CC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298" autoAdjust="0"/>
  </p:normalViewPr>
  <p:slideViewPr>
    <p:cSldViewPr>
      <p:cViewPr>
        <p:scale>
          <a:sx n="70" d="100"/>
          <a:sy n="70" d="100"/>
        </p:scale>
        <p:origin x="-116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87AFEC7-B594-4E54-8299-2E55CEBE2688}" type="datetimeFigureOut">
              <a:rPr lang="ar-SA" smtClean="0"/>
              <a:pPr/>
              <a:t>16/10/1433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038E67B-980F-4B8D-BE43-48EB79E9355E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6B-D274-40F9-A385-68F24CEDBF53}" type="datetimeFigureOut">
              <a:rPr lang="en-US" smtClean="0"/>
              <a:pPr/>
              <a:t>9/2/2012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6B-D274-40F9-A385-68F24CEDBF53}" type="datetimeFigureOut">
              <a:rPr lang="en-US" smtClean="0"/>
              <a:pPr/>
              <a:t>9/2/2012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6B-D274-40F9-A385-68F24CEDBF53}" type="datetimeFigureOut">
              <a:rPr lang="en-US" smtClean="0"/>
              <a:pPr/>
              <a:t>9/2/2012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2439FAD-D8E3-4A10-AADC-5DAE22F62D9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6B-D274-40F9-A385-68F24CEDBF53}" type="datetimeFigureOut">
              <a:rPr lang="en-US" smtClean="0"/>
              <a:pPr/>
              <a:t>9/2/2012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6B-D274-40F9-A385-68F24CEDBF53}" type="datetimeFigureOut">
              <a:rPr lang="en-US" smtClean="0"/>
              <a:pPr/>
              <a:t>9/2/2012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6B-D274-40F9-A385-68F24CEDBF53}" type="datetimeFigureOut">
              <a:rPr lang="en-US" smtClean="0"/>
              <a:pPr/>
              <a:t>9/2/2012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6B-D274-40F9-A385-68F24CEDBF53}" type="datetimeFigureOut">
              <a:rPr lang="en-US" smtClean="0"/>
              <a:pPr/>
              <a:t>9/2/2012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6B-D274-40F9-A385-68F24CEDBF53}" type="datetimeFigureOut">
              <a:rPr lang="en-US" smtClean="0"/>
              <a:pPr/>
              <a:t>9/2/2012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6B-D274-40F9-A385-68F24CEDBF53}" type="datetimeFigureOut">
              <a:rPr lang="en-US" smtClean="0"/>
              <a:pPr/>
              <a:t>9/2/2012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6B-D274-40F9-A385-68F24CEDBF53}" type="datetimeFigureOut">
              <a:rPr lang="en-US" smtClean="0"/>
              <a:pPr/>
              <a:t>9/2/2012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6B-D274-40F9-A385-68F24CEDBF53}" type="datetimeFigureOut">
              <a:rPr lang="en-US" smtClean="0"/>
              <a:pPr/>
              <a:t>9/2/2012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322046B-D274-40F9-A385-68F24CEDBF53}" type="datetimeFigureOut">
              <a:rPr lang="en-US" smtClean="0"/>
              <a:pPr/>
              <a:t>9/2/2012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D3DD4D9-8383-429B-BB01-A56F26044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islamicfinder.org/gallery/displayimage.php?album=lastup&amp;cat=51&amp;pos=4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3" name="Picture 7" descr="Bismillah_45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667000"/>
            <a:ext cx="5600700" cy="1176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768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32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Antagonist :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It opposes the action of the prime mover.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Before contraction of prime mover, the antagonist must be relaxed.</a:t>
            </a:r>
          </a:p>
          <a:p>
            <a:pPr>
              <a:lnSpc>
                <a:spcPct val="90000"/>
              </a:lnSpc>
            </a:pP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>
                <a:solidFill>
                  <a:srgbClr val="FF0000"/>
                </a:solidFill>
              </a:rPr>
              <a:t>Biceps </a:t>
            </a:r>
            <a:r>
              <a:rPr lang="en-US" b="1" dirty="0" err="1" smtClean="0">
                <a:solidFill>
                  <a:srgbClr val="FF0000"/>
                </a:solidFill>
              </a:rPr>
              <a:t>Femoris</a:t>
            </a:r>
            <a:r>
              <a:rPr lang="en-US" b="1" dirty="0" smtClean="0">
                <a:solidFill>
                  <a:srgbClr val="FF0000"/>
                </a:solidFill>
              </a:rPr>
              <a:t>  </a:t>
            </a:r>
            <a:r>
              <a:rPr lang="en-US" b="1" dirty="0" smtClean="0">
                <a:solidFill>
                  <a:srgbClr val="0070C0"/>
                </a:solidFill>
              </a:rPr>
              <a:t>(Flexor of knee)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opposes the action of quadriceps when the knee joint is extended. </a:t>
            </a:r>
          </a:p>
          <a:p>
            <a:endParaRPr lang="en-US" dirty="0"/>
          </a:p>
        </p:txBody>
      </p:sp>
      <p:pic>
        <p:nvPicPr>
          <p:cNvPr id="6" name="Picture 6" descr="Copy of Picture A"/>
          <p:cNvPicPr>
            <a:picLocks noChangeAspect="1" noChangeArrowheads="1"/>
          </p:cNvPicPr>
          <p:nvPr/>
        </p:nvPicPr>
        <p:blipFill>
          <a:blip r:embed="rId2" cstate="print"/>
          <a:srcRect l="45676" r="4167" b="68832"/>
          <a:stretch>
            <a:fillRect/>
          </a:stretch>
        </p:blipFill>
        <p:spPr>
          <a:xfrm>
            <a:off x="3505200" y="304800"/>
            <a:ext cx="1828800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C:\Users\gogi\Pictures\Picture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633537"/>
            <a:ext cx="3627437" cy="5224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292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36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3.Synergist :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Prevents unwanted movement in an intermediate joint crossed by the Prime Mover.</a:t>
            </a:r>
          </a:p>
          <a:p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Flexors and Extensors of wrist joint </a:t>
            </a:r>
            <a:r>
              <a:rPr lang="en-US" b="1" dirty="0" smtClean="0">
                <a:solidFill>
                  <a:srgbClr val="0070C0"/>
                </a:solidFill>
              </a:rPr>
              <a:t>contract to fix wrist joint in order that flexors and extensors of fingers work efficiently.</a:t>
            </a:r>
          </a:p>
          <a:p>
            <a:endParaRPr lang="en-US" dirty="0"/>
          </a:p>
        </p:txBody>
      </p:sp>
      <p:pic>
        <p:nvPicPr>
          <p:cNvPr id="5122" name="Picture 2" descr="C:\Users\gogi\Pictures\Picture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990600"/>
            <a:ext cx="2706687" cy="4078287"/>
          </a:xfrm>
          <a:prstGeom prst="rect">
            <a:avLst/>
          </a:prstGeom>
          <a:noFill/>
        </p:spPr>
      </p:pic>
      <p:pic>
        <p:nvPicPr>
          <p:cNvPr id="5123" name="Picture 3" descr="C:\Users\gogi\Pictures\Picture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5334000"/>
            <a:ext cx="3821113" cy="1328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038600" cy="495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36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en-US" sz="3600" b="1" u="sng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Fixator</a:t>
            </a:r>
            <a:r>
              <a:rPr lang="en-US" sz="36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Its contraction does not produce movement by itself but it stabilizes the origin of the prime mover so that it can act efficiently.</a:t>
            </a:r>
          </a:p>
          <a:p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Muscles attaching the shoulder girdle to the trunk contract to fix shoulder girdle, allowing  deltoid muscle  (taking origin from shoulder girdle) to move shoulder joint</a:t>
            </a:r>
            <a:endParaRPr lang="en-US" b="1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6146" name="Picture 2" descr="G:\Student Gray\7. Upper limb\F66122-007-f009a.jpg"/>
          <p:cNvPicPr>
            <a:picLocks noChangeAspect="1" noChangeArrowheads="1"/>
          </p:cNvPicPr>
          <p:nvPr/>
        </p:nvPicPr>
        <p:blipFill>
          <a:blip r:embed="rId2"/>
          <a:srcRect b="8021"/>
          <a:stretch>
            <a:fillRect/>
          </a:stretch>
        </p:blipFill>
        <p:spPr bwMode="auto">
          <a:xfrm>
            <a:off x="4724400" y="2438400"/>
            <a:ext cx="44196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NAMING OF MUSCLES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267200" cy="5181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According to: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(A) Size: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or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maximus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(large).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Minor or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(small).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Latissimus</a:t>
            </a:r>
            <a:r>
              <a:rPr lang="en-US" b="1" dirty="0" smtClean="0">
                <a:solidFill>
                  <a:srgbClr val="0070C0"/>
                </a:solidFill>
              </a:rPr>
              <a:t> (broad).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Longus</a:t>
            </a:r>
            <a:r>
              <a:rPr lang="en-US" b="1" dirty="0" smtClean="0">
                <a:solidFill>
                  <a:srgbClr val="0070C0"/>
                </a:solidFill>
              </a:rPr>
              <a:t> (long).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Brevis</a:t>
            </a:r>
            <a:r>
              <a:rPr lang="en-US" b="1" dirty="0" smtClean="0">
                <a:solidFill>
                  <a:srgbClr val="0070C0"/>
                </a:solidFill>
              </a:rPr>
              <a:t> (short).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(B) Position: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Pectoralis</a:t>
            </a:r>
            <a:r>
              <a:rPr lang="en-US" b="1" dirty="0" smtClean="0">
                <a:solidFill>
                  <a:srgbClr val="0070C0"/>
                </a:solidFill>
              </a:rPr>
              <a:t> (pectoral region)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(C) Depth: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Superficialis</a:t>
            </a:r>
            <a:r>
              <a:rPr lang="en-US" b="1" dirty="0" smtClean="0">
                <a:solidFill>
                  <a:srgbClr val="0070C0"/>
                </a:solidFill>
              </a:rPr>
              <a:t> (superficial).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Profundus</a:t>
            </a:r>
            <a:r>
              <a:rPr lang="en-US" b="1" dirty="0" smtClean="0">
                <a:solidFill>
                  <a:srgbClr val="0070C0"/>
                </a:solidFill>
              </a:rPr>
              <a:t> (deep).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Externus</a:t>
            </a:r>
            <a:r>
              <a:rPr lang="en-US" b="1" dirty="0" smtClean="0">
                <a:solidFill>
                  <a:srgbClr val="0070C0"/>
                </a:solidFill>
              </a:rPr>
              <a:t> (external).</a:t>
            </a:r>
          </a:p>
        </p:txBody>
      </p:sp>
      <p:pic>
        <p:nvPicPr>
          <p:cNvPr id="7" name="Picture 2" descr="C:\Documents and Settings\User\My Documents\My Pictures\Picture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35" y="1600200"/>
            <a:ext cx="3829129" cy="502920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(D) Shape:</a:t>
            </a:r>
            <a:r>
              <a:rPr lang="en-US" b="1" u="sng" dirty="0" smtClean="0">
                <a:solidFill>
                  <a:srgbClr val="0070C0"/>
                </a:solidFill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Deltoid</a:t>
            </a:r>
            <a:r>
              <a:rPr lang="en-US" b="1" dirty="0" smtClean="0">
                <a:solidFill>
                  <a:srgbClr val="0070C0"/>
                </a:solidFill>
              </a:rPr>
              <a:t> (triangular).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Teres</a:t>
            </a:r>
            <a:r>
              <a:rPr lang="en-US" b="1" dirty="0" smtClean="0">
                <a:solidFill>
                  <a:srgbClr val="0070C0"/>
                </a:solidFill>
              </a:rPr>
              <a:t> (rounded)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Rectus </a:t>
            </a:r>
            <a:r>
              <a:rPr lang="en-US" b="1" dirty="0" smtClean="0">
                <a:solidFill>
                  <a:srgbClr val="0070C0"/>
                </a:solidFill>
              </a:rPr>
              <a:t>(straight).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(E) Number of Heads: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Biceps </a:t>
            </a:r>
            <a:r>
              <a:rPr lang="en-US" b="1" dirty="0" smtClean="0">
                <a:solidFill>
                  <a:srgbClr val="0070C0"/>
                </a:solidFill>
              </a:rPr>
              <a:t>(2 heads).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Triceps </a:t>
            </a:r>
            <a:r>
              <a:rPr lang="en-US" b="1" dirty="0" smtClean="0">
                <a:solidFill>
                  <a:srgbClr val="0070C0"/>
                </a:solidFill>
              </a:rPr>
              <a:t>(3 heads).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Quadriceps </a:t>
            </a:r>
            <a:r>
              <a:rPr lang="en-US" b="1" dirty="0" smtClean="0">
                <a:solidFill>
                  <a:srgbClr val="0070C0"/>
                </a:solidFill>
              </a:rPr>
              <a:t>(4 heads).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(F) Attachments: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Coracobrachialis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(from </a:t>
            </a:r>
            <a:r>
              <a:rPr lang="en-US" b="1" dirty="0" err="1" smtClean="0">
                <a:solidFill>
                  <a:srgbClr val="0070C0"/>
                </a:solidFill>
              </a:rPr>
              <a:t>coracoid</a:t>
            </a:r>
            <a:r>
              <a:rPr lang="en-US" b="1" dirty="0" smtClean="0">
                <a:solidFill>
                  <a:srgbClr val="0070C0"/>
                </a:solidFill>
              </a:rPr>
              <a:t> process to arm).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(G) Action: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Flexor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digitorum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flexion of digits.</a:t>
            </a:r>
          </a:p>
          <a:p>
            <a:endParaRPr lang="en-US" dirty="0"/>
          </a:p>
        </p:txBody>
      </p:sp>
      <p:pic>
        <p:nvPicPr>
          <p:cNvPr id="1026" name="Picture 2" descr="C:\Documents and Settings\User\My Documents\My Pictures\Picture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371600"/>
            <a:ext cx="3597060" cy="5486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i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NERVE SUPPLY</a:t>
            </a:r>
            <a:br>
              <a:rPr lang="en-US" b="1" i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114800" cy="472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b="1" dirty="0" smtClean="0"/>
              <a:t>The nerves supplying the skeletal muscles are </a:t>
            </a:r>
            <a:r>
              <a:rPr lang="en-US" b="1" u="sng" dirty="0" smtClean="0">
                <a:solidFill>
                  <a:srgbClr val="CC0000"/>
                </a:solidFill>
              </a:rPr>
              <a:t>Mixed.</a:t>
            </a:r>
          </a:p>
          <a:p>
            <a:r>
              <a:rPr lang="en-US" b="1" dirty="0" smtClean="0"/>
              <a:t>60% are </a:t>
            </a:r>
            <a:r>
              <a:rPr lang="en-US" b="1" dirty="0" smtClean="0">
                <a:solidFill>
                  <a:srgbClr val="0070C0"/>
                </a:solidFill>
              </a:rPr>
              <a:t>Motor.</a:t>
            </a:r>
          </a:p>
          <a:p>
            <a:r>
              <a:rPr lang="en-US" b="1" dirty="0" smtClean="0"/>
              <a:t>40% are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Sensory.</a:t>
            </a:r>
          </a:p>
          <a:p>
            <a:r>
              <a:rPr lang="en-US" b="1" dirty="0" smtClean="0"/>
              <a:t>It contains some Autonomic fibers (Sympathetic).</a:t>
            </a:r>
          </a:p>
          <a:p>
            <a:r>
              <a:rPr lang="en-US" b="1" dirty="0" smtClean="0"/>
              <a:t>The nerve enters the muscle at about the middle point of its deep surface.</a:t>
            </a:r>
          </a:p>
          <a:p>
            <a:endParaRPr lang="en-US" dirty="0"/>
          </a:p>
        </p:txBody>
      </p:sp>
      <p:pic>
        <p:nvPicPr>
          <p:cNvPr id="7170" name="Picture 2" descr="C:\Users\gogi\Pictures\Picture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76400"/>
            <a:ext cx="3962400" cy="4810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5257800" cy="102076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Skeletal muscles are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striated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voluntary</a:t>
            </a:r>
            <a:r>
              <a:rPr lang="en-US" b="1" dirty="0" smtClean="0">
                <a:solidFill>
                  <a:srgbClr val="0070C0"/>
                </a:solidFill>
              </a:rPr>
              <a:t> muscles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attached to </a:t>
            </a:r>
            <a:r>
              <a:rPr lang="en-US" b="1" dirty="0" smtClean="0">
                <a:solidFill>
                  <a:srgbClr val="0070C0"/>
                </a:solidFill>
              </a:rPr>
              <a:t>&amp;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</a:t>
            </a:r>
            <a:r>
              <a:rPr lang="en-US" b="1" dirty="0" smtClean="0">
                <a:solidFill>
                  <a:srgbClr val="0070C0"/>
                </a:solidFill>
              </a:rPr>
              <a:t> the skeleton.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They have 2 attachments: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</a:t>
            </a:r>
            <a:r>
              <a:rPr lang="en-US" b="1" dirty="0" smtClean="0">
                <a:solidFill>
                  <a:srgbClr val="0070C0"/>
                </a:solidFill>
              </a:rPr>
              <a:t> &amp;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insertion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Their fibers may be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parallel</a:t>
            </a:r>
            <a:r>
              <a:rPr lang="en-US" b="1" dirty="0" smtClean="0">
                <a:solidFill>
                  <a:srgbClr val="0070C0"/>
                </a:solidFill>
              </a:rPr>
              <a:t> or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oblique (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pennate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b="1" dirty="0" smtClean="0">
                <a:solidFill>
                  <a:srgbClr val="0070C0"/>
                </a:solidFill>
              </a:rPr>
              <a:t> to the line of pull.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According to mode of action, they are classified as: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 mover, Antagonist, Synergist or 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Fixator</a:t>
            </a:r>
            <a:r>
              <a:rPr lang="en-US" b="1" dirty="0" smtClean="0">
                <a:solidFill>
                  <a:srgbClr val="C0000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They may be named according to: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size, shape, number of heads, position, attachments, depth or action.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They are supplied </a:t>
            </a:r>
            <a:r>
              <a:rPr lang="en-US" b="1" smtClean="0">
                <a:solidFill>
                  <a:srgbClr val="0070C0"/>
                </a:solidFill>
              </a:rPr>
              <a:t>by </a:t>
            </a:r>
            <a:r>
              <a:rPr lang="en-US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mixed</a:t>
            </a:r>
            <a:r>
              <a:rPr lang="en-US" b="1" smtClean="0">
                <a:solidFill>
                  <a:srgbClr val="0070C0"/>
                </a:solidFill>
              </a:rPr>
              <a:t>  </a:t>
            </a:r>
            <a:r>
              <a:rPr lang="en-US" b="1" smtClean="0">
                <a:solidFill>
                  <a:srgbClr val="0070C0"/>
                </a:solidFill>
              </a:rPr>
              <a:t>somatic </a:t>
            </a:r>
            <a:r>
              <a:rPr lang="en-US" b="1" smtClean="0">
                <a:solidFill>
                  <a:srgbClr val="0070C0"/>
                </a:solidFill>
              </a:rPr>
              <a:t>nerves.</a:t>
            </a: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19200"/>
            <a:ext cx="7162800" cy="49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71600" y="457200"/>
            <a:ext cx="6292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i="1" dirty="0" smtClean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SKELETAL MUSCLES</a:t>
            </a:r>
            <a:endParaRPr lang="en-US" sz="4000" b="1" i="1" cap="none" spc="0" dirty="0">
              <a:ln w="11430"/>
              <a:solidFill>
                <a:srgbClr val="0066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User\My Documents\My Pictures\Picture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2853330" cy="533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581400" y="2667000"/>
            <a:ext cx="2286000" cy="175432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Jamila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Medany</a:t>
            </a:r>
            <a:endParaRPr lang="en-US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rot="10800000" flipV="1">
            <a:off x="6629400" y="2795435"/>
            <a:ext cx="2514600" cy="120032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b="1" dirty="0" smtClean="0"/>
              <a:t>Dr. </a:t>
            </a:r>
            <a:r>
              <a:rPr lang="en-US" sz="3600" b="1" dirty="0" err="1" smtClean="0"/>
              <a:t>Khaleel</a:t>
            </a:r>
            <a:r>
              <a:rPr lang="en-US" sz="3600" b="1" dirty="0" smtClean="0"/>
              <a:t>  </a:t>
            </a:r>
            <a:r>
              <a:rPr lang="en-US" sz="3600" b="1" dirty="0" err="1" smtClean="0"/>
              <a:t>Alyahya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96000" y="28956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&amp;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3340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39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</a:t>
            </a:r>
            <a:r>
              <a:rPr lang="en-US" sz="39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 be able to describe:</a:t>
            </a:r>
            <a:endParaRPr lang="en-US" sz="3900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main criteria </a:t>
            </a:r>
            <a:r>
              <a:rPr lang="en-US" b="1" i="1" dirty="0" smtClean="0">
                <a:solidFill>
                  <a:srgbClr val="0070C0"/>
                </a:solidFill>
              </a:rPr>
              <a:t>of skeletal muscles.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attachments</a:t>
            </a:r>
            <a:r>
              <a:rPr lang="en-US" b="1" i="1" dirty="0" smtClean="0">
                <a:solidFill>
                  <a:srgbClr val="0070C0"/>
                </a:solidFill>
              </a:rPr>
              <a:t> of skeletal muscles.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different directions </a:t>
            </a:r>
            <a:r>
              <a:rPr lang="en-US" b="1" i="1" dirty="0" smtClean="0">
                <a:solidFill>
                  <a:srgbClr val="0070C0"/>
                </a:solidFill>
              </a:rPr>
              <a:t>of skeletal muscle fibers.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mode of action </a:t>
            </a:r>
            <a:r>
              <a:rPr lang="en-US" b="1" i="1" dirty="0" smtClean="0">
                <a:solidFill>
                  <a:srgbClr val="0070C0"/>
                </a:solidFill>
              </a:rPr>
              <a:t>of skeletal muscles.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Nomenclature of </a:t>
            </a:r>
            <a:r>
              <a:rPr lang="en-US" b="1" i="1" dirty="0" smtClean="0">
                <a:solidFill>
                  <a:srgbClr val="0070C0"/>
                </a:solidFill>
              </a:rPr>
              <a:t>skeletal muscles.</a:t>
            </a:r>
          </a:p>
          <a:p>
            <a:pPr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nerve supply </a:t>
            </a:r>
            <a:r>
              <a:rPr lang="en-US" b="1" i="1" dirty="0" smtClean="0">
                <a:solidFill>
                  <a:srgbClr val="0070C0"/>
                </a:solidFill>
              </a:rPr>
              <a:t>of skeletal muscles.</a:t>
            </a:r>
          </a:p>
          <a:p>
            <a:pPr lvl="0">
              <a:buNone/>
            </a:pPr>
            <a:endParaRPr lang="en-US" b="1" i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rgbClr val="C00000"/>
                </a:solidFill>
                <a:cs typeface="Arial" charset="0"/>
              </a:rPr>
              <a:t>MUSCULAR  SYSTEM</a:t>
            </a:r>
            <a:endParaRPr lang="en-US" sz="4000" i="1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cs typeface="Times New Roman" pitchFamily="18" charset="0"/>
              </a:rPr>
              <a:t>It </a:t>
            </a:r>
            <a:r>
              <a:rPr lang="en-US" b="1" dirty="0" smtClean="0">
                <a:cs typeface="Times New Roman" pitchFamily="18" charset="0"/>
              </a:rPr>
              <a:t> is composed </a:t>
            </a:r>
            <a:r>
              <a:rPr lang="en-US" b="1" dirty="0" smtClean="0">
                <a:cs typeface="Times New Roman" pitchFamily="18" charset="0"/>
              </a:rPr>
              <a:t>of two main types :</a:t>
            </a:r>
          </a:p>
          <a:p>
            <a:r>
              <a:rPr lang="en-US" b="1" u="sng" dirty="0" smtClean="0">
                <a:solidFill>
                  <a:srgbClr val="FF0000"/>
                </a:solidFill>
                <a:cs typeface="Times New Roman" pitchFamily="18" charset="0"/>
              </a:rPr>
              <a:t>1. </a:t>
            </a:r>
            <a:r>
              <a:rPr lang="en-US" b="1" u="sng" dirty="0" smtClean="0">
                <a:solidFill>
                  <a:srgbClr val="FF0000"/>
                </a:solidFill>
                <a:cs typeface="Times New Roman" pitchFamily="18" charset="0"/>
              </a:rPr>
              <a:t>Involuntary muscles </a:t>
            </a:r>
            <a:r>
              <a:rPr lang="en-US" b="1" u="sng" dirty="0" smtClean="0">
                <a:solidFill>
                  <a:srgbClr val="FF0000"/>
                </a:solidFill>
                <a:cs typeface="Times New Roman" pitchFamily="18" charset="0"/>
              </a:rPr>
              <a:t>:</a:t>
            </a:r>
          </a:p>
          <a:p>
            <a:r>
              <a:rPr lang="en-US" b="1" dirty="0" smtClean="0">
                <a:cs typeface="Times New Roman" pitchFamily="18" charset="0"/>
              </a:rPr>
              <a:t>(a) Smooth</a:t>
            </a:r>
            <a:r>
              <a:rPr lang="en-US" dirty="0" smtClean="0">
                <a:cs typeface="Times New Roman" pitchFamily="18" charset="0"/>
              </a:rPr>
              <a:t>: </a:t>
            </a:r>
            <a:r>
              <a:rPr lang="en-US" b="1" i="1" dirty="0" smtClean="0">
                <a:cs typeface="Times New Roman" pitchFamily="18" charset="0"/>
              </a:rPr>
              <a:t>Found in the walls of viscera.</a:t>
            </a:r>
          </a:p>
          <a:p>
            <a:r>
              <a:rPr lang="en-US" b="1" i="1" dirty="0" smtClean="0">
                <a:cs typeface="Times New Roman" pitchFamily="18" charset="0"/>
              </a:rPr>
              <a:t>(b) Cardiac: Found only in the heart.</a:t>
            </a:r>
          </a:p>
          <a:p>
            <a:r>
              <a:rPr lang="en-US" b="1" i="1" u="sng" dirty="0" smtClean="0">
                <a:solidFill>
                  <a:srgbClr val="002060"/>
                </a:solidFill>
                <a:cs typeface="Times New Roman" pitchFamily="18" charset="0"/>
              </a:rPr>
              <a:t>2. Voluntary (skeletal</a:t>
            </a:r>
            <a:r>
              <a:rPr lang="en-US" b="1" i="1" u="sng" dirty="0" smtClean="0">
                <a:solidFill>
                  <a:srgbClr val="002060"/>
                </a:solidFill>
                <a:cs typeface="Times New Roman" pitchFamily="18" charset="0"/>
              </a:rPr>
              <a:t>) muscles</a:t>
            </a:r>
            <a:endParaRPr lang="en-US" b="1" i="1" u="sng" dirty="0" smtClean="0">
              <a:solidFill>
                <a:srgbClr val="002060"/>
              </a:solidFill>
              <a:cs typeface="Times New Roman" pitchFamily="18" charset="0"/>
            </a:endParaRPr>
          </a:p>
          <a:p>
            <a:endParaRPr lang="en-US" b="1" i="1" dirty="0" smtClean="0"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1026" name="Picture 2" descr="C:\Users\gogi\Pictures\Picture1.png"/>
          <p:cNvPicPr>
            <a:picLocks noChangeAspect="1" noChangeArrowheads="1"/>
          </p:cNvPicPr>
          <p:nvPr/>
        </p:nvPicPr>
        <p:blipFill>
          <a:blip r:embed="rId2"/>
          <a:srcRect l="11111" r="11111"/>
          <a:stretch>
            <a:fillRect/>
          </a:stretch>
        </p:blipFill>
        <p:spPr bwMode="auto">
          <a:xfrm>
            <a:off x="228600" y="1676400"/>
            <a:ext cx="2133600" cy="1825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8" name="Picture 4" descr="C:\Users\gogi\Pictures\Picture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1752600"/>
            <a:ext cx="2070100" cy="16827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9" name="Picture 5" descr="C:\Users\gogi\Pictures\Picture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3886200"/>
            <a:ext cx="3276600" cy="21431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ar-S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Voluntary.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Striated.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Attached to skeleton.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Produce movement of skeleton.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Supplied by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somatic nerves.</a:t>
            </a:r>
          </a:p>
          <a:p>
            <a:endParaRPr lang="ar-SA" dirty="0"/>
          </a:p>
        </p:txBody>
      </p:sp>
      <p:sp>
        <p:nvSpPr>
          <p:cNvPr id="6" name="Rectangle 5"/>
          <p:cNvSpPr/>
          <p:nvPr/>
        </p:nvSpPr>
        <p:spPr>
          <a:xfrm rot="10800000" flipV="1">
            <a:off x="761998" y="-46167"/>
            <a:ext cx="716280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CRITERIA OF SKELTAL MUSCLES</a:t>
            </a:r>
            <a:endParaRPr lang="ar-SA" sz="3600" b="1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1447800" y="2971800"/>
            <a:ext cx="5334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 descr="D06CE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524000"/>
            <a:ext cx="4343400" cy="4572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ATTACHMENTS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Mostly Two: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ORIGIN: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proximal</a:t>
            </a:r>
            <a:r>
              <a:rPr lang="en-US" b="1" dirty="0" smtClean="0">
                <a:solidFill>
                  <a:srgbClr val="0070C0"/>
                </a:solidFill>
              </a:rPr>
              <a:t> end, mostly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fleshy,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Least</a:t>
            </a:r>
            <a:r>
              <a:rPr lang="en-US" b="1" dirty="0" smtClean="0">
                <a:solidFill>
                  <a:srgbClr val="0070C0"/>
                </a:solidFill>
              </a:rPr>
              <a:t> movable.</a:t>
            </a:r>
            <a:endParaRPr lang="en-US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INSERTION:</a:t>
            </a: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distal</a:t>
            </a:r>
            <a:r>
              <a:rPr lang="en-US" b="1" dirty="0" smtClean="0">
                <a:solidFill>
                  <a:srgbClr val="0070C0"/>
                </a:solidFill>
              </a:rPr>
              <a:t> end,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</a:t>
            </a:r>
            <a:r>
              <a:rPr lang="en-US" b="1" dirty="0" smtClean="0">
                <a:solidFill>
                  <a:srgbClr val="0070C0"/>
                </a:solidFill>
              </a:rPr>
              <a:t>movable, mostly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fibrous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6" name="Content Placeholder 5" descr="Picture 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2174" b="6452"/>
          <a:stretch>
            <a:fillRect/>
          </a:stretch>
        </p:blipFill>
        <p:spPr bwMode="auto">
          <a:xfrm>
            <a:off x="5105400" y="1524000"/>
            <a:ext cx="3561483" cy="48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371600"/>
            <a:ext cx="4419600" cy="5257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800" b="1" dirty="0" smtClean="0">
                <a:solidFill>
                  <a:schemeClr val="tx1"/>
                </a:solidFill>
              </a:rPr>
              <a:t>Muscles are attached to bones, cartilage or ligaments by:</a:t>
            </a:r>
          </a:p>
          <a:p>
            <a:pPr algn="l">
              <a:lnSpc>
                <a:spcPct val="90000"/>
              </a:lnSpc>
            </a:pPr>
            <a:r>
              <a:rPr lang="en-US" sz="2800" b="1" u="sng" dirty="0" smtClean="0">
                <a:solidFill>
                  <a:srgbClr val="0066FF"/>
                </a:solidFill>
              </a:rPr>
              <a:t>(</a:t>
            </a:r>
            <a:r>
              <a:rPr lang="en-US" sz="2800" b="1" u="sng" dirty="0">
                <a:solidFill>
                  <a:srgbClr val="0066FF"/>
                </a:solidFill>
              </a:rPr>
              <a:t>1) Tendons</a:t>
            </a:r>
            <a:r>
              <a:rPr lang="en-US" sz="2800" u="sng" dirty="0">
                <a:solidFill>
                  <a:srgbClr val="0066FF"/>
                </a:solidFill>
              </a:rPr>
              <a:t> </a:t>
            </a:r>
            <a:r>
              <a:rPr lang="en-US" sz="2800" dirty="0">
                <a:solidFill>
                  <a:srgbClr val="002060"/>
                </a:solidFill>
              </a:rPr>
              <a:t>: </a:t>
            </a:r>
            <a:endParaRPr lang="en-US" sz="2800" dirty="0" smtClean="0">
              <a:solidFill>
                <a:srgbClr val="002060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sz="2800" b="1" dirty="0" smtClean="0">
                <a:solidFill>
                  <a:schemeClr val="tx1"/>
                </a:solidFill>
              </a:rPr>
              <a:t>Cords </a:t>
            </a:r>
            <a:r>
              <a:rPr lang="en-US" sz="2800" b="1" dirty="0">
                <a:solidFill>
                  <a:schemeClr val="tx1"/>
                </a:solidFill>
              </a:rPr>
              <a:t>of fibrous tissue.</a:t>
            </a:r>
          </a:p>
          <a:p>
            <a:pPr algn="l">
              <a:lnSpc>
                <a:spcPct val="90000"/>
              </a:lnSpc>
            </a:pPr>
            <a:r>
              <a:rPr lang="en-US" sz="2800" b="1" dirty="0" smtClean="0">
                <a:solidFill>
                  <a:srgbClr val="339966"/>
                </a:solidFill>
              </a:rPr>
              <a:t>(</a:t>
            </a:r>
            <a:r>
              <a:rPr lang="en-US" sz="2800" b="1" i="1" u="sng" dirty="0" smtClean="0">
                <a:solidFill>
                  <a:srgbClr val="339966"/>
                </a:solidFill>
              </a:rPr>
              <a:t>2) </a:t>
            </a:r>
            <a:r>
              <a:rPr lang="en-US" sz="2800" b="1" i="1" u="sng" dirty="0" err="1">
                <a:solidFill>
                  <a:srgbClr val="339966"/>
                </a:solidFill>
              </a:rPr>
              <a:t>Aponeurosis</a:t>
            </a:r>
            <a:r>
              <a:rPr lang="en-US" sz="2800" b="1" i="1" u="sng" dirty="0">
                <a:solidFill>
                  <a:srgbClr val="339966"/>
                </a:solidFill>
              </a:rPr>
              <a:t> </a:t>
            </a:r>
            <a:r>
              <a:rPr lang="en-US" sz="2800" b="1" dirty="0">
                <a:solidFill>
                  <a:srgbClr val="339966"/>
                </a:solidFill>
              </a:rPr>
              <a:t>:</a:t>
            </a:r>
            <a:r>
              <a:rPr lang="en-US" sz="2800" dirty="0"/>
              <a:t> </a:t>
            </a:r>
            <a:endParaRPr lang="en-US" sz="2800" dirty="0" smtClean="0"/>
          </a:p>
          <a:p>
            <a:pPr algn="l">
              <a:lnSpc>
                <a:spcPct val="90000"/>
              </a:lnSpc>
            </a:pPr>
            <a:r>
              <a:rPr lang="en-US" sz="2800" b="1" dirty="0" smtClean="0">
                <a:solidFill>
                  <a:schemeClr val="tx1"/>
                </a:solidFill>
              </a:rPr>
              <a:t>A thin and </a:t>
            </a:r>
            <a:r>
              <a:rPr lang="en-US" sz="2800" b="1" dirty="0">
                <a:solidFill>
                  <a:schemeClr val="tx1"/>
                </a:solidFill>
              </a:rPr>
              <a:t>strong sheet of fibrous tissue.</a:t>
            </a:r>
          </a:p>
          <a:p>
            <a:pPr algn="l">
              <a:lnSpc>
                <a:spcPct val="90000"/>
              </a:lnSpc>
            </a:pPr>
            <a:r>
              <a:rPr lang="en-US" sz="2800" b="1" u="sng" dirty="0">
                <a:solidFill>
                  <a:srgbClr val="FF0000"/>
                </a:solidFill>
              </a:rPr>
              <a:t>(3) </a:t>
            </a:r>
            <a:r>
              <a:rPr lang="en-US" sz="2800" b="1" u="sng" dirty="0" err="1">
                <a:solidFill>
                  <a:srgbClr val="FF0000"/>
                </a:solidFill>
              </a:rPr>
              <a:t>Raphe</a:t>
            </a:r>
            <a:r>
              <a:rPr lang="en-US" sz="2800" b="1" u="sng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: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endParaRPr lang="en-US" sz="2800" dirty="0" smtClean="0">
              <a:solidFill>
                <a:srgbClr val="FF0000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sz="2800" b="1" dirty="0" smtClean="0">
                <a:solidFill>
                  <a:schemeClr val="tx1"/>
                </a:solidFill>
              </a:rPr>
              <a:t>An inter </a:t>
            </a:r>
            <a:r>
              <a:rPr lang="en-US" sz="2800" b="1" dirty="0" err="1" smtClean="0">
                <a:solidFill>
                  <a:schemeClr val="tx1"/>
                </a:solidFill>
              </a:rPr>
              <a:t>digitation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of the </a:t>
            </a:r>
            <a:r>
              <a:rPr lang="en-US" sz="2800" b="1" dirty="0" err="1">
                <a:solidFill>
                  <a:schemeClr val="tx1"/>
                </a:solidFill>
              </a:rPr>
              <a:t>tendinous</a:t>
            </a:r>
            <a:r>
              <a:rPr lang="en-US" sz="2800" b="1" dirty="0">
                <a:solidFill>
                  <a:schemeClr val="tx1"/>
                </a:solidFill>
              </a:rPr>
              <a:t> ends of the flat muscles.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828638" y="381000"/>
            <a:ext cx="748673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i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TYPES OF ATTACHMENTS</a:t>
            </a:r>
            <a:endParaRPr lang="en-US" sz="4400" b="1" i="1" cap="none" spc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C:\Users\gogi\Pictures\Pictur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4048125" cy="5187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 OF MUSCLE FIBERS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Parallel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 to line of pull:</a:t>
            </a:r>
            <a:r>
              <a:rPr lang="en-US" u="sng" dirty="0" smtClean="0"/>
              <a:t>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range of movement</a:t>
            </a:r>
            <a:r>
              <a:rPr lang="en-US" b="1" dirty="0" smtClean="0">
                <a:solidFill>
                  <a:srgbClr val="0070C0"/>
                </a:solidFill>
              </a:rPr>
              <a:t>, less powerful.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Pennate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(oblique to line of pull):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powerful</a:t>
            </a:r>
            <a:r>
              <a:rPr lang="en-US" b="1" dirty="0" smtClean="0">
                <a:solidFill>
                  <a:srgbClr val="0070C0"/>
                </a:solidFill>
              </a:rPr>
              <a:t>, less range of movement.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en-US" b="1" i="1" dirty="0" err="1" smtClean="0">
                <a:solidFill>
                  <a:schemeClr val="accent3">
                    <a:lumMod val="50000"/>
                  </a:schemeClr>
                </a:solidFill>
              </a:rPr>
              <a:t>Unipennate</a:t>
            </a: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</a:rPr>
              <a:t>2. </a:t>
            </a:r>
            <a:r>
              <a:rPr lang="en-US" b="1" i="1" dirty="0" err="1" smtClean="0">
                <a:solidFill>
                  <a:schemeClr val="accent3">
                    <a:lumMod val="50000"/>
                  </a:schemeClr>
                </a:solidFill>
              </a:rPr>
              <a:t>Bipennate</a:t>
            </a: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</a:rPr>
              <a:t>3. </a:t>
            </a:r>
            <a:r>
              <a:rPr lang="en-US" b="1" i="1" dirty="0" err="1" smtClean="0">
                <a:solidFill>
                  <a:schemeClr val="accent3">
                    <a:lumMod val="50000"/>
                  </a:schemeClr>
                </a:solidFill>
              </a:rPr>
              <a:t>Multipennate</a:t>
            </a: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en-US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8675" name="Picture 3" descr="C:\Documents and Settings\user1\Desktop\muscles\Copy (2) of musc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371600"/>
            <a:ext cx="1971675" cy="2819400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</p:pic>
      <p:pic>
        <p:nvPicPr>
          <p:cNvPr id="28676" name="Picture 4" descr="C:\Documents and Settings\user1\Desktop\muscles\Copy of musc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495800"/>
            <a:ext cx="1304925" cy="2133600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</p:pic>
      <p:pic>
        <p:nvPicPr>
          <p:cNvPr id="28677" name="Picture 5" descr="C:\Documents and Settings\user1\Desktop\muscles\muscl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4343400"/>
            <a:ext cx="2276475" cy="2286000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</p:pic>
      <p:pic>
        <p:nvPicPr>
          <p:cNvPr id="28678" name="Picture 6" descr="C:\Documents and Settings\user1\Desktop\muscles\Copy (4) of muscl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1371600"/>
            <a:ext cx="1085850" cy="2714625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029200" y="4114800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parallel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 OF ACTION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3962400" cy="50292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36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Prime mover (Agonist) :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It is the chief muscle responsible for a particular movement</a:t>
            </a:r>
          </a:p>
          <a:p>
            <a:pPr>
              <a:lnSpc>
                <a:spcPct val="90000"/>
              </a:lnSpc>
            </a:pP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Quadriceps </a:t>
            </a:r>
            <a:r>
              <a:rPr lang="en-US" b="1" dirty="0" err="1" smtClean="0">
                <a:solidFill>
                  <a:srgbClr val="FFFF00"/>
                </a:solidFill>
              </a:rPr>
              <a:t>Femoris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is the prime mover for extension of the knee joint.</a:t>
            </a:r>
          </a:p>
        </p:txBody>
      </p:sp>
      <p:pic>
        <p:nvPicPr>
          <p:cNvPr id="3074" name="Picture 2" descr="C:\Users\gogi\Pictures\Picture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554163"/>
            <a:ext cx="3876675" cy="5303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521</TotalTime>
  <Words>707</Words>
  <Application>Microsoft Office PowerPoint</Application>
  <PresentationFormat>On-screen Show (4:3)</PresentationFormat>
  <Paragraphs>99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Trek</vt:lpstr>
      <vt:lpstr>Slide 1</vt:lpstr>
      <vt:lpstr>Slide 2</vt:lpstr>
      <vt:lpstr>OBJECTIVES</vt:lpstr>
      <vt:lpstr>MUSCULAR  SYSTEM</vt:lpstr>
      <vt:lpstr>I</vt:lpstr>
      <vt:lpstr>ATTACHMENTS</vt:lpstr>
      <vt:lpstr>Slide 7</vt:lpstr>
      <vt:lpstr>DIRECTION OF MUSCLE FIBERS</vt:lpstr>
      <vt:lpstr>MODE OF ACTION</vt:lpstr>
      <vt:lpstr>Slide 10</vt:lpstr>
      <vt:lpstr>Slide 11</vt:lpstr>
      <vt:lpstr>Slide 12</vt:lpstr>
      <vt:lpstr>NAMING OF MUSCLES</vt:lpstr>
      <vt:lpstr>Slide 14</vt:lpstr>
      <vt:lpstr>NERVE SUPPLY </vt:lpstr>
      <vt:lpstr>SUMMARY</vt:lpstr>
      <vt:lpstr>Slide 17</vt:lpstr>
    </vt:vector>
  </TitlesOfParts>
  <Company>King Khalid University Hospital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gogi</cp:lastModifiedBy>
  <cp:revision>81</cp:revision>
  <dcterms:created xsi:type="dcterms:W3CDTF">2010-07-11T08:19:53Z</dcterms:created>
  <dcterms:modified xsi:type="dcterms:W3CDTF">2012-09-02T14:34:31Z</dcterms:modified>
</cp:coreProperties>
</file>