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  <p:sldId id="260" r:id="rId6"/>
    <p:sldId id="279" r:id="rId7"/>
    <p:sldId id="294" r:id="rId8"/>
    <p:sldId id="295" r:id="rId9"/>
    <p:sldId id="296" r:id="rId10"/>
    <p:sldId id="297" r:id="rId11"/>
    <p:sldId id="281" r:id="rId12"/>
    <p:sldId id="261" r:id="rId13"/>
    <p:sldId id="282" r:id="rId14"/>
    <p:sldId id="283" r:id="rId15"/>
    <p:sldId id="284" r:id="rId16"/>
    <p:sldId id="259" r:id="rId17"/>
    <p:sldId id="291" r:id="rId18"/>
    <p:sldId id="285" r:id="rId19"/>
    <p:sldId id="303" r:id="rId20"/>
    <p:sldId id="306" r:id="rId21"/>
    <p:sldId id="287" r:id="rId22"/>
    <p:sldId id="304" r:id="rId23"/>
    <p:sldId id="305" r:id="rId24"/>
    <p:sldId id="307" r:id="rId25"/>
    <p:sldId id="290" r:id="rId26"/>
    <p:sldId id="292" r:id="rId27"/>
    <p:sldId id="298" r:id="rId28"/>
    <p:sldId id="30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AE4"/>
    <a:srgbClr val="009900"/>
    <a:srgbClr val="FFFF00"/>
    <a:srgbClr val="FCB092"/>
    <a:srgbClr val="F939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174505-157E-4B46-BF7D-BFC26C2BD786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18011-3CB1-44D9-8605-0AADE7CB2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303B95-D5AE-44D3-B368-A294EA10662E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7836E-5765-4399-A306-4EFB12CB3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A997B8-9084-42D8-8C98-C7D977715723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99655-FAD8-4E42-A8ED-193F12352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4B405C-8E4F-4737-A514-85630C83B46D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DEC0D-EF84-4A1B-9975-08985B55D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6D4833-A884-43C0-B1AE-1547B88B63CC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CD806-1059-40EA-90BC-2C3D36E0E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0DB0A-B7B8-43D1-AC08-508BAC708F34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077AA-E164-49EA-9FB1-35437F7B7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9E578-DE29-4E23-8437-BDA0B33F93CF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38C1A-F9E9-4A46-B7D4-FDD426D55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FC8D4A-2508-469C-8E72-0F7E330582BF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DBF78-EA5C-4F90-8929-8A88FCCEE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5AEE1A-6C2E-47C2-B1BC-80B82BE143F0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DB6A1-5EBB-49B7-95AE-0CDE80FAD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262001-E0B3-4259-8104-5DF815475AD6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E363F-53FD-48AB-B02E-3DECA622C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9DD87-4369-4461-B267-E148FE269895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449ED-3414-4F71-A149-3E3951B0C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6C35E3-2326-41AF-8A66-9FA7D14DC2B7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AEB70-94D0-4FAA-8CCF-A50580CC6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A3EE7-985B-4F39-B4A2-7DC11F2E8731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63B03-A815-4E6A-A96C-DAB97F6B7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BB39F8-D6F4-4344-A5CC-4ACA9E64E475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61D7D-E941-4006-8D5E-F3B6BC889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8F6F4-DBA9-45C6-895F-7761A1BE4C12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C5194-BDFB-4210-A29C-709A41F9F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C8CA9F-CDA1-43B9-9C19-494F77F3E894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544EE-2C55-4167-A0E3-97C6E7CB1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035AF4-D81C-4A57-B466-FA66E3639D1A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93457-5208-480F-92E1-4AE6AB5BC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25734-852B-4E3A-8F78-BFF1DEB45A19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1D96-D421-4A33-AA80-C4326AAD0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3799E0-591B-485B-8A05-56D22B3FC702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B1C97-6BE7-4256-A7A6-23C803A93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2E25B-E96D-46E3-88C4-156EC1E37FA9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EA49F-8524-41CB-841E-4D8E68F54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590BD-95E7-43C3-9452-CD8D248E91B7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381CA-B44C-41C1-BF35-4409009EB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E4873-7DDC-443F-B03C-EF9258CF75C9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35158-3473-493E-B3D1-005C15A3D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CABC3BC2-50E7-4DF6-A818-065A9AA7B49F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A719D65-EE69-4A6C-AF19-01E024ADF97B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60BC73AC-C6F1-4AFF-9C08-8F771A9F17C2}" type="datetimeFigureOut">
              <a:rPr lang="en-US"/>
              <a:pPr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092183A7-7D27-4E56-8189-8FCC5182FAE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FFFF00"/>
                </a:solidFill>
                <a:ea typeface="ＭＳ Ｐゴシック" charset="-128"/>
              </a:rPr>
              <a:t>Biochemical markers</a:t>
            </a:r>
            <a:br>
              <a:rPr lang="en-US" sz="6000" dirty="0" smtClean="0">
                <a:solidFill>
                  <a:srgbClr val="FFFF00"/>
                </a:solidFill>
                <a:ea typeface="ＭＳ Ｐゴシック" charset="-128"/>
              </a:rPr>
            </a:br>
            <a:r>
              <a:rPr lang="en-US" sz="6000" dirty="0" smtClean="0">
                <a:solidFill>
                  <a:srgbClr val="FFFF00"/>
                </a:solidFill>
                <a:ea typeface="ＭＳ Ｐゴシック" charset="-128"/>
              </a:rPr>
              <a:t>in disease diagnosis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factors affecting serum enzyme levels 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half" idx="4294967295"/>
          </p:nvPr>
        </p:nvSpPr>
        <p:spPr>
          <a:xfrm>
            <a:off x="1066800" y="1143000"/>
            <a:ext cx="7467600" cy="5181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Cell damage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Rate of enzyme synthesis and clearance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Enzyme inhibitors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Glucose deficiency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Localized hypoxia (less oxygen)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Ischemia (obstruction of blood vessels)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Necrosis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Tissue infarction due to ischemic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 </a:t>
            </a:r>
            <a:r>
              <a:rPr lang="en-US" smtClean="0">
                <a:ea typeface="ＭＳ Ｐゴシック" charset="-128"/>
              </a:rPr>
              <a:t>necrosis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Myocardial infarction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enzymatic markers</a:t>
            </a:r>
          </a:p>
        </p:txBody>
      </p:sp>
      <p:sp>
        <p:nvSpPr>
          <p:cNvPr id="32770" name="Content Placeholder 3"/>
          <p:cNvSpPr>
            <a:spLocks noGrp="1"/>
          </p:cNvSpPr>
          <p:nvPr>
            <p:ph sz="half" idx="2"/>
          </p:nvPr>
        </p:nvSpPr>
        <p:spPr>
          <a:xfrm>
            <a:off x="2209800" y="1676400"/>
            <a:ext cx="5943600" cy="4191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Amylase</a:t>
            </a:r>
          </a:p>
          <a:p>
            <a:pPr eaLnBrk="1" hangingPunct="1"/>
            <a:r>
              <a:rPr lang="en-US" sz="3200" smtClean="0">
                <a:ea typeface="ＭＳ Ｐゴシック" charset="-128"/>
              </a:rPr>
              <a:t>Alanine aminotransferase (ALT)</a:t>
            </a:r>
          </a:p>
          <a:p>
            <a:pPr eaLnBrk="1" hangingPunct="1"/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Aspartate aminotransferase (AST)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>
          <a:xfrm>
            <a:off x="1752600" y="274638"/>
            <a:ext cx="7162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amylase in acute pancreatitis</a:t>
            </a:r>
          </a:p>
        </p:txBody>
      </p:sp>
      <p:sp>
        <p:nvSpPr>
          <p:cNvPr id="33794" name="Content Placeholder 3"/>
          <p:cNvSpPr>
            <a:spLocks noGrp="1"/>
          </p:cNvSpPr>
          <p:nvPr>
            <p:ph sz="half" idx="4294967295"/>
          </p:nvPr>
        </p:nvSpPr>
        <p:spPr>
          <a:xfrm>
            <a:off x="1828800" y="1752600"/>
            <a:ext cx="6629400" cy="4191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Acute pancreatitis is the inflammation of pancreas caused by: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Obstruction of the pancreatic duct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Gallstones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Alcohol abuse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533400"/>
            <a:ext cx="7620000" cy="4876800"/>
          </a:xfrm>
        </p:spPr>
        <p:txBody>
          <a:bodyPr/>
          <a:lstStyle/>
          <a:p>
            <a:pPr algn="just">
              <a:buClr>
                <a:srgbClr val="FCB092"/>
              </a:buClr>
            </a:pPr>
            <a:r>
              <a:rPr lang="en-US" sz="3300" smtClean="0">
                <a:solidFill>
                  <a:srgbClr val="FCB092"/>
                </a:solidFill>
                <a:ea typeface="ＭＳ Ｐゴシック" charset="-128"/>
              </a:rPr>
              <a:t>Abnormal release of pancreatic enzymes and their premature activation</a:t>
            </a:r>
          </a:p>
          <a:p>
            <a:pPr algn="just">
              <a:buClr>
                <a:schemeClr val="tx1"/>
              </a:buClr>
            </a:pPr>
            <a:r>
              <a:rPr lang="en-US" sz="3300" smtClean="0">
                <a:ea typeface="ＭＳ Ｐゴシック" charset="-128"/>
              </a:rPr>
              <a:t>The main pancreatic enzyme is trypsinogen</a:t>
            </a:r>
          </a:p>
          <a:p>
            <a:pPr algn="just">
              <a:buClr>
                <a:srgbClr val="FCB092"/>
              </a:buClr>
            </a:pPr>
            <a:r>
              <a:rPr lang="en-US" sz="3300" smtClean="0">
                <a:solidFill>
                  <a:srgbClr val="FCB092"/>
                </a:solidFill>
                <a:ea typeface="ＭＳ Ｐゴシック" charset="-128"/>
              </a:rPr>
              <a:t>Trypsinogen is activated to trypsin</a:t>
            </a:r>
          </a:p>
          <a:p>
            <a:pPr algn="just">
              <a:buClr>
                <a:schemeClr val="tx1"/>
              </a:buClr>
            </a:pPr>
            <a:r>
              <a:rPr lang="en-US" sz="3300" smtClean="0">
                <a:ea typeface="ＭＳ Ｐゴシック" charset="-128"/>
              </a:rPr>
              <a:t>Trypsin converts other enzymes to active form such as kallikrein, phospholipase A</a:t>
            </a:r>
            <a:r>
              <a:rPr lang="en-US" sz="2100" smtClean="0">
                <a:ea typeface="ＭＳ Ｐゴシック" charset="-128"/>
              </a:rPr>
              <a:t>2</a:t>
            </a:r>
            <a:r>
              <a:rPr lang="en-US" sz="3300" smtClean="0">
                <a:ea typeface="ＭＳ Ｐゴシック" charset="-128"/>
              </a:rPr>
              <a:t>, elastase, etc.</a:t>
            </a:r>
          </a:p>
          <a:p>
            <a:pPr algn="just">
              <a:buClr>
                <a:srgbClr val="FCB092"/>
              </a:buClr>
            </a:pPr>
            <a:r>
              <a:rPr lang="en-US" sz="3300" smtClean="0">
                <a:solidFill>
                  <a:srgbClr val="FCB092"/>
                </a:solidFill>
                <a:ea typeface="ＭＳ Ｐゴシック" charset="-128"/>
              </a:rPr>
              <a:t>Effects of abnormal release of enzymes: autodigestion of pancreas, vasodilation, respiratory failure,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3"/>
          <p:cNvSpPr>
            <a:spLocks noGrp="1"/>
          </p:cNvSpPr>
          <p:nvPr>
            <p:ph sz="half" idx="4294967295"/>
          </p:nvPr>
        </p:nvSpPr>
        <p:spPr>
          <a:xfrm>
            <a:off x="914400" y="1143000"/>
            <a:ext cx="7620000" cy="41910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Enzymatic diagnosis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>
                <a:ea typeface="ＭＳ Ｐゴシック" charset="-128"/>
              </a:rPr>
              <a:t>Measurement of pancreatic enzymes: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Amylase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Lipase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Trypsinogen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5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Amylase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Elevated serum amylase level is a diagnostic indicator of acute  pancreatitis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Amylase level greater than 10 times the upper limit indicates acute pancreatitis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The test has low specificity because elevated serum amylase level is also present in other diseases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Amylase appears in the serum within 2-12 hours after abdominal pain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Free amylase (unbound form) is rapidly cleared by the kidneys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High ALT and AST in liver diseases</a:t>
            </a:r>
          </a:p>
        </p:txBody>
      </p:sp>
      <p:sp>
        <p:nvSpPr>
          <p:cNvPr id="38914" name="Content Placeholder 5"/>
          <p:cNvSpPr>
            <a:spLocks noGrp="1"/>
          </p:cNvSpPr>
          <p:nvPr>
            <p:ph idx="4294967295"/>
          </p:nvPr>
        </p:nvSpPr>
        <p:spPr>
          <a:xfrm>
            <a:off x="1524000" y="1524000"/>
            <a:ext cx="6324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Alcohol abuse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Medication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Chronic hepatitis B and C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Steatosis and steatohepatitis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Autoimmune hepatitis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Wilson</a:t>
            </a:r>
            <a:r>
              <a:rPr lang="ja-JP" altLang="en-US" smtClean="0">
                <a:ea typeface="ＭＳ Ｐゴシック" charset="-128"/>
              </a:rPr>
              <a:t>’</a:t>
            </a:r>
            <a:r>
              <a:rPr lang="en-US" altLang="ja-JP" smtClean="0">
                <a:ea typeface="ＭＳ Ｐゴシック" charset="-128"/>
              </a:rPr>
              <a:t>s disease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latin typeface="Symbol" pitchFamily="18" charset="2"/>
                <a:ea typeface="ＭＳ Ｐゴシック" charset="-128"/>
              </a:rPr>
              <a:t>a</a:t>
            </a:r>
            <a:r>
              <a:rPr lang="en-US" sz="1800" smtClean="0">
                <a:solidFill>
                  <a:srgbClr val="FCB092"/>
                </a:solidFill>
                <a:ea typeface="ＭＳ Ｐゴシック" charset="-128"/>
              </a:rPr>
              <a:t>1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-antitrypsin deficiency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Malignancy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Poisons and infectious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5"/>
          <p:cNvSpPr>
            <a:spLocks noGrp="1"/>
          </p:cNvSpPr>
          <p:nvPr>
            <p:ph idx="4294967295"/>
          </p:nvPr>
        </p:nvSpPr>
        <p:spPr>
          <a:xfrm>
            <a:off x="533400" y="808038"/>
            <a:ext cx="8229600" cy="5287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Serum enzymes used in the assessment of liver function: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>
                <a:ea typeface="ＭＳ Ｐゴシック" charset="-128"/>
              </a:rPr>
              <a:t>Markers used in hepatocellular necrosis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 smtClean="0">
                <a:ea typeface="ＭＳ Ｐゴシック" charset="-128"/>
              </a:rPr>
              <a:t>Alanine aminotransferases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600" smtClean="0">
                <a:ea typeface="ＭＳ Ｐゴシック" charset="-128"/>
              </a:rPr>
              <a:t>Aspartate aminotransferases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Markers used in cholestasis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Alkaline phosphatase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5</a:t>
            </a:r>
            <a:r>
              <a:rPr lang="ja-JP" altLang="en-US" sz="3200" smtClean="0">
                <a:solidFill>
                  <a:srgbClr val="FCB092"/>
                </a:solidFill>
                <a:ea typeface="ＭＳ Ｐゴシック" charset="-128"/>
              </a:rPr>
              <a:t>’</a:t>
            </a:r>
            <a:r>
              <a:rPr lang="en-US" altLang="ja-JP" sz="3200" smtClean="0">
                <a:solidFill>
                  <a:srgbClr val="FCB092"/>
                </a:solidFill>
                <a:ea typeface="ＭＳ Ｐゴシック" charset="-128"/>
              </a:rPr>
              <a:t>-nucleotidase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solidFill>
                  <a:srgbClr val="FCB092"/>
                </a:solidFill>
                <a:latin typeface="Symbol" pitchFamily="18" charset="2"/>
                <a:ea typeface="ＭＳ Ｐゴシック" charset="-128"/>
              </a:rPr>
              <a:t>g</a:t>
            </a:r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-glutamyl transferase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Alanine aminotransferase (ALT)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Mostly present in liver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Small amounts in heart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More specific for liver disease than AST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Major diagnosis: liver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Aspartate aminotransferase (AST)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Widely distributed in heart, liver, skeletal muscle, kidney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Small amounts in erythrocytes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High serum activity of AST found in: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Liver disease, heart disease, skeletal muscle disease, hemolysis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Major diagnosis: myocardial infarction, liver and muscle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biochemical markers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295400"/>
            <a:ext cx="6096000" cy="48768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What is a biomarker?</a:t>
            </a:r>
            <a:endParaRPr lang="en-US" sz="3200" smtClean="0">
              <a:ea typeface="ＭＳ Ｐゴシック" charset="-128"/>
            </a:endParaRPr>
          </a:p>
          <a:p>
            <a:pPr eaLnBrk="1" hangingPunct="1"/>
            <a:r>
              <a:rPr lang="en-US" sz="3200" smtClean="0">
                <a:ea typeface="ＭＳ Ｐゴシック" charset="-128"/>
              </a:rPr>
              <a:t>Enzymatic diagnosis and prognosis of a disease</a:t>
            </a:r>
          </a:p>
          <a:p>
            <a:pPr eaLnBrk="1" hangingPunct="1"/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Enzymes as markers of disease: </a:t>
            </a:r>
            <a:r>
              <a:rPr lang="en-US" sz="3200" smtClean="0">
                <a:solidFill>
                  <a:srgbClr val="FFFF00"/>
                </a:solidFill>
                <a:ea typeface="ＭＳ Ｐゴシック" charset="-128"/>
              </a:rPr>
              <a:t>Amylase, ALT, AST</a:t>
            </a:r>
          </a:p>
          <a:p>
            <a:pPr eaLnBrk="1" hangingPunct="1"/>
            <a:r>
              <a:rPr lang="en-US" sz="3200" smtClean="0">
                <a:ea typeface="ＭＳ Ｐゴシック" charset="-128"/>
              </a:rPr>
              <a:t>Plasma proteins as markers of disease: </a:t>
            </a:r>
            <a:r>
              <a:rPr lang="en-US" sz="3200" smtClean="0">
                <a:solidFill>
                  <a:srgbClr val="FFFF00"/>
                </a:solidFill>
                <a:ea typeface="ＭＳ Ｐゴシック" charset="-128"/>
              </a:rPr>
              <a:t>Albumin</a:t>
            </a:r>
          </a:p>
          <a:p>
            <a:pPr eaLnBrk="1" hangingPunct="1"/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Tumor markers: </a:t>
            </a:r>
            <a:r>
              <a:rPr lang="en-US" sz="3200" smtClean="0">
                <a:solidFill>
                  <a:srgbClr val="FFFF00"/>
                </a:solidFill>
                <a:latin typeface="Symbol" pitchFamily="18" charset="2"/>
                <a:ea typeface="ＭＳ Ｐゴシック" charset="-128"/>
              </a:rPr>
              <a:t>a</a:t>
            </a:r>
            <a:r>
              <a:rPr lang="en-US" sz="3200" smtClean="0">
                <a:solidFill>
                  <a:srgbClr val="FFFF00"/>
                </a:solidFill>
                <a:ea typeface="ＭＳ Ｐゴシック" charset="-128"/>
              </a:rPr>
              <a:t>-fetoprotein, PSA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plasma proteins as markers</a:t>
            </a:r>
            <a:br>
              <a:rPr lang="en-US" sz="4000" smtClean="0">
                <a:solidFill>
                  <a:srgbClr val="FFFF00"/>
                </a:solidFill>
                <a:ea typeface="ＭＳ Ｐゴシック" charset="-128"/>
              </a:rPr>
            </a:br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(albumin)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Functions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Oncotic pressure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 (pressure exerted by plasma proteins that pulls water into the circulatory system)– 80% of plasma oncotic pressure is maintained by albumin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Fluid distribution in and outside cell, plasma volume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Buffering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 </a:t>
            </a:r>
            <a:r>
              <a:rPr lang="en-US" smtClean="0">
                <a:ea typeface="ＭＳ Ｐゴシック" charset="-128"/>
              </a:rPr>
              <a:t>– some buffering function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Transport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 </a:t>
            </a:r>
            <a:r>
              <a:rPr lang="en-US" smtClean="0">
                <a:ea typeface="ＭＳ Ｐゴシック" charset="-128"/>
              </a:rPr>
              <a:t>– lipid-soluble molecules,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 </a:t>
            </a:r>
            <a:r>
              <a:rPr lang="en-US" smtClean="0">
                <a:ea typeface="ＭＳ Ｐゴシック" charset="-128"/>
              </a:rPr>
              <a:t>hormones, calcium, drugs, etc. in 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plasma proteins as markers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Hypoalbuminemia – Causes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Decreased albumin synthesis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 – failure of synthesis due to genetic reasons and malnutrition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Increased volume of albumin distribution</a:t>
            </a:r>
            <a:r>
              <a:rPr lang="en-US" smtClean="0">
                <a:ea typeface="ＭＳ Ｐゴシック" charset="-128"/>
              </a:rPr>
              <a:t> – in liver disease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Increased losses of albumin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 – increased catabolism in infections, nephrotic syndrome, hemorrhage, severe burns, etc.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solidFill>
                <a:srgbClr val="FCB092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plasma proteins as markers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Hypoalbuminemia – Effects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Edema due to low oncotic pressure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Albumin level drops in liver disease causing low oncotic pressure to hold fluids within cells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 Fluid moves into the interstitial spaces causing edema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Reduced transport of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ea typeface="ＭＳ Ｐゴシック" charset="-128"/>
              </a:rPr>
              <a:t>Substances in plasma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ea typeface="ＭＳ Ｐゴシック" charset="-128"/>
              </a:rPr>
              <a:t>Drugs (free form – more active)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plasma proteins as markers</a:t>
            </a:r>
          </a:p>
        </p:txBody>
      </p:sp>
      <p:sp>
        <p:nvSpPr>
          <p:cNvPr id="43010" name="Content Placeholder 5"/>
          <p:cNvSpPr>
            <a:spLocks noGrp="1"/>
          </p:cNvSpPr>
          <p:nvPr>
            <p:ph idx="4294967295"/>
          </p:nvPr>
        </p:nvSpPr>
        <p:spPr>
          <a:xfrm>
            <a:off x="685800" y="1447800"/>
            <a:ext cx="7772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Hyperalbuminemia – causes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solidFill>
                <a:srgbClr val="FFFF00"/>
              </a:solidFill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Dehydration is a major cause of hyperalbuminemia</a:t>
            </a:r>
            <a:endParaRPr lang="en-US" sz="36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tumor markers</a:t>
            </a:r>
          </a:p>
        </p:txBody>
      </p:sp>
      <p:sp>
        <p:nvSpPr>
          <p:cNvPr id="44034" name="Content Placeholder 5"/>
          <p:cNvSpPr>
            <a:spLocks noGrp="1"/>
          </p:cNvSpPr>
          <p:nvPr>
            <p:ph idx="4294967295"/>
          </p:nvPr>
        </p:nvSpPr>
        <p:spPr>
          <a:xfrm>
            <a:off x="914400" y="1295400"/>
            <a:ext cx="7467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 molecule secreted by a tumor that is measured for diagnosis and management of a tumor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solidFill>
                <a:srgbClr val="FCB092"/>
              </a:solidFill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latin typeface="Symbol" pitchFamily="18" charset="2"/>
                <a:ea typeface="ＭＳ Ｐゴシック" charset="-128"/>
              </a:rPr>
              <a:t>a</a:t>
            </a:r>
            <a:r>
              <a:rPr lang="en-US" smtClean="0">
                <a:ea typeface="ＭＳ Ｐゴシック" charset="-128"/>
              </a:rPr>
              <a:t>-fetoprotein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Prostate specific antigen (PSA)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4"/>
          <p:cNvSpPr>
            <a:spLocks noGrp="1"/>
          </p:cNvSpPr>
          <p:nvPr>
            <p:ph type="title" idx="4294967295"/>
          </p:nvPr>
        </p:nvSpPr>
        <p:spPr>
          <a:xfrm>
            <a:off x="457200" y="182563"/>
            <a:ext cx="8229600" cy="884237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latin typeface="Symbol" pitchFamily="18" charset="2"/>
                <a:ea typeface="ＭＳ Ｐゴシック" charset="-128"/>
              </a:rPr>
              <a:t>a</a:t>
            </a:r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-fetoprotein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4294967295"/>
          </p:nvPr>
        </p:nvSpPr>
        <p:spPr>
          <a:xfrm>
            <a:off x="6096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In newborn babies </a:t>
            </a:r>
            <a:r>
              <a:rPr lang="en-US" smtClean="0">
                <a:solidFill>
                  <a:srgbClr val="FCB092"/>
                </a:solidFill>
                <a:latin typeface="Symbol" pitchFamily="18" charset="2"/>
                <a:ea typeface="ＭＳ Ｐゴシック" charset="-128"/>
              </a:rPr>
              <a:t>a</a:t>
            </a: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-fetoprotein levels are very low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High conc. are observed in: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hepatocellular carcinomas (hepatoma)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testicular carcinomas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GI tract carcinomas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However, high serum levels are also found in benign (non-cancerous) conditions e.g. hepatitis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High conc. are not always suggestive of tumor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4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prostate specific antigen (PSA)</a:t>
            </a:r>
          </a:p>
        </p:txBody>
      </p:sp>
      <p:sp>
        <p:nvSpPr>
          <p:cNvPr id="45058" name="Content Placeholder 5"/>
          <p:cNvSpPr>
            <a:spLocks noGrp="1"/>
          </p:cNvSpPr>
          <p:nvPr>
            <p:ph idx="4294967295"/>
          </p:nvPr>
        </p:nvSpPr>
        <p:spPr>
          <a:xfrm>
            <a:off x="609600" y="1371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 serine protease enzyme also called kallikrein III, seminin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Produced by prostate gland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Liquefies ejaculate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charset="-128"/>
              </a:rPr>
              <a:t>High serum PSA levels are observed in prostate cancer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Less specific in diagnosis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 smtClean="0">
                <a:solidFill>
                  <a:srgbClr val="FCB092"/>
                </a:solidFill>
                <a:ea typeface="ＭＳ Ｐゴシック" charset="-128"/>
              </a:rPr>
              <a:t>High serum levels are also observed in benign prostatic hypertrophy (enlarged prostate gland)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2743200"/>
            <a:ext cx="23906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</a:rPr>
              <a:t>END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what is a biomarker?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95400"/>
            <a:ext cx="7620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A biological molecule found in blood, other body fluids, or tissues that indicates a normal or abnormal process such as a disease or a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ea typeface="ＭＳ Ｐゴシック" charset="-128"/>
              </a:rPr>
              <a:t>A biomarker is measured to follow up a disease or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ea typeface="ＭＳ Ｐゴシック" charset="-128"/>
              </a:rPr>
              <a:t>diagnosis and prognosis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371600"/>
            <a:ext cx="7467600" cy="3352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Diagnosis: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Identification of a disease from its signs and symptoms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ea typeface="ＭＳ Ｐゴシック" charset="-128"/>
              </a:rPr>
              <a:t>Prognosis:</a:t>
            </a:r>
          </a:p>
          <a:p>
            <a:pPr eaLnBrk="1" hangingPunct="1"/>
            <a:r>
              <a:rPr lang="en-US" sz="3600" smtClean="0">
                <a:ea typeface="ＭＳ Ｐゴシック" charset="-128"/>
              </a:rPr>
              <a:t>The future outcome of a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enzymatic diagnosis and</a:t>
            </a:r>
            <a:br>
              <a:rPr lang="en-US" sz="4000" smtClean="0">
                <a:solidFill>
                  <a:srgbClr val="FFFF00"/>
                </a:solidFill>
                <a:ea typeface="ＭＳ Ｐゴシック" charset="-128"/>
              </a:rPr>
            </a:br>
            <a:r>
              <a:rPr lang="en-US" sz="4000" smtClean="0">
                <a:solidFill>
                  <a:srgbClr val="FFFF00"/>
                </a:solidFill>
                <a:ea typeface="ＭＳ Ｐゴシック" charset="-128"/>
              </a:rPr>
              <a:t>prognosis of disease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828800"/>
            <a:ext cx="7467600" cy="44196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>
                <a:ea typeface="ＭＳ Ｐゴシック" charset="-128"/>
              </a:rPr>
              <a:t>Enzymes are used clinically in three ways: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As indicators of enzyme activity or conc. in body fluids (serum, urine) in the diagnosis/prognosis of a disease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As analytical reagents in measuring activity of other enzymes or compounds in body fluids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As therapeutic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2057400"/>
            <a:ext cx="7467600" cy="1676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Most common body fluids: serum and plasma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ea typeface="ＭＳ Ｐゴシック" charset="-128"/>
              </a:rPr>
              <a:t>Enzymes are:</a:t>
            </a:r>
          </a:p>
          <a:p>
            <a:pPr eaLnBrk="1" hangingPunct="1"/>
            <a:r>
              <a:rPr lang="en-US" sz="3600" smtClean="0">
                <a:ea typeface="ＭＳ Ｐゴシック" charset="-128"/>
              </a:rPr>
              <a:t>Plasma-specific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ea typeface="ＭＳ Ｐゴシック" charset="-128"/>
              </a:rPr>
              <a:t>or</a:t>
            </a:r>
          </a:p>
          <a:p>
            <a:pPr eaLnBrk="1" hangingPunct="1"/>
            <a:r>
              <a:rPr lang="en-US" sz="3600" smtClean="0">
                <a:ea typeface="ＭＳ Ｐゴシック" charset="-128"/>
              </a:rPr>
              <a:t>Nonplasma-specific</a:t>
            </a:r>
          </a:p>
          <a:p>
            <a:pPr eaLnBrk="1" hangingPunct="1"/>
            <a:endParaRPr lang="en-US" sz="36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762000"/>
            <a:ext cx="7467600" cy="51816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solidFill>
                  <a:srgbClr val="FFFF00"/>
                </a:solidFill>
                <a:ea typeface="ＭＳ Ｐゴシック" charset="-128"/>
              </a:rPr>
              <a:t>Plasma-specific enzymes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Normally present in plasma</a:t>
            </a:r>
          </a:p>
          <a:p>
            <a:pPr eaLnBrk="1" hangingPunct="1"/>
            <a:r>
              <a:rPr lang="en-US" sz="3600" smtClean="0">
                <a:ea typeface="ＭＳ Ｐゴシック" charset="-128"/>
              </a:rPr>
              <a:t>Perform their functions in blood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High level of activity in plasma than in tissue cells</a:t>
            </a:r>
          </a:p>
          <a:p>
            <a:pPr eaLnBrk="1" hangingPunct="1"/>
            <a:r>
              <a:rPr lang="en-US" sz="3600" smtClean="0">
                <a:ea typeface="ＭＳ Ｐゴシック" charset="-128"/>
              </a:rPr>
              <a:t>Examples: blood clotting enzymes (thrombin), cholinesterase,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685800" y="914400"/>
            <a:ext cx="7467600" cy="48768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z="3600" smtClean="0">
                <a:solidFill>
                  <a:srgbClr val="FFFF00"/>
                </a:solidFill>
                <a:ea typeface="ＭＳ Ｐゴシック" charset="-128"/>
              </a:rPr>
              <a:t>Nonplasma-specific enzymes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Present inside the cell</a:t>
            </a:r>
          </a:p>
          <a:p>
            <a:pPr eaLnBrk="1" hangingPunct="1"/>
            <a:r>
              <a:rPr lang="en-US" sz="3600" smtClean="0">
                <a:ea typeface="ＭＳ Ｐゴシック" charset="-128"/>
              </a:rPr>
              <a:t>Conc. is lower in plasma</a:t>
            </a:r>
          </a:p>
          <a:p>
            <a:pPr eaLnBrk="1" hangingPunct="1"/>
            <a:r>
              <a:rPr lang="en-US" sz="3600" smtClean="0">
                <a:solidFill>
                  <a:srgbClr val="FCB092"/>
                </a:solidFill>
                <a:ea typeface="ＭＳ Ｐゴシック" charset="-128"/>
              </a:rPr>
              <a:t>Released into the body fluids in high conc. due to:</a:t>
            </a:r>
          </a:p>
          <a:p>
            <a:pPr lvl="1" eaLnBrk="1" hangingPunct="1"/>
            <a:r>
              <a:rPr lang="en-US" sz="3200" smtClean="0">
                <a:ea typeface="ＭＳ Ｐゴシック" charset="-128"/>
              </a:rPr>
              <a:t>cell damage</a:t>
            </a:r>
          </a:p>
          <a:p>
            <a:pPr lvl="1" eaLnBrk="1" hangingPunct="1"/>
            <a:r>
              <a:rPr lang="en-US" sz="3200" smtClean="0">
                <a:ea typeface="ＭＳ Ｐゴシック" charset="-128"/>
              </a:rPr>
              <a:t>defective cell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066800"/>
            <a:ext cx="7467600" cy="464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Intracellular enzymes are present only in their cells of origin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Some are secretory enzymes that are secreted by salivary glands, gastric mucosa and pancreas</a:t>
            </a:r>
          </a:p>
          <a:p>
            <a:pPr eaLnBrk="1" hangingPunct="1"/>
            <a:r>
              <a:rPr lang="en-US" smtClean="0">
                <a:solidFill>
                  <a:srgbClr val="FCB092"/>
                </a:solidFill>
                <a:ea typeface="ＭＳ Ｐゴシック" charset="-128"/>
              </a:rPr>
              <a:t>In disease, plasma levels of secretory enzymes increase when their cells are damaged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The diagnosis of organ disease is done by measurement of enzymes of that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allAtOnce"/>
    </p:bldLst>
  </p:timing>
</p:sld>
</file>

<file path=ppt/theme/theme1.xml><?xml version="1.0" encoding="utf-8"?>
<a:theme xmlns:a="http://schemas.openxmlformats.org/drawingml/2006/main" name="Ppt00000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Ppt0000002</Template>
  <TotalTime>271</TotalTime>
  <Words>926</Words>
  <Application>Microsoft Office PowerPoint</Application>
  <PresentationFormat>On-screen Show (4:3)</PresentationFormat>
  <Paragraphs>148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Ppt0000002</vt:lpstr>
      <vt:lpstr>1_Office Theme</vt:lpstr>
      <vt:lpstr>Biochemical markers in disease diagnosis</vt:lpstr>
      <vt:lpstr>biochemical markers</vt:lpstr>
      <vt:lpstr>what is a biomarker?</vt:lpstr>
      <vt:lpstr>diagnosis and prognosis</vt:lpstr>
      <vt:lpstr>enzymatic diagnosis and prognosis of disease</vt:lpstr>
      <vt:lpstr>Slide 6</vt:lpstr>
      <vt:lpstr>Slide 7</vt:lpstr>
      <vt:lpstr>Slide 8</vt:lpstr>
      <vt:lpstr>Slide 9</vt:lpstr>
      <vt:lpstr>factors affecting serum enzyme levels </vt:lpstr>
      <vt:lpstr>enzymatic markers</vt:lpstr>
      <vt:lpstr>amylase in acute pancreatitis</vt:lpstr>
      <vt:lpstr>Slide 13</vt:lpstr>
      <vt:lpstr>Slide 14</vt:lpstr>
      <vt:lpstr>Slide 15</vt:lpstr>
      <vt:lpstr>High ALT and AST in liver diseases</vt:lpstr>
      <vt:lpstr>Slide 17</vt:lpstr>
      <vt:lpstr>Alanine aminotransferase (ALT)</vt:lpstr>
      <vt:lpstr>Aspartate aminotransferase (AST)</vt:lpstr>
      <vt:lpstr>plasma proteins as markers (albumin)</vt:lpstr>
      <vt:lpstr>plasma proteins as markers</vt:lpstr>
      <vt:lpstr>plasma proteins as markers</vt:lpstr>
      <vt:lpstr>plasma proteins as markers</vt:lpstr>
      <vt:lpstr>tumor markers</vt:lpstr>
      <vt:lpstr>a-fetoprotein</vt:lpstr>
      <vt:lpstr>prostate specific antigen (PSA)</vt:lpstr>
      <vt:lpstr>Slide 27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Counseling </dc:title>
  <dc:creator>Usman</dc:creator>
  <cp:lastModifiedBy>ddf</cp:lastModifiedBy>
  <cp:revision>17</cp:revision>
  <dcterms:created xsi:type="dcterms:W3CDTF">2009-12-08T13:06:37Z</dcterms:created>
  <dcterms:modified xsi:type="dcterms:W3CDTF">2012-11-04T20:42:06Z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TC300065671033</vt:lpwstr>
  </property>
</Properties>
</file>