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423" r:id="rId4"/>
    <p:sldId id="410" r:id="rId5"/>
    <p:sldId id="426" r:id="rId6"/>
    <p:sldId id="412" r:id="rId7"/>
    <p:sldId id="427" r:id="rId8"/>
    <p:sldId id="413" r:id="rId9"/>
    <p:sldId id="415" r:id="rId10"/>
    <p:sldId id="420" r:id="rId11"/>
    <p:sldId id="417" r:id="rId12"/>
    <p:sldId id="429" r:id="rId13"/>
    <p:sldId id="428" r:id="rId14"/>
    <p:sldId id="421" r:id="rId15"/>
    <p:sldId id="42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66"/>
    <a:srgbClr val="A50021"/>
    <a:srgbClr val="CC0066"/>
    <a:srgbClr val="CC0000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1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F7D22D-895B-48A7-81F3-34C31327A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3F75D-D147-4F7A-8004-E7914544EC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734AA-E18D-4814-B67F-7777D5D98B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015A7-60E1-4159-8080-DFFC45A21E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F6EB9AA-A8AC-4C19-8F0F-2DE94D3251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C4FE8-6EAA-46E8-BA78-314CCE0AC2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D5AC8-244D-4A62-93BA-13D2E4C65D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239C6-1ABB-4C96-8B84-352DD2401C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ED6F8-9C8A-4E17-B378-521CE9CF5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1865C-BDCE-47BF-95B6-28E52D2AA9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6CC11C3-F17B-4322-A6E2-7629D9EFA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5FD5E8F-9EA5-49FE-BEF1-1FABB8AED1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17170" cy="1219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Gluconeogensis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:</a:t>
            </a:r>
            <a:b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Energ</a:t>
            </a:r>
            <a:r>
              <a:rPr lang="en-US" sz="4000" u="sng" dirty="0" smtClean="0">
                <a:solidFill>
                  <a:srgbClr val="A50021"/>
                </a:solidFill>
                <a:latin typeface="Impact" pitchFamily="42" charset="0"/>
              </a:rPr>
              <a:t>y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Consumed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685800" y="2286000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With the formation of each molecule </a:t>
            </a:r>
            <a:r>
              <a:rPr lang="en-US" sz="2800" b="1" dirty="0" smtClean="0">
                <a:solidFill>
                  <a:schemeClr val="accent2"/>
                </a:solidFill>
              </a:rPr>
              <a:t>of glucose from pyruvate: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</a:rPr>
              <a:t>six </a:t>
            </a:r>
            <a:r>
              <a:rPr lang="en-US" sz="2800" b="1" dirty="0" smtClean="0">
                <a:solidFill>
                  <a:schemeClr val="accent2"/>
                </a:solidFill>
              </a:rPr>
              <a:t>high-energy phosphate bonds are cleaved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smtClean="0">
                <a:solidFill>
                  <a:schemeClr val="accent2"/>
                </a:solidFill>
              </a:rPr>
              <a:t>&amp; </a:t>
            </a:r>
            <a:r>
              <a:rPr lang="en-US" sz="2800" b="1" dirty="0" smtClean="0">
                <a:solidFill>
                  <a:schemeClr val="accent2"/>
                </a:solidFill>
              </a:rPr>
              <a:t>two NADH are oxidized</a:t>
            </a:r>
          </a:p>
          <a:p>
            <a:endParaRPr lang="en-US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Regulation of 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Gluconeogenesis:</a:t>
            </a:r>
            <a:b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by AMP</a:t>
            </a:r>
            <a:endParaRPr lang="en-US" sz="32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Elevated AMP  stimulates glycolysis (at the PFK-1 step) &amp; inhibits gluconeogenesis (at the Fructose</a:t>
            </a:r>
            <a:r>
              <a:rPr lang="en-US" b="1" dirty="0" smtClean="0">
                <a:solidFill>
                  <a:schemeClr val="accent2"/>
                </a:solidFill>
              </a:rPr>
              <a:t> 1,6-bisphosphatase step)</a:t>
            </a:r>
            <a:endParaRPr lang="en-US" b="1" dirty="0" smtClean="0">
              <a:solidFill>
                <a:schemeClr val="accent2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Regulation of 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Gluconeogenesis:</a:t>
            </a:r>
            <a:b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Pruvate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Carboxylase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 regulation by Acetyl </a:t>
            </a:r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CoA</a:t>
            </a:r>
            <a:endParaRPr lang="en-US" sz="32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Fasting  ↑lipolysis in adipose tissue   ↑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Free Fatty Acid (FFA)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to liver 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The capacity of the liver for FA oxidation is exceeded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 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accumulation of Acetyl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CoA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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allosteric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activation of pyruvate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carboxylase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to increase the </a:t>
            </a:r>
            <a:r>
              <a:rPr lang="en-US" b="1" dirty="0" err="1" smtClean="0">
                <a:solidFill>
                  <a:schemeClr val="accent2"/>
                </a:solidFill>
                <a:sym typeface="Wingdings" pitchFamily="2" charset="2"/>
              </a:rPr>
              <a:t>Gluconeogensis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 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Regulation by Glucagon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A50021"/>
              </a:buClr>
              <a:buNone/>
            </a:pPr>
            <a:r>
              <a:rPr lang="en-US" sz="4000" b="1" dirty="0" smtClean="0">
                <a:solidFill>
                  <a:schemeClr val="accent2"/>
                </a:solidFill>
              </a:rPr>
              <a:t>↑Glucagon (or ↓ </a:t>
            </a:r>
            <a:r>
              <a:rPr lang="en-US" sz="4000" b="1" dirty="0" smtClean="0">
                <a:solidFill>
                  <a:schemeClr val="accent2"/>
                </a:solidFill>
              </a:rPr>
              <a:t>Insulin/Glucagon </a:t>
            </a:r>
            <a:r>
              <a:rPr lang="en-US" sz="4000" b="1" dirty="0" smtClean="0">
                <a:solidFill>
                  <a:schemeClr val="accent2"/>
                </a:solidFill>
              </a:rPr>
              <a:t>ratio): </a:t>
            </a:r>
            <a:r>
              <a:rPr lang="en-US" b="1" dirty="0" smtClean="0">
                <a:solidFill>
                  <a:schemeClr val="accent2"/>
                </a:solidFill>
              </a:rPr>
              <a:t>stimulates gluconeogenesis by </a:t>
            </a:r>
            <a:r>
              <a:rPr lang="en-US" b="1" dirty="0" smtClean="0">
                <a:solidFill>
                  <a:schemeClr val="accent2"/>
                </a:solidFill>
              </a:rPr>
              <a:t>the following mechanisms:</a:t>
            </a:r>
            <a:endParaRPr lang="en-US" sz="4000" b="1" dirty="0" smtClean="0">
              <a:solidFill>
                <a:schemeClr val="accent2"/>
              </a:solidFill>
            </a:endParaRPr>
          </a:p>
          <a:p>
            <a:pPr marL="742950" indent="-742950">
              <a:buClr>
                <a:srgbClr val="A5002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50021"/>
                </a:solidFill>
              </a:rPr>
              <a:t>Allosteric </a:t>
            </a:r>
            <a:r>
              <a:rPr lang="en-US" sz="2800" b="1" dirty="0" smtClean="0">
                <a:solidFill>
                  <a:schemeClr val="accent2"/>
                </a:solidFill>
              </a:rPr>
              <a:t>(glucagon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lowers the level of</a:t>
            </a:r>
            <a:r>
              <a:rPr lang="en-US" sz="2800" b="1" dirty="0" smtClean="0">
                <a:solidFill>
                  <a:schemeClr val="accent2"/>
                </a:solidFill>
              </a:rPr>
              <a:t> Fructose 2,6-Bisphosphate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 activation of </a:t>
            </a:r>
            <a:r>
              <a:rPr lang="en-US" sz="2800" b="1" dirty="0" smtClean="0">
                <a:solidFill>
                  <a:schemeClr val="accent2"/>
                </a:solidFill>
              </a:rPr>
              <a:t>Fructose </a:t>
            </a:r>
            <a:r>
              <a:rPr lang="en-US" sz="2800" b="1" dirty="0" smtClean="0">
                <a:solidFill>
                  <a:schemeClr val="accent2"/>
                </a:solidFill>
              </a:rPr>
              <a:t>1,6-Bisphosphatase &amp; inhibition of PFK-1 (Reciprocal regulation of gluconeogenesis &amp; glycolysis)</a:t>
            </a:r>
          </a:p>
          <a:p>
            <a:pPr marL="514350" indent="-514350">
              <a:buClr>
                <a:srgbClr val="A50021"/>
              </a:buClr>
              <a:buFont typeface="+mj-lt"/>
              <a:buAutoNum type="arabicPeriod"/>
            </a:pPr>
            <a:r>
              <a:rPr lang="en-US" sz="3200" b="1" dirty="0" smtClean="0">
                <a:solidFill>
                  <a:srgbClr val="A50021"/>
                </a:solidFill>
              </a:rPr>
              <a:t>Induction </a:t>
            </a:r>
            <a:r>
              <a:rPr lang="en-US" sz="2800" b="1" dirty="0" smtClean="0">
                <a:solidFill>
                  <a:schemeClr val="accent2"/>
                </a:solidFill>
              </a:rPr>
              <a:t>(glucagon </a:t>
            </a:r>
            <a:r>
              <a:rPr lang="en-US" sz="2800" b="1" dirty="0" smtClean="0">
                <a:solidFill>
                  <a:schemeClr val="accent2"/>
                </a:solidFill>
                <a:sym typeface="Wingdings" pitchFamily="2" charset="2"/>
              </a:rPr>
              <a:t> induction of </a:t>
            </a:r>
            <a:r>
              <a:rPr lang="en-US" sz="2800" b="1" dirty="0" smtClean="0">
                <a:solidFill>
                  <a:schemeClr val="accent2"/>
                </a:solidFill>
              </a:rPr>
              <a:t>PEP-CK gene</a:t>
            </a:r>
            <a:r>
              <a:rPr lang="en-US" sz="2800" b="1" dirty="0" smtClean="0">
                <a:solidFill>
                  <a:schemeClr val="accent2"/>
                </a:solidFill>
              </a:rPr>
              <a:t>)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042275" cy="1371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Summary for Regulation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7352" y="1981200"/>
            <a:ext cx="87818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 Reciprocal control 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	</a:t>
            </a:r>
            <a:r>
              <a:rPr lang="en-US" sz="2800" b="1" dirty="0">
                <a:solidFill>
                  <a:srgbClr val="A50021"/>
                </a:solidFill>
              </a:rPr>
              <a:t>Gluconeogenesis &amp; Glycolysis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 Allosteric:</a:t>
            </a: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↑</a:t>
            </a:r>
            <a:r>
              <a:rPr lang="en-US" sz="2800" b="1" dirty="0" smtClean="0">
                <a:solidFill>
                  <a:srgbClr val="A50021"/>
                </a:solidFill>
              </a:rPr>
              <a:t>Acetyl </a:t>
            </a:r>
            <a:r>
              <a:rPr lang="en-US" sz="2800" b="1" dirty="0" err="1">
                <a:solidFill>
                  <a:srgbClr val="A50021"/>
                </a:solidFill>
              </a:rPr>
              <a:t>CoA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sym typeface="Wingdings" pitchFamily="2" charset="2"/>
              </a:rPr>
              <a:t> stimulates </a:t>
            </a:r>
            <a:r>
              <a:rPr lang="en-US" sz="2000" b="1" dirty="0" err="1" smtClean="0">
                <a:solidFill>
                  <a:schemeClr val="accent2"/>
                </a:solidFill>
              </a:rPr>
              <a:t>Pyruvate</a:t>
            </a: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</a:rPr>
              <a:t>carboxylase</a:t>
            </a:r>
            <a:endParaRPr lang="en-US" sz="2000" b="1" dirty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  ↓ </a:t>
            </a:r>
            <a:r>
              <a:rPr lang="en-US" sz="2800" b="1" dirty="0" smtClean="0">
                <a:solidFill>
                  <a:srgbClr val="A50021"/>
                </a:solidFill>
              </a:rPr>
              <a:t>AMP </a:t>
            </a:r>
            <a:r>
              <a:rPr lang="en-US" sz="2800" b="1" dirty="0">
                <a:solidFill>
                  <a:srgbClr val="A50021"/>
                </a:solidFill>
              </a:rPr>
              <a:t>or </a:t>
            </a:r>
            <a:r>
              <a:rPr lang="en-US" sz="2800" b="1" dirty="0" smtClean="0">
                <a:solidFill>
                  <a:schemeClr val="accent2"/>
                </a:solidFill>
              </a:rPr>
              <a:t>↑ </a:t>
            </a:r>
            <a:r>
              <a:rPr lang="en-US" sz="2800" b="1" dirty="0" smtClean="0">
                <a:solidFill>
                  <a:srgbClr val="A50021"/>
                </a:solidFill>
              </a:rPr>
              <a:t>ATP</a:t>
            </a:r>
          </a:p>
          <a:p>
            <a:pPr>
              <a:buClr>
                <a:srgbClr val="A50021"/>
              </a:buClr>
            </a:pPr>
            <a:r>
              <a:rPr lang="en-US" sz="1600" b="1" dirty="0" smtClean="0">
                <a:solidFill>
                  <a:srgbClr val="A50021"/>
                </a:solidFill>
              </a:rPr>
              <a:t>     </a:t>
            </a:r>
            <a:r>
              <a:rPr lang="en-US" sz="1600" i="1" dirty="0" smtClean="0">
                <a:solidFill>
                  <a:srgbClr val="A50021"/>
                </a:solidFill>
              </a:rPr>
              <a:t>(i.e. energy-rich state in cells)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2800" b="1" dirty="0" smtClean="0">
                <a:solidFill>
                  <a:srgbClr val="A50021"/>
                </a:solidFill>
              </a:rPr>
              <a:t>   </a:t>
            </a:r>
            <a:r>
              <a:rPr lang="en-US" sz="2800" b="1" dirty="0" smtClean="0">
                <a:solidFill>
                  <a:schemeClr val="accent2"/>
                </a:solidFill>
              </a:rPr>
              <a:t>↓ </a:t>
            </a:r>
            <a:r>
              <a:rPr lang="en-US" sz="2800" b="1" dirty="0" smtClean="0">
                <a:solidFill>
                  <a:srgbClr val="A50021"/>
                </a:solidFill>
              </a:rPr>
              <a:t>F 2,6-Bisphosphate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  ↑Glucagon (or ↓ I/G ratio): </a:t>
            </a:r>
            <a:r>
              <a:rPr lang="en-US" b="1" dirty="0" smtClean="0">
                <a:solidFill>
                  <a:schemeClr val="accent2"/>
                </a:solidFill>
              </a:rPr>
              <a:t>stimulates </a:t>
            </a:r>
            <a:r>
              <a:rPr lang="en-US" b="1" dirty="0" smtClean="0">
                <a:solidFill>
                  <a:schemeClr val="accent2"/>
                </a:solidFill>
              </a:rPr>
              <a:t>gluconeogenesis by:</a:t>
            </a:r>
            <a:endParaRPr lang="en-US" sz="2800" b="1" dirty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2800" b="1" dirty="0"/>
              <a:t>	</a:t>
            </a:r>
            <a:r>
              <a:rPr lang="en-US" sz="2000" b="1" dirty="0" smtClean="0">
                <a:solidFill>
                  <a:srgbClr val="A50021"/>
                </a:solidFill>
              </a:rPr>
              <a:t>Allosteric regulation </a:t>
            </a:r>
            <a:r>
              <a:rPr lang="en-US" sz="1800" b="1" dirty="0" smtClean="0">
                <a:solidFill>
                  <a:schemeClr val="accent2"/>
                </a:solidFill>
              </a:rPr>
              <a:t>(glucagon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en-US" sz="1800" b="1" dirty="0" smtClean="0">
                <a:solidFill>
                  <a:schemeClr val="accent2"/>
                </a:solidFill>
              </a:rPr>
              <a:t>↓ </a:t>
            </a:r>
            <a:r>
              <a:rPr lang="en-US" sz="1800" b="1" dirty="0">
                <a:solidFill>
                  <a:schemeClr val="accent2"/>
                </a:solidFill>
              </a:rPr>
              <a:t>F 2,6-Bisphosphate)</a:t>
            </a:r>
          </a:p>
          <a:p>
            <a:pPr>
              <a:buClr>
                <a:srgbClr val="A50021"/>
              </a:buClr>
            </a:pPr>
            <a:r>
              <a:rPr lang="en-US" sz="2000" b="1" dirty="0">
                <a:solidFill>
                  <a:srgbClr val="A50021"/>
                </a:solidFill>
              </a:rPr>
              <a:t>	Induction </a:t>
            </a:r>
            <a:r>
              <a:rPr lang="en-US" sz="1800" b="1" dirty="0" smtClean="0">
                <a:solidFill>
                  <a:schemeClr val="accent2"/>
                </a:solidFill>
              </a:rPr>
              <a:t>(glucagon </a:t>
            </a:r>
            <a:r>
              <a:rPr lang="en-US" sz="1800" b="1" dirty="0" smtClean="0">
                <a:solidFill>
                  <a:schemeClr val="accent2"/>
                </a:solidFill>
                <a:sym typeface="Wingdings" pitchFamily="2" charset="2"/>
              </a:rPr>
              <a:t> induction of </a:t>
            </a:r>
            <a:r>
              <a:rPr lang="en-US" sz="1800" b="1" dirty="0" smtClean="0">
                <a:solidFill>
                  <a:schemeClr val="accent2"/>
                </a:solidFill>
              </a:rPr>
              <a:t>PEP-CK gene)</a:t>
            </a:r>
            <a:r>
              <a:rPr lang="en-US" sz="2000" b="1" dirty="0"/>
              <a:t>	</a:t>
            </a:r>
          </a:p>
        </p:txBody>
      </p:sp>
      <p:sp>
        <p:nvSpPr>
          <p:cNvPr id="15369" name="AutoShape 10"/>
          <p:cNvSpPr>
            <a:spLocks/>
          </p:cNvSpPr>
          <p:nvPr/>
        </p:nvSpPr>
        <p:spPr bwMode="auto">
          <a:xfrm>
            <a:off x="3505200" y="3962400"/>
            <a:ext cx="228600" cy="9906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733800" y="4267200"/>
            <a:ext cx="4648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 Stimulate </a:t>
            </a:r>
            <a:r>
              <a:rPr lang="en-US" b="1" dirty="0" smtClean="0">
                <a:solidFill>
                  <a:schemeClr val="accent2"/>
                </a:solidFill>
              </a:rPr>
              <a:t>F </a:t>
            </a:r>
            <a:r>
              <a:rPr lang="en-US" b="1" dirty="0">
                <a:solidFill>
                  <a:schemeClr val="accent2"/>
                </a:solidFill>
              </a:rPr>
              <a:t>1,6-bisphosphatase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A50021"/>
                </a:solidFill>
                <a:latin typeface="Impact" pitchFamily="42" charset="0"/>
              </a:rPr>
              <a:t>Take Home Message</a:t>
            </a:r>
            <a:endParaRPr lang="en-US" sz="4000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76200" y="1371600"/>
            <a:ext cx="9007722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6"/>
                </a:solidFill>
              </a:rPr>
              <a:t>Gluconeogenesis</a:t>
            </a:r>
            <a:r>
              <a:rPr lang="en-US" sz="3400" b="1" dirty="0" smtClean="0">
                <a:solidFill>
                  <a:schemeClr val="accent6"/>
                </a:solidFill>
              </a:rPr>
              <a:t>:</a:t>
            </a: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Synthesis </a:t>
            </a:r>
            <a:r>
              <a:rPr lang="en-US" sz="3400" b="1" dirty="0">
                <a:solidFill>
                  <a:srgbClr val="A50021"/>
                </a:solidFill>
              </a:rPr>
              <a:t>of glucose from </a:t>
            </a:r>
            <a:r>
              <a:rPr lang="en-US" sz="3400" b="1" dirty="0" err="1" smtClean="0">
                <a:solidFill>
                  <a:srgbClr val="A50021"/>
                </a:solidFill>
              </a:rPr>
              <a:t>noncarbohydrates</a:t>
            </a:r>
            <a:endParaRPr lang="en-US" sz="3400" b="1" dirty="0">
              <a:solidFill>
                <a:srgbClr val="A50021"/>
              </a:solidFill>
            </a:endParaRP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Anabolic</a:t>
            </a:r>
          </a:p>
          <a:p>
            <a:pPr lvl="1"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Energy-consuming</a:t>
            </a:r>
            <a:endParaRPr lang="en-US" sz="3400" b="1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  <a:buClr>
                <a:srgbClr val="A50021"/>
              </a:buClr>
              <a:buFont typeface="Arial" pitchFamily="34" charset="0"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4 Unique enzymes are required for </a:t>
            </a:r>
          </a:p>
          <a:p>
            <a:pPr marL="228600">
              <a:spcAft>
                <a:spcPts val="0"/>
              </a:spcAft>
              <a:buClr>
                <a:srgbClr val="A50021"/>
              </a:buClr>
              <a:tabLst>
                <a:tab pos="228600" algn="l"/>
              </a:tabLst>
              <a:defRPr/>
            </a:pPr>
            <a:r>
              <a:rPr lang="en-US" sz="3400" b="1" dirty="0">
                <a:solidFill>
                  <a:schemeClr val="accent2"/>
                </a:solidFill>
              </a:rPr>
              <a:t>reversal of the 3</a:t>
            </a:r>
            <a:r>
              <a:rPr lang="en-US" sz="3600" b="1" dirty="0">
                <a:solidFill>
                  <a:schemeClr val="accent2"/>
                </a:solidFill>
              </a:rPr>
              <a:t> irreversible reactions </a:t>
            </a:r>
            <a:endParaRPr lang="en-US" sz="3400" b="1" dirty="0">
              <a:solidFill>
                <a:schemeClr val="accent2"/>
              </a:solidFill>
            </a:endParaRPr>
          </a:p>
          <a:p>
            <a:pPr marL="288925" indent="-60325"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>
                <a:solidFill>
                  <a:schemeClr val="accent2"/>
                </a:solidFill>
              </a:rPr>
              <a:t>of 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Both gluconeogenesis &amp; glycolysis are</a:t>
            </a:r>
          </a:p>
          <a:p>
            <a:pPr marL="228600"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chemeClr val="accent2"/>
                </a:solidFill>
              </a:rPr>
              <a:t>reciprocally-regulated</a:t>
            </a:r>
            <a:endParaRPr lang="en-US" sz="3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Glucose Metabolism:  Gluconeogenesis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025914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593782" y="4168914"/>
            <a:ext cx="4275529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i="1" dirty="0" err="1" smtClean="0">
                <a:solidFill>
                  <a:srgbClr val="990000"/>
                </a:solidFill>
                <a:latin typeface="Impact" pitchFamily="42" charset="0"/>
              </a:rPr>
              <a:t>Reem</a:t>
            </a:r>
            <a:r>
              <a:rPr lang="en-US" sz="3200" i="1" dirty="0" smtClean="0">
                <a:solidFill>
                  <a:srgbClr val="990000"/>
                </a:solidFill>
                <a:latin typeface="Impact" pitchFamily="42" charset="0"/>
              </a:rPr>
              <a:t> M. </a:t>
            </a:r>
            <a:r>
              <a:rPr lang="en-US" sz="3200" i="1" dirty="0" err="1" smtClean="0">
                <a:solidFill>
                  <a:srgbClr val="990000"/>
                </a:solidFill>
                <a:latin typeface="Impact" pitchFamily="42" charset="0"/>
              </a:rPr>
              <a:t>Sallam</a:t>
            </a:r>
            <a:r>
              <a:rPr lang="en-US" sz="3200" i="1" dirty="0" smtClean="0">
                <a:solidFill>
                  <a:srgbClr val="990000"/>
                </a:solidFill>
                <a:latin typeface="Impact" pitchFamily="42" charset="0"/>
              </a:rPr>
              <a:t>, MD, PhD</a:t>
            </a:r>
            <a:endParaRPr lang="en-US" sz="3200" i="1" dirty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" y="49514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Assistant Prof.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, Clinical Chemistry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Unit,</a:t>
            </a:r>
            <a:endParaRPr lang="en-US" sz="2800" b="1" dirty="0">
              <a:solidFill>
                <a:schemeClr val="accent2"/>
              </a:solidFill>
              <a:latin typeface="Gill Sans MT Condensed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Pathology Dept., College </a:t>
            </a:r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of Medicine, KSU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Gill Sans MT Condensed" pitchFamily="34" charset="0"/>
              </a:rPr>
              <a:t>sallam@ksu.edu.sa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2971800" cy="9144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990000"/>
                </a:solidFill>
                <a:latin typeface="Impact" pitchFamily="42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77747"/>
            <a:ext cx="8458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lvl="0" indent="-350838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>
                <a:solidFill>
                  <a:schemeClr val="accent6"/>
                </a:solidFill>
              </a:rPr>
              <a:t>importance of gluconeogenesis as an important pathway for glucose production</a:t>
            </a: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main reactions of </a:t>
            </a:r>
            <a:r>
              <a:rPr lang="en-US" sz="3200" b="1" dirty="0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rate-limiting enzymes of </a:t>
            </a:r>
            <a:r>
              <a:rPr lang="en-US" sz="3200" b="1" dirty="0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396875" lvl="0" indent="-396875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accent6"/>
                </a:solidFill>
              </a:rPr>
              <a:t>Gluconeogensis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</a:rPr>
              <a:t>is an </a:t>
            </a:r>
            <a:r>
              <a:rPr lang="en-US" sz="3200" b="1" dirty="0" smtClean="0">
                <a:solidFill>
                  <a:schemeClr val="accent6"/>
                </a:solidFill>
              </a:rPr>
              <a:t>energy-consuming, </a:t>
            </a:r>
            <a:r>
              <a:rPr lang="en-US" sz="3200" b="1" dirty="0">
                <a:solidFill>
                  <a:schemeClr val="accent6"/>
                </a:solidFill>
              </a:rPr>
              <a:t>anabolic pathway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Gluconeogenesis: An Overview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In the absence of dietary intake of carbohydrate, liver </a:t>
            </a:r>
            <a:r>
              <a:rPr lang="en-US" sz="2400" b="1" dirty="0" smtClean="0">
                <a:solidFill>
                  <a:schemeClr val="accent2"/>
                </a:solidFill>
              </a:rPr>
              <a:t>glycogen is an important source of </a:t>
            </a:r>
            <a:r>
              <a:rPr lang="en-US" sz="2400" b="1" dirty="0" smtClean="0">
                <a:solidFill>
                  <a:schemeClr val="accent2"/>
                </a:solidFill>
              </a:rPr>
              <a:t>glucose (through </a:t>
            </a:r>
            <a:r>
              <a:rPr lang="en-US" sz="2400" b="1" dirty="0" err="1" smtClean="0">
                <a:solidFill>
                  <a:schemeClr val="accent2"/>
                </a:solidFill>
              </a:rPr>
              <a:t>glycogenolysis</a:t>
            </a:r>
            <a:r>
              <a:rPr lang="en-US" sz="2400" b="1" dirty="0" smtClean="0">
                <a:solidFill>
                  <a:schemeClr val="accent2"/>
                </a:solidFill>
              </a:rPr>
              <a:t>) to </a:t>
            </a:r>
            <a:r>
              <a:rPr lang="en-US" sz="2400" b="1" dirty="0" smtClean="0">
                <a:solidFill>
                  <a:schemeClr val="accent2"/>
                </a:solidFill>
              </a:rPr>
              <a:t>meet the tissue needs for 10-18 hours</a:t>
            </a:r>
            <a:r>
              <a:rPr lang="en-US" sz="2400" b="1" dirty="0" smtClean="0">
                <a:solidFill>
                  <a:schemeClr val="accent2"/>
                </a:solidFill>
              </a:rPr>
              <a:t>.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During prolonged fasting, liver glycogen stores are depleted, and glucose is formed by gluconeogenesis.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During Overnight fast: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90% of gluconeogenesis </a:t>
            </a:r>
            <a:r>
              <a:rPr lang="en-US" sz="2000" b="1" dirty="0" smtClean="0">
                <a:solidFill>
                  <a:schemeClr val="accent2"/>
                </a:solidFill>
              </a:rPr>
              <a:t>occurs in liver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10% </a:t>
            </a:r>
            <a:r>
              <a:rPr lang="en-US" sz="2000" b="1" dirty="0" smtClean="0">
                <a:solidFill>
                  <a:schemeClr val="accent2"/>
                </a:solidFill>
              </a:rPr>
              <a:t>of gluconeogenesis occurs in </a:t>
            </a:r>
            <a:r>
              <a:rPr lang="en-US" sz="2000" b="1" dirty="0" smtClean="0">
                <a:solidFill>
                  <a:schemeClr val="accent2"/>
                </a:solidFill>
              </a:rPr>
              <a:t>Kidneys</a:t>
            </a: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During </a:t>
            </a:r>
            <a:r>
              <a:rPr lang="en-US" sz="2400" b="1" dirty="0" smtClean="0">
                <a:solidFill>
                  <a:schemeClr val="accent2"/>
                </a:solidFill>
              </a:rPr>
              <a:t>Prolonged fast</a:t>
            </a:r>
            <a:r>
              <a:rPr lang="en-US" sz="2400" b="1" dirty="0" smtClean="0">
                <a:solidFill>
                  <a:schemeClr val="accent2"/>
                </a:solidFill>
              </a:rPr>
              <a:t>: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60</a:t>
            </a:r>
            <a:r>
              <a:rPr lang="en-US" sz="2000" b="1" dirty="0" smtClean="0">
                <a:solidFill>
                  <a:schemeClr val="accent2"/>
                </a:solidFill>
              </a:rPr>
              <a:t>% of gluconeogenesis occurs in liver </a:t>
            </a:r>
          </a:p>
          <a:p>
            <a:pPr lvl="1"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000" b="1" dirty="0" smtClean="0">
                <a:solidFill>
                  <a:schemeClr val="accent2"/>
                </a:solidFill>
              </a:rPr>
              <a:t>40</a:t>
            </a:r>
            <a:r>
              <a:rPr lang="en-US" sz="2000" b="1" dirty="0" smtClean="0">
                <a:solidFill>
                  <a:schemeClr val="accent2"/>
                </a:solidFill>
              </a:rPr>
              <a:t>% of gluconeogenesis occurs in </a:t>
            </a:r>
            <a:r>
              <a:rPr lang="en-US" sz="2000" b="1" dirty="0" smtClean="0">
                <a:solidFill>
                  <a:schemeClr val="accent2"/>
                </a:solidFill>
              </a:rPr>
              <a:t>Kidneys</a:t>
            </a: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buClr>
                <a:srgbClr val="A50021"/>
              </a:buClr>
              <a:buFontTx/>
              <a:buChar char="•"/>
            </a:pP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smtClean="0">
                <a:solidFill>
                  <a:schemeClr val="accent2"/>
                </a:solidFill>
              </a:rPr>
              <a:t>Gluconeogenesis requires both mitochondrial &amp; </a:t>
            </a:r>
            <a:r>
              <a:rPr lang="en-US" sz="2400" b="1" dirty="0" err="1" smtClean="0">
                <a:solidFill>
                  <a:schemeClr val="accent2"/>
                </a:solidFill>
              </a:rPr>
              <a:t>cytosolic</a:t>
            </a:r>
            <a:r>
              <a:rPr lang="en-US" sz="2400" b="1" dirty="0" smtClean="0">
                <a:solidFill>
                  <a:schemeClr val="accent2"/>
                </a:solidFill>
              </a:rPr>
              <a:t> enzymes (exception</a:t>
            </a:r>
            <a:r>
              <a:rPr lang="en-US" sz="2400" b="1" dirty="0" smtClean="0">
                <a:solidFill>
                  <a:schemeClr val="accent2"/>
                </a:solidFill>
              </a:rPr>
              <a:t>: </a:t>
            </a:r>
            <a:r>
              <a:rPr lang="en-US" sz="2400" b="1" dirty="0" smtClean="0">
                <a:solidFill>
                  <a:schemeClr val="accent2"/>
                </a:solidFill>
              </a:rPr>
              <a:t>if gluconeogenesis starts by </a:t>
            </a:r>
            <a:r>
              <a:rPr lang="en-US" sz="2400" b="1" dirty="0" smtClean="0">
                <a:solidFill>
                  <a:srgbClr val="A50021"/>
                </a:solidFill>
              </a:rPr>
              <a:t>Glycerol</a:t>
            </a:r>
            <a:r>
              <a:rPr lang="en-US" sz="2400" b="1" dirty="0" smtClean="0">
                <a:solidFill>
                  <a:srgbClr val="A50021"/>
                </a:solidFill>
              </a:rPr>
              <a:t>, </a:t>
            </a:r>
            <a:r>
              <a:rPr lang="en-US" sz="2400" b="1" dirty="0" smtClean="0">
                <a:solidFill>
                  <a:srgbClr val="A50021"/>
                </a:solidFill>
              </a:rPr>
              <a:t>it will need only the </a:t>
            </a:r>
            <a:r>
              <a:rPr lang="en-US" sz="2400" b="1" dirty="0" err="1" smtClean="0">
                <a:solidFill>
                  <a:srgbClr val="A50021"/>
                </a:solidFill>
              </a:rPr>
              <a:t>cytosol</a:t>
            </a:r>
            <a:r>
              <a:rPr lang="en-US" sz="2400" b="1" dirty="0" smtClean="0">
                <a:solidFill>
                  <a:srgbClr val="A50021"/>
                </a:solidFill>
              </a:rPr>
              <a:t>)</a:t>
            </a:r>
            <a:endParaRPr lang="en-US" sz="2400" b="1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609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3200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sz="32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610600" cy="1066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Seven </a:t>
            </a:r>
            <a:r>
              <a:rPr lang="en-US" sz="1600" dirty="0" err="1" smtClean="0"/>
              <a:t>glycolytic</a:t>
            </a:r>
            <a:r>
              <a:rPr lang="en-US" sz="1600" dirty="0" smtClean="0"/>
              <a:t> reactions are reversible &amp; are used in gluconeogenesis from lactate or pyruvate.</a:t>
            </a:r>
          </a:p>
          <a:p>
            <a:r>
              <a:rPr lang="en-US" sz="1600" dirty="0" smtClean="0"/>
              <a:t>Three </a:t>
            </a:r>
            <a:r>
              <a:rPr lang="en-US" sz="1600" dirty="0" err="1" smtClean="0"/>
              <a:t>glycolytic</a:t>
            </a:r>
            <a:r>
              <a:rPr lang="en-US" sz="1600" dirty="0" smtClean="0"/>
              <a:t> </a:t>
            </a:r>
            <a:r>
              <a:rPr lang="en-US" sz="1600" dirty="0" smtClean="0"/>
              <a:t>reactions are irreversible &amp; must be reversed (by 4 alternate reactions) in gluconeogenesis. These reactions are: 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737360"/>
          <a:ext cx="8685135" cy="50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7008735"/>
              </a:tblGrid>
              <a:tr h="35181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Glyolysis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Gluconeogenesis</a:t>
                      </a:r>
                      <a:endParaRPr lang="en-US" dirty="0"/>
                    </a:p>
                  </a:txBody>
                  <a:tcPr/>
                </a:tc>
              </a:tr>
              <a:tr h="112772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Pyruvate</a:t>
                      </a:r>
                      <a:r>
                        <a:rPr lang="en-US" baseline="0" dirty="0" smtClean="0"/>
                        <a:t> Kinase:</a:t>
                      </a:r>
                    </a:p>
                    <a:p>
                      <a:r>
                        <a:rPr lang="en-US" baseline="0" dirty="0" smtClean="0"/>
                        <a:t>(PEP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Pyruvate)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1- Pyruvate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Caroxylase</a:t>
                      </a:r>
                      <a:r>
                        <a:rPr lang="en-US" baseline="0" dirty="0" smtClean="0"/>
                        <a:t>: Carboxylation reaction,  requires Biotin and ATP, occurs in the mitochondria, </a:t>
                      </a:r>
                      <a:r>
                        <a:rPr lang="en-US" baseline="0" dirty="0" err="1" smtClean="0"/>
                        <a:t>allosterically</a:t>
                      </a:r>
                      <a:r>
                        <a:rPr lang="en-US" baseline="0" dirty="0" smtClean="0"/>
                        <a:t> activated by acetyl </a:t>
                      </a:r>
                      <a:r>
                        <a:rPr lang="en-US" baseline="0" dirty="0" err="1" smtClean="0"/>
                        <a:t>CoA</a:t>
                      </a:r>
                      <a:r>
                        <a:rPr lang="en-US" baseline="0" dirty="0" smtClean="0"/>
                        <a:t>. OAA has to be transported from mitochondria to </a:t>
                      </a:r>
                      <a:r>
                        <a:rPr lang="en-US" baseline="0" dirty="0" err="1" smtClean="0"/>
                        <a:t>cytosol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Pyruvate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Oxaloacetate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“OAA”)</a:t>
                      </a:r>
                      <a:endParaRPr lang="en-US" dirty="0"/>
                    </a:p>
                  </a:txBody>
                  <a:tcPr/>
                </a:tc>
              </a:tr>
              <a:tr h="60723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2- PEPCK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Decarboxylation</a:t>
                      </a:r>
                      <a:r>
                        <a:rPr lang="en-US" baseline="0" dirty="0" smtClean="0"/>
                        <a:t> &amp; phosphorylation reaction, requires energy (GTP), occurs in </a:t>
                      </a:r>
                      <a:r>
                        <a:rPr lang="en-US" baseline="0" dirty="0" err="1" smtClean="0"/>
                        <a:t>cytosol</a:t>
                      </a:r>
                      <a:r>
                        <a:rPr lang="en-US" baseline="0" dirty="0" smtClean="0"/>
                        <a:t>, the enzyme’s gene is induced by glucagon &amp; repressed by insulin</a:t>
                      </a:r>
                    </a:p>
                    <a:p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Oxaloacetate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PEP)</a:t>
                      </a:r>
                      <a:endParaRPr lang="en-US" dirty="0"/>
                    </a:p>
                  </a:txBody>
                  <a:tcPr/>
                </a:tc>
              </a:tr>
              <a:tr h="1387973">
                <a:tc>
                  <a:txBody>
                    <a:bodyPr/>
                    <a:lstStyle/>
                    <a:p>
                      <a:r>
                        <a:rPr lang="en-US" dirty="0" smtClean="0"/>
                        <a:t>PFK</a:t>
                      </a:r>
                      <a:r>
                        <a:rPr lang="en-US" baseline="0" dirty="0" smtClean="0"/>
                        <a:t>-1: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(Fructose 6-P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Fructose 1,6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Bisphosphate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ym typeface="Wingdings" pitchFamily="2" charset="2"/>
                        </a:rPr>
                        <a:t>3- Fructose 1,6 </a:t>
                      </a:r>
                      <a:r>
                        <a:rPr lang="en-US" b="1" baseline="0" dirty="0" err="1" smtClean="0">
                          <a:sym typeface="Wingdings" pitchFamily="2" charset="2"/>
                        </a:rPr>
                        <a:t>Bisphosphatase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: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Dephosphorylation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reaction. It is inhibited by high levels of AMP, and activated by high levels of ATP &amp; low levels of AMP. It is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allosterically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inhibited by Fructose 2,6-bisphosphate (reciprocal regulation with glycolysis)</a:t>
                      </a:r>
                    </a:p>
                    <a:p>
                      <a:r>
                        <a:rPr lang="en-US" baseline="0" dirty="0" smtClean="0">
                          <a:sym typeface="Wingdings" pitchFamily="2" charset="2"/>
                        </a:rPr>
                        <a:t>(Fructose 1,6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Bisphosphate</a:t>
                      </a:r>
                      <a:r>
                        <a:rPr lang="en-US" baseline="0" dirty="0" err="1" smtClean="0"/>
                        <a:t>Fructose</a:t>
                      </a:r>
                      <a:r>
                        <a:rPr lang="en-US" baseline="0" dirty="0" smtClean="0"/>
                        <a:t> 6-P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112772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Hexokinase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r>
                        <a:rPr lang="en-US" baseline="0" dirty="0" smtClean="0"/>
                        <a:t>(Glucose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Glucose 6-P)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ym typeface="Wingdings" pitchFamily="2" charset="2"/>
                        </a:rPr>
                        <a:t>4- Glucose 6-Phosphatase: </a:t>
                      </a:r>
                      <a:r>
                        <a:rPr lang="en-US" baseline="0" dirty="0" err="1" smtClean="0">
                          <a:sym typeface="Wingdings" pitchFamily="2" charset="2"/>
                        </a:rPr>
                        <a:t>Dephosphorylation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 reaction, enzyme is found only in liver and kidney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(Glucose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6-P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itchFamily="2" charset="2"/>
                        </a:rPr>
                        <a:t> Glucose)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Substrates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are molecules that can be used to produce glucose through gluconeogenesis pathway.</a:t>
            </a:r>
          </a:p>
          <a:p>
            <a:r>
              <a:rPr lang="en-US" dirty="0" smtClean="0"/>
              <a:t>They include:</a:t>
            </a:r>
          </a:p>
          <a:p>
            <a:pPr lvl="1"/>
            <a:r>
              <a:rPr lang="en-US" dirty="0" smtClean="0"/>
              <a:t>Intermediates of glycolysis and of TCA cycle</a:t>
            </a:r>
          </a:p>
          <a:p>
            <a:pPr lvl="1"/>
            <a:r>
              <a:rPr lang="en-US" dirty="0" smtClean="0"/>
              <a:t>Glycerol</a:t>
            </a:r>
          </a:p>
          <a:p>
            <a:pPr lvl="1"/>
            <a:r>
              <a:rPr lang="en-US" dirty="0" smtClean="0"/>
              <a:t>Lactate &amp; Pyruvate</a:t>
            </a:r>
          </a:p>
          <a:p>
            <a:pPr lvl="1"/>
            <a:r>
              <a:rPr lang="en-US" dirty="0" err="1" smtClean="0"/>
              <a:t>Glucogenic</a:t>
            </a:r>
            <a:r>
              <a:rPr lang="en-US" dirty="0" smtClean="0"/>
              <a:t> amino acids</a:t>
            </a:r>
          </a:p>
        </p:txBody>
      </p:sp>
      <p:sp>
        <p:nvSpPr>
          <p:cNvPr id="21" name="Right Brace 20"/>
          <p:cNvSpPr/>
          <p:nvPr/>
        </p:nvSpPr>
        <p:spPr>
          <a:xfrm>
            <a:off x="3962400" y="3352800"/>
            <a:ext cx="990600" cy="1143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53000" y="3352800"/>
            <a:ext cx="3200400" cy="1200329"/>
          </a:xfrm>
          <a:prstGeom prst="rect">
            <a:avLst/>
          </a:prstGeom>
          <a:noFill/>
          <a:ln>
            <a:solidFill>
              <a:srgbClr val="800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most important </a:t>
            </a:r>
            <a:r>
              <a:rPr lang="en-US" dirty="0" err="1" smtClean="0"/>
              <a:t>gluconeogenic</a:t>
            </a:r>
            <a:r>
              <a:rPr lang="en-US" dirty="0" smtClean="0"/>
              <a:t> precursors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Substrates: Glycerol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Glycerol is released during the hydrolysis of  Triacylglycerol (TAG) in adipose tissue.</a:t>
            </a:r>
          </a:p>
          <a:p>
            <a:r>
              <a:rPr lang="en-US" dirty="0" smtClean="0"/>
              <a:t>In liver and kidney, glycerol will be </a:t>
            </a:r>
            <a:r>
              <a:rPr lang="en-US" dirty="0" err="1" smtClean="0"/>
              <a:t>phosphorylated</a:t>
            </a:r>
            <a:r>
              <a:rPr lang="en-US" dirty="0" smtClean="0"/>
              <a:t> by glycerol kinase to glycerol-P.</a:t>
            </a:r>
          </a:p>
          <a:p>
            <a:r>
              <a:rPr lang="en-US" dirty="0" smtClean="0"/>
              <a:t>Glycerol-P will be oxidized by glycerol-P </a:t>
            </a:r>
            <a:r>
              <a:rPr lang="en-US" dirty="0" err="1" smtClean="0"/>
              <a:t>dehydrogenase</a:t>
            </a:r>
            <a:r>
              <a:rPr lang="en-US" dirty="0" smtClean="0"/>
              <a:t> to </a:t>
            </a:r>
            <a:r>
              <a:rPr lang="en-US" dirty="0" err="1" smtClean="0"/>
              <a:t>dihydroxyacetone</a:t>
            </a:r>
            <a:r>
              <a:rPr lang="en-US" dirty="0" smtClean="0"/>
              <a:t> phosphate(DHAP: an intermediate of glycolysis).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dirty="0" smtClean="0">
                <a:solidFill>
                  <a:srgbClr val="A50021"/>
                </a:solidFill>
                <a:latin typeface="Impact" pitchFamily="42" charset="0"/>
              </a:rPr>
              <a:t> Substrates: </a:t>
            </a:r>
            <a:r>
              <a:rPr lang="en-US" dirty="0" err="1" smtClean="0">
                <a:solidFill>
                  <a:srgbClr val="A50021"/>
                </a:solidFill>
                <a:latin typeface="Impact" pitchFamily="42" charset="0"/>
              </a:rPr>
              <a:t>Glucogenic</a:t>
            </a:r>
            <a:r>
              <a:rPr lang="en-US" dirty="0" smtClean="0">
                <a:solidFill>
                  <a:srgbClr val="A50021"/>
                </a:solidFill>
                <a:latin typeface="Impact" pitchFamily="42" charset="0"/>
              </a:rPr>
              <a:t>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Amino 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Acids (AAs)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AAs can be derived from hydrolysis of tissue proteins.</a:t>
            </a:r>
          </a:p>
          <a:p>
            <a:r>
              <a:rPr lang="en-US" dirty="0" smtClean="0"/>
              <a:t>Example of </a:t>
            </a:r>
            <a:r>
              <a:rPr lang="en-US" dirty="0" err="1" smtClean="0"/>
              <a:t>Glucogenic</a:t>
            </a:r>
            <a:r>
              <a:rPr lang="en-US" dirty="0" smtClean="0"/>
              <a:t> AA are: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066800" y="2362200"/>
          <a:ext cx="653402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486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Amino Acids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Sites</a:t>
                      </a:r>
                      <a:r>
                        <a:rPr lang="en-US" baseline="0" dirty="0" smtClean="0"/>
                        <a:t> of entrance to the Krebs Cycle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Glutamate and Glutamine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Alpha </a:t>
                      </a:r>
                      <a:r>
                        <a:rPr lang="en-US" dirty="0" err="1" smtClean="0"/>
                        <a:t>keto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Glutarate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smtClean="0">
                          <a:sym typeface="Symbol"/>
                        </a:rPr>
                        <a:t>KG)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Methionine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Valine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Succinyl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Phenylalanine &amp; Tyrosine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Fumarate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Aspartate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Asparagine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762000" y="4724400"/>
            <a:ext cx="747260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600" dirty="0" err="1" smtClean="0">
                <a:latin typeface="+mn-lt"/>
                <a:cs typeface="+mn-cs"/>
              </a:rPr>
              <a:t>Alanine</a:t>
            </a:r>
            <a:r>
              <a:rPr lang="en-US" sz="2600" dirty="0" smtClean="0">
                <a:latin typeface="+mn-lt"/>
                <a:cs typeface="+mn-cs"/>
              </a:rPr>
              <a:t> &amp; Glycine amino acids are </a:t>
            </a:r>
            <a:r>
              <a:rPr lang="en-US" sz="2600" dirty="0" err="1" smtClean="0">
                <a:latin typeface="+mn-lt"/>
                <a:cs typeface="+mn-cs"/>
              </a:rPr>
              <a:t>gluconeogenic</a:t>
            </a:r>
            <a:r>
              <a:rPr lang="en-US" sz="2600" dirty="0" smtClean="0">
                <a:latin typeface="+mn-lt"/>
                <a:cs typeface="+mn-cs"/>
              </a:rPr>
              <a:t> substrates through </a:t>
            </a:r>
            <a:r>
              <a:rPr lang="en-US" sz="2600" dirty="0" smtClean="0">
                <a:latin typeface="+mn-lt"/>
                <a:cs typeface="+mn-cs"/>
              </a:rPr>
              <a:t>conversion </a:t>
            </a:r>
            <a:r>
              <a:rPr lang="en-US" sz="2600" dirty="0" smtClean="0">
                <a:latin typeface="+mn-lt"/>
                <a:cs typeface="+mn-cs"/>
              </a:rPr>
              <a:t>to </a:t>
            </a:r>
            <a:r>
              <a:rPr lang="en-US" sz="2600" dirty="0" smtClean="0">
                <a:latin typeface="+mn-lt"/>
                <a:cs typeface="+mn-cs"/>
              </a:rPr>
              <a:t>Pyruvate</a:t>
            </a:r>
            <a:endParaRPr lang="en-US" sz="2600" dirty="0" smtClean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CC000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 Substrates: Lactate</a:t>
            </a:r>
            <a:b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</a:rPr>
              <a:t>(Cori Cycle)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Lactate is released into the blood by exercising skeletal muscle &amp; by cells lacking mitochondria (Anaerobic glycolysis of glucose).</a:t>
            </a:r>
          </a:p>
          <a:p>
            <a:r>
              <a:rPr lang="en-US" dirty="0" smtClean="0"/>
              <a:t>Lactate is taken up by the liver and reconverted to glucose (gluconeogenesis)</a:t>
            </a:r>
          </a:p>
          <a:p>
            <a:r>
              <a:rPr lang="en-US" dirty="0" smtClean="0"/>
              <a:t>Glucose will then be released to the circulation to be used by skeletal muscles.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2084</TotalTime>
  <Words>779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Glucose Metabolism:  Gluconeogenesis</vt:lpstr>
      <vt:lpstr>Objectives</vt:lpstr>
      <vt:lpstr>Gluconeogenesis: An Overview</vt:lpstr>
      <vt:lpstr>Gluconeogenic Pathway</vt:lpstr>
      <vt:lpstr>Gluconeogenic Substrates</vt:lpstr>
      <vt:lpstr>Gluconeogenic Substrates: Glycerol</vt:lpstr>
      <vt:lpstr>Gluconeogenic Substrates: Glucogenic Amino Acids (AAs)</vt:lpstr>
      <vt:lpstr>Gluconeogenic Substrates: Lactate (Cori Cycle)</vt:lpstr>
      <vt:lpstr>Gluconeogensis: Energy Consumed</vt:lpstr>
      <vt:lpstr>Regulation of Gluconeogenesis: by AMP</vt:lpstr>
      <vt:lpstr>Regulation of Gluconeogenesis: Pruvate Carboxylase regulation by Acetyl CoA</vt:lpstr>
      <vt:lpstr>Gluconeogenesis: Regulation by Glucagon</vt:lpstr>
      <vt:lpstr>Gluconeogenesis: Summary for Regulation</vt:lpstr>
      <vt:lpstr>Take Home Message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DR-REEM</dc:creator>
  <cp:lastModifiedBy>DR-REEM</cp:lastModifiedBy>
  <cp:revision>102</cp:revision>
  <dcterms:created xsi:type="dcterms:W3CDTF">1601-01-01T00:00:00Z</dcterms:created>
  <dcterms:modified xsi:type="dcterms:W3CDTF">2012-10-16T14:27:07Z</dcterms:modified>
</cp:coreProperties>
</file>