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78" r:id="rId3"/>
    <p:sldId id="262" r:id="rId4"/>
    <p:sldId id="263" r:id="rId5"/>
    <p:sldId id="293" r:id="rId6"/>
    <p:sldId id="267" r:id="rId7"/>
    <p:sldId id="297" r:id="rId8"/>
    <p:sldId id="317" r:id="rId9"/>
    <p:sldId id="318" r:id="rId10"/>
    <p:sldId id="319" r:id="rId11"/>
    <p:sldId id="321" r:id="rId12"/>
    <p:sldId id="320" r:id="rId13"/>
    <p:sldId id="300" r:id="rId14"/>
    <p:sldId id="301" r:id="rId15"/>
    <p:sldId id="302" r:id="rId16"/>
    <p:sldId id="303" r:id="rId17"/>
    <p:sldId id="304" r:id="rId18"/>
    <p:sldId id="305" r:id="rId19"/>
    <p:sldId id="307" r:id="rId20"/>
    <p:sldId id="308" r:id="rId21"/>
    <p:sldId id="312" r:id="rId22"/>
    <p:sldId id="313" r:id="rId23"/>
    <p:sldId id="314" r:id="rId24"/>
    <p:sldId id="315" r:id="rId25"/>
    <p:sldId id="316" r:id="rId26"/>
    <p:sldId id="309" r:id="rId27"/>
    <p:sldId id="295" r:id="rId28"/>
    <p:sldId id="310" r:id="rId29"/>
    <p:sldId id="298" r:id="rId30"/>
    <p:sldId id="299" r:id="rId31"/>
    <p:sldId id="311" r:id="rId32"/>
    <p:sldId id="296" r:id="rId33"/>
    <p:sldId id="259" r:id="rId34"/>
    <p:sldId id="288" r:id="rId35"/>
    <p:sldId id="270" r:id="rId36"/>
    <p:sldId id="322" r:id="rId37"/>
    <p:sldId id="27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5FF"/>
    <a:srgbClr val="FFDDDD"/>
    <a:srgbClr val="FF19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89" autoAdjust="0"/>
  </p:normalViewPr>
  <p:slideViewPr>
    <p:cSldViewPr>
      <p:cViewPr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0046-B7F3-45D6-BD5A-985791325724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31876-1E00-4EB2-A55B-5363B219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5FD75B-AD38-439B-AB1C-A4995424E1D2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B14A8F-4529-4ABD-9A9F-B47EC8FD36E5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432A47-C0C5-4998-A725-8267B1409D86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C80A3F-66E9-43B2-8DC1-1260A25EFF75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2D215D-7053-47D4-9212-40E915A178A4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B84B15-AF95-4F33-85D4-157128918BC4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F13E0D-104D-4211-91CB-A5E1769D0F97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DB974-1E54-4566-99CC-CD3BBDFDFD13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4788EAC-06EE-441F-88EB-E9B282E3FB17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788EAC-06EE-441F-88EB-E9B282E3FB17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upload.wikimedia.org/wikipedia/commons/e/e2/Leprosy_thigh_demarcated_cutaneous_lesions.jpg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GRANULOMATOUS INFLAMMATION</a:t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 </a:t>
            </a:r>
            <a:br>
              <a:rPr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6480048" cy="1752600"/>
          </a:xfrm>
        </p:spPr>
        <p:txBody>
          <a:bodyPr/>
          <a:lstStyle/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 </a:t>
            </a:r>
            <a:r>
              <a:rPr lang="en-US" dirty="0" err="1" smtClean="0"/>
              <a:t>Arafah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2667000"/>
            <a:ext cx="76174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286000"/>
            <a:ext cx="318548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Foundation Block, Pathology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immuniti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533400"/>
            <a:ext cx="7696200" cy="56308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6324600" y="4953000"/>
            <a:ext cx="167327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u="sng" dirty="0" smtClean="0"/>
              <a:t>IL-2,</a:t>
            </a:r>
            <a:r>
              <a:rPr lang="en-US" dirty="0" smtClean="0"/>
              <a:t> and </a:t>
            </a:r>
            <a:r>
              <a:rPr lang="en-US" i="1" u="sng" dirty="0" smtClean="0"/>
              <a:t>IFN-γ,</a:t>
            </a:r>
            <a:r>
              <a:rPr lang="en-US" i="1" dirty="0" smtClean="0"/>
              <a:t> 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6400800" y="4114800"/>
            <a:ext cx="914400" cy="762000"/>
          </a:xfrm>
          <a:prstGeom prst="bentConnector3">
            <a:avLst>
              <a:gd name="adj1" fmla="val 190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Content Placeholder 3" descr="d:\Inetpub\ombroot\content\0721601871\graphics\fullsize\S01871-002-f0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971550"/>
            <a:ext cx="5105400" cy="569912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Immune </a:t>
            </a:r>
            <a:r>
              <a:rPr lang="en-US" sz="3600" dirty="0" err="1" smtClean="0"/>
              <a:t>granuloma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altLang="en-US" sz="3600" dirty="0" smtClean="0"/>
              <a:t>mechanism</a:t>
            </a:r>
            <a:endParaRPr lang="en-US" sz="3600" dirty="0" smtClean="0"/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What is the initiating event in </a:t>
            </a:r>
            <a:r>
              <a:rPr lang="en-US" sz="1800" b="1" dirty="0" err="1" smtClean="0">
                <a:solidFill>
                  <a:srgbClr val="FFFF00"/>
                </a:solidFill>
              </a:rPr>
              <a:t>granuloma</a:t>
            </a:r>
            <a:r>
              <a:rPr lang="en-US" sz="1800" b="1" dirty="0" smtClean="0">
                <a:solidFill>
                  <a:srgbClr val="FFFF00"/>
                </a:solidFill>
              </a:rPr>
              <a:t> formation? </a:t>
            </a:r>
          </a:p>
          <a:p>
            <a:endParaRPr lang="en-US" sz="1800" b="1" dirty="0" smtClean="0"/>
          </a:p>
          <a:p>
            <a:pPr>
              <a:buFont typeface="Wingdings" pitchFamily="2" charset="2"/>
              <a:buChar char="Ø"/>
            </a:pPr>
            <a:r>
              <a:rPr lang="en-US" sz="1800" b="1" i="1" u="sng" dirty="0" smtClean="0">
                <a:solidFill>
                  <a:srgbClr val="FFFF00"/>
                </a:solidFill>
              </a:rPr>
              <a:t>indigestible</a:t>
            </a:r>
            <a:r>
              <a:rPr lang="en-US" sz="1800" b="1" dirty="0" smtClean="0"/>
              <a:t> antigenic material in macrophages</a:t>
            </a:r>
            <a:endParaRPr lang="en-US" sz="1400" b="1" dirty="0" smtClean="0"/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Antigen presentation on cell membrane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to appropriate </a:t>
            </a:r>
            <a:r>
              <a:rPr lang="en-US" sz="1800" dirty="0" smtClean="0"/>
              <a:t>CD4+T</a:t>
            </a:r>
            <a:r>
              <a:rPr lang="en-US" sz="1300" dirty="0" smtClean="0"/>
              <a:t>H</a:t>
            </a:r>
            <a:r>
              <a:rPr lang="en-US" sz="1800" dirty="0" smtClean="0"/>
              <a:t>1 </a:t>
            </a:r>
            <a:r>
              <a:rPr lang="en-US" sz="1800" dirty="0" smtClean="0"/>
              <a:t>lymphocytes, causing them to become activated. The responding T cells produce cytokines, such as </a:t>
            </a:r>
            <a:r>
              <a:rPr lang="en-US" sz="1800" i="1" u="sng" dirty="0" smtClean="0"/>
              <a:t>IL-2,</a:t>
            </a:r>
            <a:r>
              <a:rPr lang="en-US" sz="1800" dirty="0" smtClean="0"/>
              <a:t> and </a:t>
            </a:r>
            <a:r>
              <a:rPr lang="en-US" sz="1800" i="1" u="sng" dirty="0" smtClean="0"/>
              <a:t>IFN-γ,</a:t>
            </a:r>
            <a:r>
              <a:rPr lang="en-US" sz="1800" i="1" dirty="0" smtClean="0"/>
              <a:t> </a:t>
            </a:r>
          </a:p>
          <a:p>
            <a:pPr>
              <a:buFontTx/>
              <a:buNone/>
              <a:defRPr/>
            </a:pPr>
            <a:r>
              <a:rPr lang="en-US" sz="2000" i="1" u="sng" dirty="0" smtClean="0">
                <a:solidFill>
                  <a:srgbClr val="FFFF00"/>
                </a:solidFill>
              </a:rPr>
              <a:t>I</a:t>
            </a:r>
            <a:r>
              <a:rPr lang="en-US" sz="2000" b="1" i="1" u="sng" dirty="0" smtClean="0">
                <a:solidFill>
                  <a:srgbClr val="FFFF00"/>
                </a:solidFill>
              </a:rPr>
              <a:t>FN-γ </a:t>
            </a:r>
            <a:r>
              <a:rPr lang="en-US" sz="1800" i="1" u="sng" dirty="0" smtClean="0"/>
              <a:t> </a:t>
            </a:r>
            <a:r>
              <a:rPr lang="en-US" sz="1800" dirty="0" smtClean="0"/>
              <a:t>is important in activating macrophages and transforming them into </a:t>
            </a:r>
            <a:r>
              <a:rPr lang="en-US" sz="1800" dirty="0" err="1" smtClean="0"/>
              <a:t>epithelioid</a:t>
            </a:r>
            <a:r>
              <a:rPr lang="en-US" sz="1800" dirty="0" smtClean="0"/>
              <a:t> cells and multinucleate giant cells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 l="6451" t="37036" r="8064" b="1962"/>
          <a:stretch>
            <a:fillRect/>
          </a:stretch>
        </p:blipFill>
        <p:spPr bwMode="auto">
          <a:xfrm>
            <a:off x="4724400" y="16764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21" name="رابط كسهم مستقيم 6"/>
          <p:cNvCxnSpPr>
            <a:cxnSpLocks noChangeShapeType="1"/>
          </p:cNvCxnSpPr>
          <p:nvPr/>
        </p:nvCxnSpPr>
        <p:spPr bwMode="auto">
          <a:xfrm flipV="1">
            <a:off x="3276600" y="2286000"/>
            <a:ext cx="251460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9222" name="رابط كسهم مستقيم 6"/>
          <p:cNvCxnSpPr>
            <a:cxnSpLocks noChangeShapeType="1"/>
          </p:cNvCxnSpPr>
          <p:nvPr/>
        </p:nvCxnSpPr>
        <p:spPr bwMode="auto">
          <a:xfrm flipV="1">
            <a:off x="3886200" y="2590800"/>
            <a:ext cx="1905000" cy="609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" name="رابط كسهم مستقيم 6"/>
          <p:cNvCxnSpPr>
            <a:cxnSpLocks noChangeShapeType="1"/>
          </p:cNvCxnSpPr>
          <p:nvPr/>
        </p:nvCxnSpPr>
        <p:spPr bwMode="auto">
          <a:xfrm flipV="1">
            <a:off x="3429000" y="3200400"/>
            <a:ext cx="2209800" cy="381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0" name="رابط كسهم مستقيم 6"/>
          <p:cNvCxnSpPr>
            <a:cxnSpLocks noChangeShapeType="1"/>
          </p:cNvCxnSpPr>
          <p:nvPr/>
        </p:nvCxnSpPr>
        <p:spPr bwMode="auto">
          <a:xfrm flipV="1">
            <a:off x="2514600" y="3886200"/>
            <a:ext cx="320040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" name="رابط كسهم مستقيم 6"/>
          <p:cNvCxnSpPr>
            <a:cxnSpLocks noChangeShapeType="1"/>
          </p:cNvCxnSpPr>
          <p:nvPr/>
        </p:nvCxnSpPr>
        <p:spPr bwMode="auto">
          <a:xfrm flipV="1">
            <a:off x="3581400" y="4648200"/>
            <a:ext cx="3276600" cy="838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Persistent T-cell responses to certain microbes</a:t>
            </a:r>
            <a:r>
              <a:rPr lang="en-US" sz="4800" dirty="0" smtClean="0">
                <a:solidFill>
                  <a:srgbClr val="FFC000"/>
                </a:solidFill>
              </a:rPr>
              <a:t/>
            </a:r>
            <a:br>
              <a:rPr lang="en-US" sz="48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Causes:     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5105400" cy="4525963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Bacteria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US" altLang="en-US" sz="1800" dirty="0" smtClean="0">
                <a:latin typeface="Arial Black" pitchFamily="34" charset="0"/>
              </a:rPr>
              <a:t>Tuberculosis</a:t>
            </a:r>
          </a:p>
          <a:p>
            <a:pPr lvl="1">
              <a:defRPr/>
            </a:pPr>
            <a:r>
              <a:rPr lang="en-US" altLang="en-US" sz="1800" dirty="0" smtClean="0">
                <a:latin typeface="Arial Black" pitchFamily="34" charset="0"/>
              </a:rPr>
              <a:t>Leprosy                                                                    </a:t>
            </a:r>
          </a:p>
          <a:p>
            <a:pPr lvl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Actinomycosis</a:t>
            </a:r>
            <a:r>
              <a:rPr lang="en-US" altLang="en-US" sz="1800" dirty="0" smtClean="0">
                <a:latin typeface="Arial Black" pitchFamily="34" charset="0"/>
              </a:rPr>
              <a:t>                                                      </a:t>
            </a:r>
          </a:p>
          <a:p>
            <a:pPr lvl="1">
              <a:defRPr/>
            </a:pPr>
            <a:r>
              <a:rPr lang="en-US" altLang="en-US" sz="1800" dirty="0" smtClean="0">
                <a:latin typeface="Arial Black" pitchFamily="34" charset="0"/>
              </a:rPr>
              <a:t> Cat-scratch disease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Parasites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Schistosomiasis</a:t>
            </a:r>
            <a:r>
              <a:rPr lang="en-US" altLang="en-US" sz="1800" dirty="0" smtClean="0">
                <a:latin typeface="Arial Black" pitchFamily="34" charset="0"/>
              </a:rPr>
              <a:t>                                                 </a:t>
            </a:r>
          </a:p>
          <a:p>
            <a:pPr lvl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Leishmaniasis</a:t>
            </a:r>
            <a:endParaRPr lang="en-US" altLang="en-U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Fungi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Histoplasmosis</a:t>
            </a:r>
            <a:endParaRPr lang="en-US" altLang="en-US" sz="1800" dirty="0" smtClean="0">
              <a:latin typeface="Arial Black" pitchFamily="34" charset="0"/>
            </a:endParaRPr>
          </a:p>
          <a:p>
            <a:pPr lvl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Blastomycosis</a:t>
            </a:r>
            <a:endParaRPr lang="en-US" altLang="en-US" sz="1800" dirty="0" smtClean="0">
              <a:latin typeface="Arial Black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Metal/Dust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Berylliosis</a:t>
            </a:r>
            <a:endParaRPr lang="en-US" altLang="en-US" sz="1800" dirty="0" smtClean="0">
              <a:latin typeface="Arial Black" pitchFamily="34" charset="0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820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029136" cy="29108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sz="9600" cap="none" smtClean="0">
                <a:ln w="1143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Important Disease</a:t>
            </a:r>
            <a:endParaRPr lang="en-US" sz="9600" cap="none" dirty="0">
              <a:ln w="11430"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 cmpd="dbl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 Disease </a:t>
            </a:r>
            <a:endParaRPr lang="en-US" b="1" dirty="0">
              <a:ln w="19050" cmpd="dbl">
                <a:solidFill>
                  <a:srgbClr val="FF0000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1066800"/>
            <a:ext cx="4953000" cy="1143000"/>
          </a:xfrm>
          <a:prstGeom prst="rect">
            <a:avLst/>
          </a:prstGeom>
        </p:spPr>
        <p:txBody>
          <a:bodyPr vert="horz" lIns="45720" rIns="4572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Easily transmitted </a:t>
            </a:r>
            <a:endParaRPr kumimoji="0" lang="en-US" sz="46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130" name="Picture 2" descr="http://t1.gstatic.com/images?q=tbn:XL9l9Idwy3V0TM:http://prosalud.e51.spacioweb.net/Images/tuberculosis3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6000"/>
            <a:ext cx="2743200" cy="335129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990600"/>
            <a:ext cx="80010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 Disease </a:t>
            </a:r>
            <a:endParaRPr lang="en-US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990600"/>
            <a:ext cx="6248400" cy="1143000"/>
          </a:xfrm>
          <a:prstGeom prst="rect">
            <a:avLst/>
          </a:prstGeom>
        </p:spPr>
        <p:txBody>
          <a:bodyPr vert="horz" lIns="45720" rIns="4572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Common World Wide</a:t>
            </a:r>
            <a:endParaRPr kumimoji="0" lang="en-US" sz="48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0658" name="Picture 2" descr="T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0"/>
            <a:ext cx="5105400" cy="27904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5410200"/>
            <a:ext cx="56691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i="1" dirty="0" smtClean="0"/>
              <a:t>Estimated   worldwide  TB  incidence   rates  in  2000.</a:t>
            </a:r>
            <a:endParaRPr lang="ar-SA" dirty="0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 Disease </a:t>
            </a:r>
            <a:endParaRPr lang="en-US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990600"/>
            <a:ext cx="6629400" cy="1143000"/>
          </a:xfrm>
          <a:prstGeom prst="rect">
            <a:avLst/>
          </a:prstGeom>
        </p:spPr>
        <p:txBody>
          <a:bodyPr vert="horz" lIns="45720" rIns="4572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Could Affect Any Organ</a:t>
            </a:r>
            <a:endParaRPr kumimoji="0" lang="en-US" sz="48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178" name="Picture 2" descr="http://www.naturalypure.com/images/TuberculosisPhoto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8397240" cy="4343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11369" y="2034862"/>
            <a:ext cx="1398431" cy="32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28" name="Picture 4" descr="Tuberculosis Bacteria"/>
          <p:cNvPicPr>
            <a:picLocks noChangeAspect="1" noChangeArrowheads="1"/>
          </p:cNvPicPr>
          <p:nvPr/>
        </p:nvPicPr>
        <p:blipFill>
          <a:blip r:embed="rId2" cstate="print">
            <a:lum bright="-30000" contrast="10000"/>
          </a:blip>
          <a:srcRect/>
          <a:stretch>
            <a:fillRect/>
          </a:stretch>
        </p:blipFill>
        <p:spPr bwMode="auto">
          <a:xfrm>
            <a:off x="685800" y="0"/>
            <a:ext cx="7772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848600" cy="40687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ar-SA" sz="19900" b="1" dirty="0" smtClean="0">
                <a:ln w="76200"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dalus" pitchFamily="2" charset="-78"/>
                <a:cs typeface="Andalus" pitchFamily="2" charset="-78"/>
              </a:rPr>
              <a:t>الدرن</a:t>
            </a:r>
            <a:r>
              <a:rPr lang="ar-SA" sz="19900" b="1" dirty="0" smtClean="0">
                <a:ln w="76200"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ar-SA" sz="19900" b="1" dirty="0" smtClean="0">
                <a:ln w="76200"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19900" b="1" dirty="0" smtClean="0">
                <a:ln w="76200"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TB</a:t>
            </a:r>
            <a:endParaRPr lang="en-US" sz="19900" b="1" dirty="0">
              <a:ln w="762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3/32/Tuberculosis_symptom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30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OBJECTIVES AND KEY PRINCIPLES TO BE TAUGHT</a:t>
            </a:r>
            <a:r>
              <a:rPr lang="en-US" sz="4800" b="1" i="1" u="sng" dirty="0" smtClean="0"/>
              <a:t>: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200" dirty="0" smtClean="0"/>
              <a:t>Upon completion of this lecture, the student should:</a:t>
            </a:r>
            <a:endParaRPr lang="en-US" sz="2800" dirty="0" smtClean="0"/>
          </a:p>
          <a:p>
            <a:pPr lvl="0"/>
            <a:r>
              <a:rPr lang="en-US" sz="3200" dirty="0" smtClean="0"/>
              <a:t>Define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inflammation.</a:t>
            </a:r>
          </a:p>
          <a:p>
            <a:r>
              <a:rPr lang="en-US" sz="3200" dirty="0" smtClean="0"/>
              <a:t>Recognize the morphology of </a:t>
            </a:r>
            <a:r>
              <a:rPr lang="en-US" sz="3200" dirty="0" err="1" smtClean="0"/>
              <a:t>granulomas</a:t>
            </a:r>
            <a:r>
              <a:rPr lang="en-US" sz="3200" dirty="0" smtClean="0"/>
              <a:t> (tubercles) and list the cells found in </a:t>
            </a:r>
            <a:r>
              <a:rPr lang="en-US" sz="3200" dirty="0" err="1" smtClean="0"/>
              <a:t>granuloma</a:t>
            </a:r>
            <a:r>
              <a:rPr lang="en-US" sz="3200" dirty="0" smtClean="0"/>
              <a:t> along with their appearance.</a:t>
            </a:r>
          </a:p>
          <a:p>
            <a:pPr lvl="0"/>
            <a:r>
              <a:rPr lang="en-US" sz="3200" dirty="0" smtClean="0"/>
              <a:t>Understands the pathogenesis of </a:t>
            </a:r>
            <a:r>
              <a:rPr lang="en-US" sz="3200" dirty="0" err="1" smtClean="0"/>
              <a:t>granuloma</a:t>
            </a:r>
            <a:r>
              <a:rPr lang="en-US" sz="3200" dirty="0" smtClean="0"/>
              <a:t> formation.</a:t>
            </a:r>
          </a:p>
          <a:p>
            <a:pPr lvl="0"/>
            <a:r>
              <a:rPr lang="en-US" sz="3200" dirty="0" smtClean="0"/>
              <a:t>Identify the </a:t>
            </a:r>
            <a:r>
              <a:rPr lang="en-US" sz="3200" dirty="0" smtClean="0"/>
              <a:t> </a:t>
            </a:r>
            <a:r>
              <a:rPr lang="en-US" sz="3200" dirty="0" smtClean="0"/>
              <a:t>types of </a:t>
            </a:r>
            <a:r>
              <a:rPr lang="en-US" sz="3200" dirty="0" err="1" smtClean="0"/>
              <a:t>granulomas</a:t>
            </a:r>
            <a:r>
              <a:rPr lang="en-US" sz="3200" dirty="0" smtClean="0"/>
              <a:t>, which differ in their pathogenesis.</a:t>
            </a:r>
          </a:p>
          <a:p>
            <a:pPr lvl="1"/>
            <a:r>
              <a:rPr lang="en-US" sz="2800" dirty="0" smtClean="0"/>
              <a:t> Foreign body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  Immune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pPr lvl="0"/>
            <a:r>
              <a:rPr lang="en-US" sz="3200" dirty="0" smtClean="0"/>
              <a:t>List the common causes of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With persistent T-cell responses to certain microbes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467600" cy="3992563"/>
          </a:xfrm>
        </p:spPr>
        <p:txBody>
          <a:bodyPr>
            <a:normAutofit/>
          </a:bodyPr>
          <a:lstStyle/>
          <a:p>
            <a:pPr marL="852678" lvl="1" indent="-514350"/>
            <a:r>
              <a:rPr lang="en-US" dirty="0" smtClean="0"/>
              <a:t> </a:t>
            </a:r>
            <a:r>
              <a:rPr lang="en-US" i="1" dirty="0" smtClean="0"/>
              <a:t>Mycobacterium tuberculosis</a:t>
            </a:r>
          </a:p>
          <a:p>
            <a:pPr marL="1136142" lvl="2" indent="-514350"/>
            <a:r>
              <a:rPr lang="en-US" dirty="0" smtClean="0"/>
              <a:t> Tuberculosis is the prototype of a </a:t>
            </a:r>
            <a:r>
              <a:rPr lang="en-US" dirty="0" err="1" smtClean="0"/>
              <a:t>granulomatous</a:t>
            </a:r>
            <a:r>
              <a:rPr lang="en-US" dirty="0" smtClean="0"/>
              <a:t> disease caused by infection and should always be excluded as the cause when </a:t>
            </a:r>
            <a:r>
              <a:rPr lang="en-US" dirty="0" err="1" smtClean="0"/>
              <a:t>granulomas</a:t>
            </a:r>
            <a:r>
              <a:rPr lang="en-US" dirty="0" smtClean="0"/>
              <a:t> are identified</a:t>
            </a:r>
            <a:r>
              <a:rPr lang="en-US" dirty="0" smtClean="0"/>
              <a:t>.</a:t>
            </a:r>
          </a:p>
          <a:p>
            <a:pPr marL="1136142" lvl="2" indent="-514350">
              <a:buNone/>
            </a:pPr>
            <a:r>
              <a:rPr lang="en-US" dirty="0" smtClean="0"/>
              <a:t>How?</a:t>
            </a:r>
            <a:endParaRPr lang="en-US" dirty="0" smtClean="0"/>
          </a:p>
          <a:p>
            <a:pPr marL="1136142" lvl="2" indent="-514350"/>
            <a:r>
              <a:rPr lang="en-US" dirty="0" smtClean="0"/>
              <a:t>Acid fast stain</a:t>
            </a:r>
          </a:p>
          <a:p>
            <a:pPr marL="1136142" lvl="2" indent="-514350"/>
            <a:r>
              <a:rPr lang="en-US" dirty="0" smtClean="0"/>
              <a:t>Culture</a:t>
            </a:r>
          </a:p>
          <a:p>
            <a:pPr marL="1136142" lvl="2" indent="-514350"/>
            <a:r>
              <a:rPr lang="en-US" dirty="0" smtClean="0"/>
              <a:t>Molecular </a:t>
            </a:r>
            <a:endParaRPr lang="en-US" dirty="0" smtClean="0"/>
          </a:p>
          <a:p>
            <a:pPr marL="852678" lvl="1" indent="-51435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aha\Downloads\issue11schistosomiasis6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3514725"/>
          </a:xfrm>
          <a:prstGeom prst="rect">
            <a:avLst/>
          </a:prstGeom>
          <a:noFill/>
        </p:spPr>
      </p:pic>
      <p:pic>
        <p:nvPicPr>
          <p:cNvPr id="5" name="Picture 2" descr="http://granuloma.homestead.com/schistosomiasis_S88-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3886200" cy="3200400"/>
          </a:xfrm>
          <a:prstGeom prst="rect">
            <a:avLst/>
          </a:prstGeom>
          <a:noFill/>
        </p:spPr>
      </p:pic>
      <p:pic>
        <p:nvPicPr>
          <p:cNvPr id="6" name="Picture 1" descr="C:\Users\Maha\Downloads\schistosomiasis-jpg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0" y="304800"/>
            <a:ext cx="4254500" cy="2819400"/>
          </a:xfrm>
          <a:prstGeom prst="rect">
            <a:avLst/>
          </a:prstGeom>
          <a:noFill/>
        </p:spPr>
      </p:pic>
      <p:pic>
        <p:nvPicPr>
          <p:cNvPr id="7" name="Picture 3" descr="C:\Users\Maha\Downloads\map-of-schistosomiasis-infection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4724400" cy="34194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9000" y="0"/>
            <a:ext cx="29717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/>
              <a:t>Schistosomiasis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Maha\Downloads\Schistosomiasis_haematob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4750" cy="4555717"/>
          </a:xfrm>
          <a:prstGeom prst="rect">
            <a:avLst/>
          </a:prstGeom>
          <a:noFill/>
        </p:spPr>
      </p:pic>
      <p:pic>
        <p:nvPicPr>
          <p:cNvPr id="6147" name="Picture 3" descr="C:\Users\Maha\Downloads\727307_f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550" y="3352800"/>
            <a:ext cx="3981450" cy="31698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5105400"/>
            <a:ext cx="35052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/>
              <a:t>Schistosomiasis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352800"/>
            <a:ext cx="19812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838200" y="0"/>
            <a:ext cx="2351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Leishmaniasis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292" name="Picture 4" descr="C:\Users\Maha\Downloads\leishDiagra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6477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Maha\Downloads\Sand fly1.jpg"/>
          <p:cNvPicPr>
            <a:picLocks noChangeAspect="1" noChangeArrowheads="1"/>
          </p:cNvPicPr>
          <p:nvPr/>
        </p:nvPicPr>
        <p:blipFill>
          <a:blip r:embed="rId5" cstate="print"/>
          <a:srcRect l="27499" t="16667" r="30000" b="27779"/>
          <a:stretch>
            <a:fillRect/>
          </a:stretch>
        </p:blipFill>
        <p:spPr bwMode="auto">
          <a:xfrm>
            <a:off x="6096000" y="0"/>
            <a:ext cx="3048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Leishmania cut (3).pg.jpg (450×42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492625"/>
            <a:ext cx="20574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Maha\Downloads\viceri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191000"/>
            <a:ext cx="1785000" cy="2667000"/>
          </a:xfrm>
          <a:prstGeom prst="rect">
            <a:avLst/>
          </a:prstGeom>
          <a:noFill/>
        </p:spPr>
      </p:pic>
      <p:pic>
        <p:nvPicPr>
          <p:cNvPr id="5126" name="Picture 6" descr="http://www.who.int/entity/leishmaniasis/burden/geo_distribution/en/cutaneous9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232234"/>
            <a:ext cx="3733800" cy="26257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39000" y="2590800"/>
            <a:ext cx="101822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Sand fly</a:t>
            </a:r>
            <a:endParaRPr lang="ar-SA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9850" y="0"/>
            <a:ext cx="27241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ملف:Leprosy thigh demarcated cutaneous lesio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4419600" cy="29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33400" y="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Leprosy </a:t>
            </a:r>
          </a:p>
        </p:txBody>
      </p:sp>
      <p:pic>
        <p:nvPicPr>
          <p:cNvPr id="13317" name="Picture 7" descr="http://newsimg.bbc.co.uk/media/images/42084000/jpg/_42084278_leprosy_world_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22675"/>
            <a:ext cx="4876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s3.amazonaws.com/readers/2010/07/10/leprosy2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0"/>
            <a:ext cx="3810000" cy="3200401"/>
          </a:xfrm>
          <a:prstGeom prst="rect">
            <a:avLst/>
          </a:prstGeom>
          <a:noFill/>
        </p:spPr>
      </p:pic>
      <p:pic>
        <p:nvPicPr>
          <p:cNvPr id="3080" name="Picture 8" descr="http://www.slaa.org.uk/images/uploads/aboutleprosy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5450" y="3124200"/>
            <a:ext cx="3638550" cy="3533776"/>
          </a:xfrm>
          <a:prstGeom prst="rect">
            <a:avLst/>
          </a:prstGeom>
          <a:noFill/>
        </p:spPr>
      </p:pic>
      <p:pic>
        <p:nvPicPr>
          <p:cNvPr id="3082" name="Picture 10" descr="http://t3.gstatic.com/images?q=tbn:kLsDyfwV1IK65M:http://www.medical-look.com/diseases_images/leprosy.jpg&amp;t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2209800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eprosy_spleen_YR1426-01_rs.JPG (600×40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52641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http://www.dermpedia.org/files/images/Picture16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33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leprosymission.org.uk/images/about_leprosy/about_lepro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0"/>
            <a:ext cx="3581400" cy="3796285"/>
          </a:xfrm>
          <a:prstGeom prst="rect">
            <a:avLst/>
          </a:prstGeom>
          <a:noFill/>
        </p:spPr>
      </p:pic>
      <p:pic>
        <p:nvPicPr>
          <p:cNvPr id="6" name="Picture 6" descr="http://www.hpa.org.uk/hpr/images/2010/0910_leprosy_fig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3581400"/>
            <a:ext cx="5286375" cy="29241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0"/>
            <a:ext cx="9964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Leprosy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</a:rPr>
              <a:t>Granulomas</a:t>
            </a:r>
            <a:r>
              <a:rPr lang="en-US" sz="4400" dirty="0" smtClean="0">
                <a:solidFill>
                  <a:srgbClr val="FFC000"/>
                </a:solidFill>
              </a:rPr>
              <a:t> can form under Four settings: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With persistent T-cell responses to certain microbes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In some immune-mediated inflammatory diseases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In response to relatively inert foreign bodies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In a disease of unknown etiology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Immune-mediated inflammatory diseases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/>
            <a:r>
              <a:rPr lang="en-US" dirty="0" smtClean="0"/>
              <a:t>E.g.  </a:t>
            </a:r>
            <a:r>
              <a:rPr lang="en-US" dirty="0" err="1" smtClean="0"/>
              <a:t>Crohn</a:t>
            </a:r>
            <a:r>
              <a:rPr lang="en-US" dirty="0" err="1" smtClean="0"/>
              <a:t>’s</a:t>
            </a:r>
            <a:r>
              <a:rPr lang="en-US" dirty="0" smtClean="0"/>
              <a:t> </a:t>
            </a:r>
            <a:r>
              <a:rPr lang="en-US" dirty="0" smtClean="0"/>
              <a:t>disease,</a:t>
            </a:r>
          </a:p>
          <a:p>
            <a:pPr marL="852678" lvl="1" indent="-514350"/>
            <a:r>
              <a:rPr lang="en-US" dirty="0" smtClean="0"/>
              <a:t> is one type of inflammatory bowel disease and an important cause of </a:t>
            </a:r>
            <a:r>
              <a:rPr lang="en-US" dirty="0" err="1" smtClean="0"/>
              <a:t>granulomatous</a:t>
            </a:r>
            <a:r>
              <a:rPr lang="en-US" dirty="0" smtClean="0"/>
              <a:t> inflammation </a:t>
            </a:r>
          </a:p>
          <a:p>
            <a:pPr marL="852678" lvl="1" indent="-514350"/>
            <a:r>
              <a:rPr lang="en-US" dirty="0" smtClean="0"/>
              <a:t>Immune reaction against intestinal bacteria or self antigens</a:t>
            </a:r>
          </a:p>
          <a:p>
            <a:pPr marL="852678" lvl="1" indent="-514350"/>
            <a:r>
              <a:rPr lang="en-US" dirty="0" smtClean="0"/>
              <a:t>Occasional </a:t>
            </a:r>
            <a:r>
              <a:rPr lang="en-US" dirty="0" err="1" smtClean="0"/>
              <a:t>noncaseating</a:t>
            </a:r>
            <a:r>
              <a:rPr lang="en-US" dirty="0" smtClean="0"/>
              <a:t> </a:t>
            </a:r>
            <a:r>
              <a:rPr lang="en-US" dirty="0" err="1" smtClean="0"/>
              <a:t>granulomas</a:t>
            </a:r>
            <a:r>
              <a:rPr lang="en-US" dirty="0" smtClean="0"/>
              <a:t> in the wall of the intestine, with dense chronic inflammatory infiltrate</a:t>
            </a:r>
          </a:p>
          <a:p>
            <a:pPr marL="550926" indent="-514350"/>
            <a:endParaRPr lang="en-US" dirty="0" smtClean="0"/>
          </a:p>
          <a:p>
            <a:pPr marL="550926" indent="-514350">
              <a:buFont typeface="+mj-lt"/>
              <a:buAutoNum type="arabicPeriod"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</a:rPr>
              <a:t>Granulomas</a:t>
            </a:r>
            <a:r>
              <a:rPr lang="en-US" sz="4400" dirty="0" smtClean="0">
                <a:solidFill>
                  <a:srgbClr val="FFC000"/>
                </a:solidFill>
              </a:rPr>
              <a:t> can form under Four settings: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With persistent T-cell responses to certain microbes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In some immune-mediated inflammatory diseases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In response to relatively inert foreign bodies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In a disease of unknown etiology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50926" indent="-514350" algn="ctr"/>
            <a:r>
              <a:rPr lang="en-US" dirty="0" smtClean="0">
                <a:solidFill>
                  <a:srgbClr val="FFC000"/>
                </a:solidFill>
              </a:rPr>
              <a:t>In response to relatively inert foreign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53340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Foreign body</a:t>
            </a:r>
          </a:p>
          <a:p>
            <a:pPr lvl="1">
              <a:defRPr/>
            </a:pPr>
            <a:r>
              <a:rPr lang="en-US" altLang="en-US" dirty="0" smtClean="0">
                <a:latin typeface="Arial Black" pitchFamily="34" charset="0"/>
              </a:rPr>
              <a:t>Suture</a:t>
            </a:r>
          </a:p>
          <a:p>
            <a:pPr lvl="1">
              <a:defRPr/>
            </a:pPr>
            <a:r>
              <a:rPr lang="en-US" altLang="en-US" dirty="0" smtClean="0">
                <a:latin typeface="Arial Black" pitchFamily="34" charset="0"/>
              </a:rPr>
              <a:t>Graft material</a:t>
            </a:r>
          </a:p>
          <a:p>
            <a:pPr lvl="1">
              <a:defRPr/>
            </a:pPr>
            <a:r>
              <a:rPr lang="en-US" altLang="en-US" dirty="0" smtClean="0">
                <a:latin typeface="Arial Black" pitchFamily="34" charset="0"/>
              </a:rPr>
              <a:t>talc (associated with intravenous drug abuse)</a:t>
            </a:r>
          </a:p>
          <a:p>
            <a:pPr lvl="1">
              <a:buNone/>
              <a:defRPr/>
            </a:pPr>
            <a:endParaRPr lang="en-US" altLang="en-US" dirty="0" smtClean="0">
              <a:latin typeface="Arial Black" pitchFamily="34" charset="0"/>
            </a:endParaRPr>
          </a:p>
          <a:p>
            <a:endParaRPr lang="ar-SA" dirty="0"/>
          </a:p>
        </p:txBody>
      </p:sp>
      <p:pic>
        <p:nvPicPr>
          <p:cNvPr id="1026" name="Picture 2" descr="Full-size image (68 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101070"/>
            <a:ext cx="3657600" cy="27569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4495800"/>
            <a:ext cx="3657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The foreign material can usually be identified in the center of the </a:t>
            </a:r>
            <a:r>
              <a:rPr lang="en-US" dirty="0" err="1" smtClean="0"/>
              <a:t>granuloma</a:t>
            </a:r>
            <a:r>
              <a:rPr lang="en-US" dirty="0" smtClean="0"/>
              <a:t>, by polarized light (appears </a:t>
            </a:r>
            <a:r>
              <a:rPr lang="en-US" dirty="0" err="1" smtClean="0"/>
              <a:t>refractile</a:t>
            </a:r>
            <a:r>
              <a:rPr lang="en-US" dirty="0" smtClean="0"/>
              <a:t>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8763000" cy="20764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FFC000"/>
                </a:solidFill>
              </a:rPr>
              <a:t/>
            </a:r>
            <a:br>
              <a:rPr lang="en-US" sz="4000" b="1" dirty="0" smtClean="0">
                <a:solidFill>
                  <a:srgbClr val="FFC000"/>
                </a:solidFill>
              </a:rPr>
            </a:br>
            <a:r>
              <a:rPr lang="en-US" sz="4000" b="1" dirty="0" err="1" smtClean="0">
                <a:solidFill>
                  <a:srgbClr val="FFC000"/>
                </a:solidFill>
              </a:rPr>
              <a:t>Granulomatous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</a:rPr>
              <a:t>inflammation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2667000"/>
            <a:ext cx="7848600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 err="1" smtClean="0"/>
              <a:t>Granulomatous</a:t>
            </a:r>
            <a:r>
              <a:rPr lang="en-US" sz="4000" dirty="0" smtClean="0"/>
              <a:t> inflammation is a distinctive pattern of chronic inflammation characterized by aggregates of activated macrophages with scattered lymphocytes. 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048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Arial Black" pitchFamily="34" charset="0"/>
              </a:rPr>
              <a:t>Talc (associated with intravenous drug abuse</a:t>
            </a:r>
            <a:endParaRPr lang="ar-SA" dirty="0"/>
          </a:p>
        </p:txBody>
      </p:sp>
      <p:pic>
        <p:nvPicPr>
          <p:cNvPr id="63492" name="Picture 4" descr="http://ars.els-cdn.com/content/image/1-s2.0-S0968605304000481-gr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01964"/>
            <a:ext cx="8188981" cy="5356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</a:rPr>
              <a:t>Granulomas</a:t>
            </a:r>
            <a:r>
              <a:rPr lang="en-US" sz="4400" dirty="0" smtClean="0">
                <a:solidFill>
                  <a:srgbClr val="FFC000"/>
                </a:solidFill>
              </a:rPr>
              <a:t> can form under Four settings: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With persistent T-cell responses to certain microbes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In some immune-mediated inflammatory diseases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In response to relatively inert foreign bodies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In a disease of unknown etiology</a:t>
            </a:r>
            <a:endParaRPr lang="ar-SA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In a disease of unknown etiology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172200" cy="4525963"/>
          </a:xfrm>
        </p:spPr>
        <p:txBody>
          <a:bodyPr>
            <a:normAutofit/>
          </a:bodyPr>
          <a:lstStyle/>
          <a:p>
            <a:pPr marL="550926" indent="-514350"/>
            <a:r>
              <a:rPr lang="en-US" dirty="0" smtClean="0"/>
              <a:t>E.g.  </a:t>
            </a:r>
            <a:r>
              <a:rPr lang="en-US" dirty="0" err="1" smtClean="0"/>
              <a:t>Sarcoidosis</a:t>
            </a:r>
            <a:endParaRPr lang="en-US" dirty="0" smtClean="0"/>
          </a:p>
          <a:p>
            <a:pPr marL="852678" lvl="1" indent="-514350"/>
            <a:r>
              <a:rPr lang="en-CA" dirty="0" smtClean="0"/>
              <a:t>Unknown etiology</a:t>
            </a:r>
          </a:p>
          <a:p>
            <a:pPr marL="852678" lvl="1" indent="-514350"/>
            <a:r>
              <a:rPr lang="en-US" dirty="0" err="1" smtClean="0"/>
              <a:t>Noncaseating</a:t>
            </a:r>
            <a:r>
              <a:rPr lang="en-US" dirty="0" smtClean="0"/>
              <a:t> </a:t>
            </a:r>
            <a:r>
              <a:rPr lang="en-US" dirty="0" err="1" smtClean="0"/>
              <a:t>granulomas</a:t>
            </a:r>
            <a:r>
              <a:rPr lang="en-US" dirty="0" smtClean="0"/>
              <a:t> with abundant activated macrophages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aha\Downloads\USMLERxSarcoidosis.gif"/>
          <p:cNvPicPr>
            <a:picLocks noChangeAspect="1" noChangeArrowheads="1"/>
          </p:cNvPicPr>
          <p:nvPr/>
        </p:nvPicPr>
        <p:blipFill>
          <a:blip r:embed="rId2" cstate="print"/>
          <a:srcRect b="16625"/>
          <a:stretch>
            <a:fillRect/>
          </a:stretch>
        </p:blipFill>
        <p:spPr bwMode="auto">
          <a:xfrm>
            <a:off x="4191000" y="685800"/>
            <a:ext cx="4953000" cy="3014870"/>
          </a:xfrm>
          <a:prstGeom prst="rect">
            <a:avLst/>
          </a:prstGeom>
          <a:noFill/>
        </p:spPr>
      </p:pic>
      <p:pic>
        <p:nvPicPr>
          <p:cNvPr id="7169" name="Picture 1" descr="C:\Users\Maha\Downloads\Asteroid_body_intermed_ma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2000" contrast="17000"/>
          </a:blip>
          <a:srcRect/>
          <a:stretch>
            <a:fillRect/>
          </a:stretch>
        </p:blipFill>
        <p:spPr bwMode="auto">
          <a:xfrm>
            <a:off x="4648199" y="4038600"/>
            <a:ext cx="3960363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0"/>
            <a:ext cx="2438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/>
              <a:t>Sarcoidosis</a:t>
            </a:r>
            <a:endParaRPr lang="en-US" sz="28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143000"/>
            <a:ext cx="3810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62000" y="609600"/>
            <a:ext cx="19415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Cause: Unknown</a:t>
            </a: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81000"/>
            <a:ext cx="431823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Lymph node: </a:t>
            </a:r>
            <a:r>
              <a:rPr lang="en-US" dirty="0" err="1" smtClean="0"/>
              <a:t>Noncaseating</a:t>
            </a:r>
            <a:r>
              <a:rPr lang="en-US" dirty="0" smtClean="0"/>
              <a:t> </a:t>
            </a:r>
            <a:r>
              <a:rPr lang="en-US" dirty="0" err="1" smtClean="0"/>
              <a:t>granulomas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6248400"/>
            <a:ext cx="35702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Lung: </a:t>
            </a:r>
            <a:r>
              <a:rPr lang="en-US" dirty="0" err="1" smtClean="0"/>
              <a:t>Noncaseating</a:t>
            </a:r>
            <a:r>
              <a:rPr lang="en-US" dirty="0" smtClean="0"/>
              <a:t> </a:t>
            </a:r>
            <a:r>
              <a:rPr lang="en-US" dirty="0" err="1" smtClean="0"/>
              <a:t>granulomas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676400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Morphology of </a:t>
            </a:r>
            <a:r>
              <a:rPr lang="en-US" dirty="0" err="1" smtClean="0"/>
              <a:t>Granulomatous</a:t>
            </a:r>
            <a:r>
              <a:rPr lang="en-US" dirty="0" smtClean="0"/>
              <a:t> Inflammation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Granuloma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6213"/>
            <a:ext cx="85090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32263" y="2667000"/>
            <a:ext cx="4325937" cy="457200"/>
            <a:chOff x="2928" y="1680"/>
            <a:chExt cx="3066" cy="288"/>
          </a:xfrm>
        </p:grpSpPr>
        <p:sp>
          <p:nvSpPr>
            <p:cNvPr id="10255" name="Text Box 5"/>
            <p:cNvSpPr txBox="1">
              <a:spLocks noChangeArrowheads="1"/>
            </p:cNvSpPr>
            <p:nvPr/>
          </p:nvSpPr>
          <p:spPr bwMode="auto">
            <a:xfrm>
              <a:off x="4080" y="1680"/>
              <a:ext cx="1914" cy="28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Caseous Necrosis</a:t>
              </a:r>
            </a:p>
          </p:txBody>
        </p:sp>
        <p:sp>
          <p:nvSpPr>
            <p:cNvPr id="10256" name="Line 6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95738" y="4343400"/>
            <a:ext cx="4919662" cy="461963"/>
            <a:chOff x="2928" y="1680"/>
            <a:chExt cx="3486" cy="291"/>
          </a:xfrm>
        </p:grpSpPr>
        <p:sp>
          <p:nvSpPr>
            <p:cNvPr id="10253" name="Text Box 8"/>
            <p:cNvSpPr txBox="1">
              <a:spLocks noChangeArrowheads="1"/>
            </p:cNvSpPr>
            <p:nvPr/>
          </p:nvSpPr>
          <p:spPr bwMode="auto">
            <a:xfrm>
              <a:off x="3984" y="1680"/>
              <a:ext cx="2430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Epithelioid Macrophage</a:t>
              </a:r>
            </a:p>
          </p:txBody>
        </p:sp>
        <p:sp>
          <p:nvSpPr>
            <p:cNvPr id="10254" name="Line 9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14938" y="457200"/>
            <a:ext cx="3590925" cy="1219200"/>
            <a:chOff x="3696" y="288"/>
            <a:chExt cx="2544" cy="768"/>
          </a:xfrm>
        </p:grpSpPr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4104" y="288"/>
              <a:ext cx="2136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Langhans Giant Cell</a:t>
              </a:r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H="1">
              <a:off x="3696" y="432"/>
              <a:ext cx="864" cy="62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74663" y="762000"/>
            <a:ext cx="2573337" cy="1452563"/>
            <a:chOff x="336" y="480"/>
            <a:chExt cx="1824" cy="915"/>
          </a:xfrm>
        </p:grpSpPr>
        <p:sp>
          <p:nvSpPr>
            <p:cNvPr id="10249" name="Text Box 14"/>
            <p:cNvSpPr txBox="1">
              <a:spLocks noChangeArrowheads="1"/>
            </p:cNvSpPr>
            <p:nvPr/>
          </p:nvSpPr>
          <p:spPr bwMode="auto">
            <a:xfrm>
              <a:off x="336" y="1104"/>
              <a:ext cx="1824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Lymphocytic Rim</a:t>
              </a:r>
            </a:p>
          </p:txBody>
        </p:sp>
        <p:sp>
          <p:nvSpPr>
            <p:cNvPr id="10250" name="Line 15"/>
            <p:cNvSpPr>
              <a:spLocks noChangeShapeType="1"/>
            </p:cNvSpPr>
            <p:nvPr/>
          </p:nvSpPr>
          <p:spPr bwMode="auto">
            <a:xfrm flipH="1" flipV="1">
              <a:off x="1008" y="480"/>
              <a:ext cx="384" cy="62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48" name="Picture 7" descr="http://library.med.utah.edu/WebPath/jpeg1/LUNG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886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Outcome of </a:t>
            </a:r>
            <a:r>
              <a:rPr lang="en-US" dirty="0" err="1" smtClean="0">
                <a:solidFill>
                  <a:srgbClr val="FFC000"/>
                </a:solidFill>
              </a:rPr>
              <a:t>granulomatous</a:t>
            </a:r>
            <a:r>
              <a:rPr lang="en-US" dirty="0" smtClean="0">
                <a:solidFill>
                  <a:srgbClr val="FFC000"/>
                </a:solidFill>
              </a:rPr>
              <a:t> inflammation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no Rx,</a:t>
            </a:r>
          </a:p>
          <a:p>
            <a:pPr lvl="1"/>
            <a:r>
              <a:rPr lang="en-US" dirty="0" smtClean="0"/>
              <a:t> continue tissue destruction and fibrosis</a:t>
            </a:r>
          </a:p>
          <a:p>
            <a:pPr lvl="1"/>
            <a:r>
              <a:rPr lang="en-US" dirty="0" smtClean="0"/>
              <a:t>Spread of infection to other part in the body e.g. </a:t>
            </a:r>
            <a:r>
              <a:rPr lang="en-US" dirty="0" err="1" smtClean="0"/>
              <a:t>miliary</a:t>
            </a:r>
            <a:r>
              <a:rPr lang="en-US" dirty="0" smtClean="0"/>
              <a:t> TB</a:t>
            </a:r>
          </a:p>
          <a:p>
            <a:r>
              <a:rPr lang="en-US" dirty="0" smtClean="0"/>
              <a:t>With adequate Rx, recovery with localized scar formation at site of necrosis 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smtClean="0">
                <a:solidFill>
                  <a:srgbClr val="FF0000"/>
                </a:solidFill>
              </a:rPr>
              <a:t/>
            </a:r>
            <a:br>
              <a:rPr lang="en-US" sz="4800" b="1" i="1" smtClean="0">
                <a:solidFill>
                  <a:srgbClr val="FF0000"/>
                </a:solidFill>
              </a:rPr>
            </a:br>
            <a:r>
              <a:rPr lang="en-US" sz="4800" b="1" i="1" smtClean="0">
                <a:solidFill>
                  <a:srgbClr val="FF0000"/>
                </a:solidFill>
              </a:rPr>
              <a:t>TAKE </a:t>
            </a:r>
            <a:r>
              <a:rPr lang="en-US" sz="4800" b="1" i="1" dirty="0" smtClean="0">
                <a:solidFill>
                  <a:srgbClr val="FF0000"/>
                </a:solidFill>
              </a:rPr>
              <a:t>HOME MESSAGES: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sz="3200" dirty="0" err="1" smtClean="0"/>
              <a:t>Granulomatous</a:t>
            </a:r>
            <a:r>
              <a:rPr lang="en-US" sz="3200" dirty="0" smtClean="0"/>
              <a:t> inflammation is a distinctive pattern of chronic inflammation characterized by aggregates of activated macrophages that assume an </a:t>
            </a:r>
            <a:r>
              <a:rPr lang="en-US" sz="3200" dirty="0" err="1" smtClean="0"/>
              <a:t>epithelioid</a:t>
            </a:r>
            <a:r>
              <a:rPr lang="en-US" sz="3200" dirty="0" smtClean="0"/>
              <a:t> appearance.</a:t>
            </a:r>
          </a:p>
          <a:p>
            <a:pPr lvl="0"/>
            <a:r>
              <a:rPr lang="en-US" sz="3200" dirty="0" smtClean="0"/>
              <a:t>Damaging stimuli which provoke a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inflammatory response include:</a:t>
            </a:r>
          </a:p>
          <a:p>
            <a:pPr lvl="1"/>
            <a:r>
              <a:rPr lang="en-US" sz="2800" dirty="0" smtClean="0"/>
              <a:t>Microorganisms which are of low inherent </a:t>
            </a:r>
            <a:r>
              <a:rPr lang="en-US" sz="2800" dirty="0" err="1" smtClean="0"/>
              <a:t>pathogenicity</a:t>
            </a:r>
            <a:r>
              <a:rPr lang="en-US" sz="2800" dirty="0" smtClean="0"/>
              <a:t> but which excite an immune response.</a:t>
            </a:r>
            <a:endParaRPr lang="en-US" sz="3200" dirty="0" smtClean="0"/>
          </a:p>
          <a:p>
            <a:pPr lvl="1"/>
            <a:r>
              <a:rPr lang="en-US" sz="2800" dirty="0" err="1" smtClean="0"/>
              <a:t>Granulomata</a:t>
            </a:r>
            <a:r>
              <a:rPr lang="en-US" sz="2800" dirty="0" smtClean="0"/>
              <a:t> are produced in response to:</a:t>
            </a:r>
          </a:p>
          <a:p>
            <a:pPr lvl="2"/>
            <a:r>
              <a:rPr lang="en-US" dirty="0" smtClean="0"/>
              <a:t>Bacterial infection</a:t>
            </a:r>
          </a:p>
          <a:p>
            <a:pPr lvl="2"/>
            <a:r>
              <a:rPr lang="en-US" dirty="0" smtClean="0"/>
              <a:t> parasitic infection: e.g. </a:t>
            </a:r>
            <a:r>
              <a:rPr lang="en-US" dirty="0" err="1" smtClean="0"/>
              <a:t>Schistosoma</a:t>
            </a:r>
            <a:r>
              <a:rPr lang="en-US" dirty="0" smtClean="0"/>
              <a:t> infection</a:t>
            </a:r>
            <a:endParaRPr lang="en-US" sz="3000" dirty="0" smtClean="0"/>
          </a:p>
          <a:p>
            <a:pPr lvl="2"/>
            <a:r>
              <a:rPr lang="en-US" dirty="0" smtClean="0"/>
              <a:t>Certain fungi cannot be dealt with adequately by </a:t>
            </a:r>
            <a:r>
              <a:rPr lang="en-US" dirty="0" err="1" smtClean="0"/>
              <a:t>neutrophils</a:t>
            </a:r>
            <a:r>
              <a:rPr lang="en-US" dirty="0" smtClean="0"/>
              <a:t>, and thus excite </a:t>
            </a:r>
            <a:r>
              <a:rPr lang="en-US" dirty="0" err="1" smtClean="0"/>
              <a:t>granulomatous</a:t>
            </a:r>
            <a:r>
              <a:rPr lang="en-US" dirty="0" smtClean="0"/>
              <a:t> reactions.</a:t>
            </a:r>
          </a:p>
          <a:p>
            <a:pPr lvl="2"/>
            <a:r>
              <a:rPr lang="en-US" dirty="0" smtClean="0"/>
              <a:t>Non-living foreign material deposited in tissues, e.g. keratin from ruptured epidermal cyst.</a:t>
            </a:r>
            <a:endParaRPr lang="en-US" sz="3000" dirty="0" smtClean="0"/>
          </a:p>
          <a:p>
            <a:pPr lvl="2"/>
            <a:r>
              <a:rPr lang="en-US" dirty="0" smtClean="0"/>
              <a:t>Unknown factors, e.g. in the disease '</a:t>
            </a:r>
            <a:r>
              <a:rPr lang="en-US" dirty="0" err="1" smtClean="0"/>
              <a:t>sarcoidosis</a:t>
            </a:r>
            <a:r>
              <a:rPr lang="en-US" dirty="0" smtClean="0"/>
              <a:t>' </a:t>
            </a:r>
          </a:p>
          <a:p>
            <a:pPr lvl="2"/>
            <a:r>
              <a:rPr lang="en-US" dirty="0" smtClean="0"/>
              <a:t>And immunologic </a:t>
            </a:r>
            <a:r>
              <a:rPr lang="en-US" smtClean="0"/>
              <a:t>reactions e.g.  </a:t>
            </a:r>
            <a:r>
              <a:rPr lang="en-US" dirty="0" err="1" smtClean="0"/>
              <a:t>Crohn's</a:t>
            </a:r>
            <a:r>
              <a:rPr lang="en-US" dirty="0" smtClean="0"/>
              <a:t> </a:t>
            </a:r>
            <a:r>
              <a:rPr lang="en-US" dirty="0" err="1" smtClean="0"/>
              <a:t>diseas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FFC000"/>
                </a:solidFill>
              </a:rPr>
              <a:t>Granulomatous</a:t>
            </a:r>
            <a:r>
              <a:rPr lang="en-US" sz="4800" b="1" dirty="0" smtClean="0">
                <a:solidFill>
                  <a:srgbClr val="FFC000"/>
                </a:solidFill>
              </a:rPr>
              <a:t> inflammation</a:t>
            </a:r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u="sng" dirty="0" err="1" smtClean="0">
                <a:solidFill>
                  <a:srgbClr val="FFFF00"/>
                </a:solidFill>
              </a:rPr>
              <a:t>Granuloma</a:t>
            </a:r>
            <a:r>
              <a:rPr lang="en-US" altLang="en-US" sz="2400" dirty="0" smtClean="0"/>
              <a:t> = Nodular collection of </a:t>
            </a:r>
            <a:r>
              <a:rPr lang="en-US" altLang="en-US" sz="2400" i="1" u="sng" dirty="0" err="1" smtClean="0">
                <a:solidFill>
                  <a:srgbClr val="FFFF00"/>
                </a:solidFill>
              </a:rPr>
              <a:t>epithelioid</a:t>
            </a:r>
            <a:r>
              <a:rPr lang="en-US" altLang="en-US" sz="2400" i="1" u="sng" dirty="0" smtClean="0">
                <a:solidFill>
                  <a:srgbClr val="FFFF00"/>
                </a:solidFill>
              </a:rPr>
              <a:t> macrophages </a:t>
            </a:r>
            <a:r>
              <a:rPr lang="en-US" altLang="en-US" sz="2400" dirty="0" smtClean="0"/>
              <a:t>surrounded by a rim of lymphocytes</a:t>
            </a:r>
          </a:p>
          <a:p>
            <a:pPr eaLnBrk="1" hangingPunct="1"/>
            <a:r>
              <a:rPr lang="en-US" altLang="en-US" sz="2400" i="1" u="sng" dirty="0" err="1" smtClean="0">
                <a:solidFill>
                  <a:srgbClr val="FFFF00"/>
                </a:solidFill>
              </a:rPr>
              <a:t>Epitheloid</a:t>
            </a:r>
            <a:r>
              <a:rPr lang="en-US" altLang="en-US" sz="2400" i="1" u="sng" dirty="0" smtClean="0">
                <a:solidFill>
                  <a:srgbClr val="FFFF00"/>
                </a:solidFill>
              </a:rPr>
              <a:t> macrophages</a:t>
            </a:r>
            <a:r>
              <a:rPr lang="en-US" altLang="en-US" sz="2400" dirty="0" smtClean="0"/>
              <a:t>: activated macrophages have </a:t>
            </a:r>
            <a:r>
              <a:rPr lang="en-US" altLang="en-US" sz="2400" dirty="0" err="1" smtClean="0"/>
              <a:t>squamous</a:t>
            </a:r>
            <a:r>
              <a:rPr lang="en-US" altLang="en-US" sz="2400" dirty="0" smtClean="0"/>
              <a:t> cell-like appearance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076" name="Picture 3" descr="granuloma and eithelioid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G:\basics\B__\webpath\jpeg7\infl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41910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err="1" smtClean="0">
                <a:solidFill>
                  <a:srgbClr val="FFC000"/>
                </a:solidFill>
              </a:rPr>
              <a:t>Granulomatous</a:t>
            </a:r>
            <a:r>
              <a:rPr lang="en-US" sz="4800" b="1" dirty="0" smtClean="0">
                <a:solidFill>
                  <a:srgbClr val="FFC000"/>
                </a:solidFill>
              </a:rPr>
              <a:t> Inflammation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Granulomas</a:t>
            </a:r>
            <a:r>
              <a:rPr lang="en-US" dirty="0" smtClean="0"/>
              <a:t> are characteristic of certain specific pathologic states</a:t>
            </a:r>
          </a:p>
          <a:p>
            <a:r>
              <a:rPr lang="en-US" dirty="0" smtClean="0"/>
              <a:t>Recognition of the </a:t>
            </a:r>
            <a:r>
              <a:rPr lang="en-US" dirty="0" err="1" smtClean="0"/>
              <a:t>granulomatous</a:t>
            </a:r>
            <a:r>
              <a:rPr lang="en-US" dirty="0" smtClean="0"/>
              <a:t> pattern is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657600"/>
            <a:ext cx="66294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4000" dirty="0" smtClean="0"/>
              <a:t>important because of the limited number of conditions that cause it </a:t>
            </a:r>
            <a:r>
              <a:rPr lang="en-US" dirty="0" smtClean="0"/>
              <a:t> 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715000"/>
            <a:ext cx="620554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4000" dirty="0" smtClean="0"/>
              <a:t>(some are life-threatening)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300" b="1" dirty="0" smtClean="0">
                <a:solidFill>
                  <a:srgbClr val="FFC000"/>
                </a:solidFill>
              </a:rPr>
              <a:t>Pathogenesis of </a:t>
            </a:r>
            <a:r>
              <a:rPr lang="en-US" sz="4300" b="1" dirty="0" err="1" smtClean="0">
                <a:solidFill>
                  <a:srgbClr val="FFC000"/>
                </a:solidFill>
              </a:rPr>
              <a:t>granuloma</a:t>
            </a:r>
            <a:endParaRPr lang="en-US" sz="4300" b="1" dirty="0" smtClean="0">
              <a:solidFill>
                <a:srgbClr val="FFC000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 </a:t>
            </a:r>
            <a:r>
              <a:rPr lang="en-US" b="1" dirty="0" err="1" smtClean="0"/>
              <a:t>granuloma</a:t>
            </a:r>
            <a:r>
              <a:rPr lang="en-US" b="1" dirty="0" smtClean="0"/>
              <a:t> is a cellular attempt  to contain an offending  agent that is difficult to eradicate.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</a:rPr>
              <a:t>Granulomas</a:t>
            </a:r>
            <a:r>
              <a:rPr lang="en-US" sz="4400" dirty="0" smtClean="0">
                <a:solidFill>
                  <a:srgbClr val="FFC000"/>
                </a:solidFill>
              </a:rPr>
              <a:t> can form under Four settings: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With persistent T-cell responses to certain microbes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In some immune-mediated inflammatory diseases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In response to relatively inert foreign bodies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In a disease of unknown etiology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persistent T-cell responses to certain microbes </a:t>
            </a:r>
            <a:br>
              <a:rPr lang="en-US" dirty="0" smtClean="0"/>
            </a:br>
            <a:endParaRPr lang="ar-SA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6480048" cy="1752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</a:rPr>
              <a:t>Granulomatous</a:t>
            </a:r>
            <a:r>
              <a:rPr lang="en-US" b="1" dirty="0" smtClean="0">
                <a:solidFill>
                  <a:srgbClr val="FFC000"/>
                </a:solidFill>
              </a:rPr>
              <a:t> Inflammation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438400"/>
            <a:ext cx="7470648" cy="1143000"/>
          </a:xfrm>
        </p:spPr>
        <p:txBody>
          <a:bodyPr/>
          <a:lstStyle/>
          <a:p>
            <a:pPr algn="ctr"/>
            <a:r>
              <a:rPr lang="en-US" dirty="0" smtClean="0"/>
              <a:t>Pathogenesis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1</Template>
  <TotalTime>530</TotalTime>
  <Words>623</Words>
  <Application>Microsoft Office PowerPoint</Application>
  <PresentationFormat>On-screen Show (4:3)</PresentationFormat>
  <Paragraphs>143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Theme 1</vt:lpstr>
      <vt:lpstr>GRANULOMATOUS INFLAMMATION     </vt:lpstr>
      <vt:lpstr>OBJECTIVES AND KEY PRINCIPLES TO BE TAUGHT: </vt:lpstr>
      <vt:lpstr> Granulomatous inflammation</vt:lpstr>
      <vt:lpstr>Granulomatous inflammation</vt:lpstr>
      <vt:lpstr>Granulomatous Inflammation</vt:lpstr>
      <vt:lpstr>Pathogenesis of granuloma</vt:lpstr>
      <vt:lpstr>Granulomas can form under Four settings: </vt:lpstr>
      <vt:lpstr>persistent T-cell responses to certain microbes  </vt:lpstr>
      <vt:lpstr>Pathogenesis</vt:lpstr>
      <vt:lpstr>Slide 10</vt:lpstr>
      <vt:lpstr>Slide 11</vt:lpstr>
      <vt:lpstr>Immune granuloma mechanism</vt:lpstr>
      <vt:lpstr>Persistent T-cell responses to certain microbes Causes:      </vt:lpstr>
      <vt:lpstr>Important Disease</vt:lpstr>
      <vt:lpstr>A Disease </vt:lpstr>
      <vt:lpstr>A Disease </vt:lpstr>
      <vt:lpstr>A Disease </vt:lpstr>
      <vt:lpstr>الدرن TB</vt:lpstr>
      <vt:lpstr>Slide 19</vt:lpstr>
      <vt:lpstr> With persistent T-cell responses to certain microbes  </vt:lpstr>
      <vt:lpstr>Slide 21</vt:lpstr>
      <vt:lpstr>Slide 22</vt:lpstr>
      <vt:lpstr>Slide 23</vt:lpstr>
      <vt:lpstr>Slide 24</vt:lpstr>
      <vt:lpstr>Slide 25</vt:lpstr>
      <vt:lpstr>Granulomas can form under Four settings: </vt:lpstr>
      <vt:lpstr>Immune-mediated inflammatory diseases  </vt:lpstr>
      <vt:lpstr>Granulomas can form under Four settings: </vt:lpstr>
      <vt:lpstr>In response to relatively inert foreign bodies</vt:lpstr>
      <vt:lpstr>Talc (associated with intravenous drug abuse</vt:lpstr>
      <vt:lpstr>Granulomas can form under Four settings: </vt:lpstr>
      <vt:lpstr>In a disease of unknown etiology  </vt:lpstr>
      <vt:lpstr>Slide 33</vt:lpstr>
      <vt:lpstr>Morphology of Granulomatous Inflammation</vt:lpstr>
      <vt:lpstr>Granuloma</vt:lpstr>
      <vt:lpstr>Outcome of granulomatous inflammation</vt:lpstr>
      <vt:lpstr> TAKE HOME MESSAGES: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GRANULOMATOUS INFLAMMATION Lecture1</dc:title>
  <dc:creator>Dr.Maha Arafah</dc:creator>
  <cp:lastModifiedBy>Dr.Maha</cp:lastModifiedBy>
  <cp:revision>57</cp:revision>
  <dcterms:created xsi:type="dcterms:W3CDTF">2010-10-07T12:49:56Z</dcterms:created>
  <dcterms:modified xsi:type="dcterms:W3CDTF">2012-10-11T18:10:56Z</dcterms:modified>
</cp:coreProperties>
</file>