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40"/>
  </p:notesMasterIdLst>
  <p:sldIdLst>
    <p:sldId id="257" r:id="rId7"/>
    <p:sldId id="258" r:id="rId8"/>
    <p:sldId id="323" r:id="rId9"/>
    <p:sldId id="324" r:id="rId10"/>
    <p:sldId id="260" r:id="rId11"/>
    <p:sldId id="263" r:id="rId12"/>
    <p:sldId id="265" r:id="rId13"/>
    <p:sldId id="325" r:id="rId14"/>
    <p:sldId id="321" r:id="rId15"/>
    <p:sldId id="322" r:id="rId16"/>
    <p:sldId id="326" r:id="rId17"/>
    <p:sldId id="267" r:id="rId18"/>
    <p:sldId id="268" r:id="rId19"/>
    <p:sldId id="269" r:id="rId20"/>
    <p:sldId id="327" r:id="rId21"/>
    <p:sldId id="271" r:id="rId22"/>
    <p:sldId id="328" r:id="rId23"/>
    <p:sldId id="315" r:id="rId24"/>
    <p:sldId id="316" r:id="rId25"/>
    <p:sldId id="329" r:id="rId26"/>
    <p:sldId id="279" r:id="rId27"/>
    <p:sldId id="282" r:id="rId28"/>
    <p:sldId id="283" r:id="rId29"/>
    <p:sldId id="330" r:id="rId30"/>
    <p:sldId id="288" r:id="rId31"/>
    <p:sldId id="310" r:id="rId32"/>
    <p:sldId id="332" r:id="rId33"/>
    <p:sldId id="318" r:id="rId34"/>
    <p:sldId id="294" r:id="rId35"/>
    <p:sldId id="333" r:id="rId36"/>
    <p:sldId id="292" r:id="rId37"/>
    <p:sldId id="320" r:id="rId38"/>
    <p:sldId id="31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3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47F9D119-162E-4773-BB3A-AFB669335E3A}" srcId="{D0C2D504-F5DE-4E73-BE91-1D3BDB6143A3}" destId="{03A91421-6FB2-4D21-8A0B-E53C163C1A2F}" srcOrd="0" destOrd="0" parTransId="{11FB31E8-0A9A-4CE1-8818-9EC1C14FE9CE}" sibTransId="{79023571-20B2-411E-8BC3-554949331F42}"/>
    <dgm:cxn modelId="{FA360C2D-1AFC-440B-B2C5-16E9F0F658EC}" type="presOf" srcId="{DFBD992A-D045-4FEC-9B63-5FC0134D6F33}" destId="{707547EC-42CB-4404-BD27-94E6185ACD66}" srcOrd="0" destOrd="0" presId="urn:microsoft.com/office/officeart/2005/8/layout/vList2"/>
    <dgm:cxn modelId="{8BD2AD58-7FA4-4D4F-868F-8E8BB0EEF88C}" type="presOf" srcId="{03A91421-6FB2-4D21-8A0B-E53C163C1A2F}" destId="{28A604DF-DC09-47A3-B148-EE9BB8635B16}" srcOrd="0" destOrd="0" presId="urn:microsoft.com/office/officeart/2005/8/layout/vList2"/>
    <dgm:cxn modelId="{42651547-E71B-4560-A046-FFB24CBF3B5F}"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42E76A9C-7620-4C5E-AA87-84FB58844C1F}" type="presParOf" srcId="{B6A0E417-3FDB-4137-B84C-41D733348B0C}" destId="{28A604DF-DC09-47A3-B148-EE9BB8635B16}" srcOrd="0" destOrd="0" presId="urn:microsoft.com/office/officeart/2005/8/layout/vList2"/>
    <dgm:cxn modelId="{BE1FE5C0-B922-4330-9C44-A486FECF3A35}" type="presParOf" srcId="{B6A0E417-3FDB-4137-B84C-41D733348B0C}" destId="{439A137B-6EBE-4D89-94E6-97F5D43AEFDC}" srcOrd="1" destOrd="0" presId="urn:microsoft.com/office/officeart/2005/8/layout/vList2"/>
    <dgm:cxn modelId="{976A611D-BC6E-44FF-8425-A9B9FFD720E2}" type="presParOf" srcId="{B6A0E417-3FDB-4137-B84C-41D733348B0C}" destId="{707547EC-42CB-4404-BD27-94E6185ACD66}"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9/28/2012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A3416-D68A-415F-B714-084AAE4577C3}"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9/28/2012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9/28/2012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cstate="print">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9/28/2012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cstate="print"/>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9/28/2012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9/28/2012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9/28/2012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9/28/2012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9/28/2012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9/28/2012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9/28/2012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9/28/2012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9/28/2012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9/28/2012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9/28/2012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9/28/2012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9/28/2012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9/28/2012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cstate="print"/>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9/28/2012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cstate="print"/>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9/28/2012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29600" cy="1828800"/>
          </a:xfrm>
        </p:spPr>
        <p:txBody>
          <a:bodyPr/>
          <a:lstStyle/>
          <a:p>
            <a:r>
              <a:rPr lang="en-US" dirty="0" smtClean="0"/>
              <a:t>Inflammation and Repair</a:t>
            </a:r>
            <a:endParaRPr lang="en-US"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3" name="Subtitle 2"/>
          <p:cNvSpPr>
            <a:spLocks noGrp="1"/>
          </p:cNvSpPr>
          <p:nvPr>
            <p:ph type="subTitle" idx="1"/>
          </p:nvPr>
        </p:nvSpPr>
        <p:spPr>
          <a:xfrm>
            <a:off x="1357290" y="4000504"/>
            <a:ext cx="6400800" cy="1752600"/>
          </a:xfrm>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8" name="Rectangle 7"/>
          <p:cNvSpPr/>
          <p:nvPr/>
        </p:nvSpPr>
        <p:spPr>
          <a:xfrm>
            <a:off x="2627784" y="3429000"/>
            <a:ext cx="36004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n-US" sz="2000" b="1" dirty="0" smtClean="0">
                <a:solidFill>
                  <a:srgbClr val="BFBFBF"/>
                </a:solidFill>
                <a:effectLst>
                  <a:outerShdw blurRad="38100" dist="38100" dir="2700000" algn="tl">
                    <a:srgbClr val="000000">
                      <a:alpha val="43137"/>
                    </a:srgbClr>
                  </a:outerShdw>
                </a:effectLst>
              </a:rPr>
              <a:t>Lecturer: Dr. </a:t>
            </a:r>
            <a:r>
              <a:rPr lang="en-US" sz="2000" b="1" dirty="0" err="1" smtClean="0">
                <a:solidFill>
                  <a:srgbClr val="BFBFBF"/>
                </a:solidFill>
                <a:effectLst>
                  <a:outerShdw blurRad="38100" dist="38100" dir="2700000" algn="tl">
                    <a:srgbClr val="000000">
                      <a:alpha val="43137"/>
                    </a:srgbClr>
                  </a:outerShdw>
                </a:effectLst>
              </a:rPr>
              <a:t>Maha</a:t>
            </a:r>
            <a:r>
              <a:rPr lang="en-US" sz="2000" b="1" dirty="0" smtClean="0">
                <a:solidFill>
                  <a:srgbClr val="BFBFBF"/>
                </a:solidFill>
                <a:effectLst>
                  <a:outerShdw blurRad="38100" dist="38100" dir="2700000" algn="tl">
                    <a:srgbClr val="000000">
                      <a:alpha val="43137"/>
                    </a:srgbClr>
                  </a:outerShdw>
                </a:effectLst>
              </a:rPr>
              <a:t> </a:t>
            </a:r>
            <a:r>
              <a:rPr lang="en-US" sz="2000" b="1" dirty="0" err="1" smtClean="0">
                <a:solidFill>
                  <a:srgbClr val="BFBFBF"/>
                </a:solidFill>
                <a:effectLst>
                  <a:outerShdw blurRad="38100" dist="38100" dir="2700000" algn="tl">
                    <a:srgbClr val="000000">
                      <a:alpha val="43137"/>
                    </a:srgbClr>
                  </a:outerShdw>
                </a:effectLst>
              </a:rPr>
              <a:t>Arafah</a:t>
            </a:r>
            <a:endParaRPr lang="en-US" sz="2000" b="1" dirty="0" smtClean="0">
              <a:solidFill>
                <a:srgbClr val="BFBFBF"/>
              </a:solidFill>
              <a:effectLst>
                <a:outerShdw blurRad="38100" dist="38100" dir="2700000" algn="tl">
                  <a:srgbClr val="000000">
                    <a:alpha val="43137"/>
                  </a:srgbClr>
                </a:outerShdw>
              </a:effectLst>
            </a:endParaRPr>
          </a:p>
        </p:txBody>
      </p:sp>
      <p:sp>
        <p:nvSpPr>
          <p:cNvPr id="10" name="TextBox 9"/>
          <p:cNvSpPr txBox="1"/>
          <p:nvPr/>
        </p:nvSpPr>
        <p:spPr>
          <a:xfrm>
            <a:off x="651584" y="214290"/>
            <a:ext cx="7715574"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a:t>
            </a:r>
            <a:r>
              <a:rPr lang="en-US" sz="2800" b="1" dirty="0" smtClean="0"/>
              <a:t>1</a:t>
            </a:r>
          </a:p>
          <a:p>
            <a:pPr algn="ctr"/>
            <a:r>
              <a:rPr lang="en-US" sz="2800" dirty="0" smtClean="0"/>
              <a:t>Definition of inflammation; acute </a:t>
            </a:r>
            <a:r>
              <a:rPr lang="en-US" sz="2800" dirty="0" smtClean="0"/>
              <a:t>inflammation</a:t>
            </a:r>
          </a:p>
          <a:p>
            <a:pPr algn="ctr"/>
            <a:r>
              <a:rPr lang="en-US" sz="2800" dirty="0" smtClean="0"/>
              <a:t>Vascular Events </a:t>
            </a:r>
            <a:r>
              <a:rPr lang="en-US" sz="2800" dirty="0" smtClean="0"/>
              <a:t>in </a:t>
            </a:r>
            <a:r>
              <a:rPr lang="en-US" sz="2800" dirty="0" smtClean="0"/>
              <a:t>Inflammation</a:t>
            </a:r>
            <a:endParaRPr lang="en-US" sz="2800" dirty="0" smtClean="0"/>
          </a:p>
        </p:txBody>
      </p:sp>
      <p:sp>
        <p:nvSpPr>
          <p:cNvPr id="11" name="TextBox 10"/>
          <p:cNvSpPr txBox="1"/>
          <p:nvPr/>
        </p:nvSpPr>
        <p:spPr>
          <a:xfrm>
            <a:off x="2771800" y="2420888"/>
            <a:ext cx="330891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1">
            <a:spAutoFit/>
          </a:bodyPr>
          <a:lstStyle/>
          <a:p>
            <a:r>
              <a:rPr lang="en-US" dirty="0" smtClean="0"/>
              <a:t>(Foundation Block, pathology)</a:t>
            </a:r>
          </a:p>
          <a:p>
            <a:pPr algn="ctr"/>
            <a:r>
              <a:rPr lang="en-US" b="1" dirty="0" smtClean="0">
                <a:solidFill>
                  <a:srgbClr val="BFBFBF"/>
                </a:solidFill>
                <a:effectLst>
                  <a:outerShdw blurRad="38100" dist="38100" dir="2700000" algn="tl">
                    <a:srgbClr val="000000">
                      <a:alpha val="43137"/>
                    </a:srgbClr>
                  </a:outerShdw>
                </a:effectLst>
              </a:rPr>
              <a:t>2012</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7410"/>
                                        </p:tgtEl>
                                        <p:attrNameLst>
                                          <p:attrName>style.opacity</p:attrName>
                                        </p:attrNameLst>
                                      </p:cBhvr>
                                      <p:to>
                                        <p:strVal val="0.5"/>
                                      </p:to>
                                    </p:set>
                                    <p:animEffect filter="image" prLst="opacity: 0.5">
                                      <p:cBhvr rctx="IE">
                                        <p:cTn id="7" dur="indefinite"/>
                                        <p:tgtEl>
                                          <p:spTgt spid="17410"/>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17410"/>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17410"/>
                                        </p:tgtEl>
                                        <p:attrNameLst>
                                          <p:attrName>ppt_x</p:attrName>
                                          <p:attrName>ppt_y</p:attrName>
                                        </p:attrNameLst>
                                      </p:cBhvr>
                                      <p:rCtr x="185" y="-1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cstate="print"/>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pic>
        <p:nvPicPr>
          <p:cNvPr id="5" name="Picture 2" descr="SKIN167"/>
          <p:cNvPicPr>
            <a:picLocks noChangeAspect="1" noChangeArrowheads="1"/>
          </p:cNvPicPr>
          <p:nvPr/>
        </p:nvPicPr>
        <p:blipFill>
          <a:blip r:embed="rId4" cstate="print"/>
          <a:srcRect/>
          <a:stretch>
            <a:fillRect/>
          </a:stretch>
        </p:blipFill>
        <p:spPr bwMode="auto">
          <a:xfrm>
            <a:off x="4643438" y="500042"/>
            <a:ext cx="4167197" cy="2736409"/>
          </a:xfrm>
          <a:prstGeom prst="rect">
            <a:avLst/>
          </a:prstGeom>
          <a:noFill/>
          <a:ln w="9525">
            <a:noFill/>
            <a:miter lim="800000"/>
            <a:headEnd/>
            <a:tailEnd/>
          </a:ln>
        </p:spPr>
      </p:pic>
      <p:sp>
        <p:nvSpPr>
          <p:cNvPr id="6" name="Rectangle 3"/>
          <p:cNvSpPr>
            <a:spLocks noChangeArrowheads="1"/>
          </p:cNvSpPr>
          <p:nvPr/>
        </p:nvSpPr>
        <p:spPr bwMode="auto">
          <a:xfrm>
            <a:off x="7286644" y="357166"/>
            <a:ext cx="156845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Swelling</a:t>
            </a:r>
          </a:p>
        </p:txBody>
      </p:sp>
      <p:pic>
        <p:nvPicPr>
          <p:cNvPr id="7" name="Picture 1026" descr="SKIN072"/>
          <p:cNvPicPr>
            <a:picLocks noChangeAspect="1" noChangeArrowheads="1"/>
          </p:cNvPicPr>
          <p:nvPr/>
        </p:nvPicPr>
        <p:blipFill>
          <a:blip r:embed="rId5" cstate="print"/>
          <a:srcRect/>
          <a:stretch>
            <a:fillRect/>
          </a:stretch>
        </p:blipFill>
        <p:spPr bwMode="auto">
          <a:xfrm>
            <a:off x="357158" y="3357562"/>
            <a:ext cx="4254763"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dirty="0" smtClean="0"/>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a:t>
            </a:r>
            <a:r>
              <a:rPr lang="en-US" sz="2000" b="1" dirty="0" smtClean="0">
                <a:solidFill>
                  <a:schemeClr val="bg1">
                    <a:lumMod val="50000"/>
                    <a:lumOff val="50000"/>
                  </a:schemeClr>
                </a:solidFill>
              </a:rPr>
              <a:t>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sz="2000" dirty="0" smtClean="0">
                <a:solidFill>
                  <a:schemeClr val="bg1">
                    <a:lumMod val="50000"/>
                    <a:lumOff val="50000"/>
                  </a:schemeClr>
                </a:solidFill>
              </a:rPr>
              <a:t> 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solidFill>
                  <a:schemeClr val="bg1">
                    <a:lumMod val="50000"/>
                    <a:lumOff val="50000"/>
                  </a:schemeClr>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12</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cstate="print">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2123728"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13</a:t>
            </a:fld>
            <a:endParaRPr lang="en-US"/>
          </a:p>
        </p:txBody>
      </p:sp>
      <p:pic>
        <p:nvPicPr>
          <p:cNvPr id="4" name="Picture 1" descr="D:\SCContent\9781416029731\graphics\fullsize\S9781416029731-002-f001.jpg"/>
          <p:cNvPicPr>
            <a:picLocks noChangeAspect="1" noChangeArrowheads="1"/>
          </p:cNvPicPr>
          <p:nvPr/>
        </p:nvPicPr>
        <p:blipFill>
          <a:blip r:embed="rId3" cstate="print"/>
          <a:srcRect b="3044"/>
          <a:stretch>
            <a:fillRect/>
          </a:stretch>
        </p:blipFill>
        <p:spPr bwMode="auto">
          <a:xfrm>
            <a:off x="0" y="0"/>
            <a:ext cx="9150350"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txBody>
          <a:bodyPr/>
          <a:lstStyle/>
          <a:p>
            <a:r>
              <a:rPr lang="en-US" dirty="0" smtClean="0"/>
              <a:t>Chemical Mediators</a:t>
            </a:r>
            <a:endParaRPr lang="en-US" dirty="0"/>
          </a:p>
        </p:txBody>
      </p:sp>
      <p:sp>
        <p:nvSpPr>
          <p:cNvPr id="10" name="Text Placeholder 9"/>
          <p:cNvSpPr>
            <a:spLocks noGrp="1"/>
          </p:cNvSpPr>
          <p:nvPr>
            <p:ph type="body" idx="1"/>
          </p:nvPr>
        </p:nvSpPr>
        <p:spPr>
          <a:xfrm>
            <a:off x="1357290" y="285728"/>
            <a:ext cx="7086600" cy="1509712"/>
          </a:xfrm>
        </p:spPr>
        <p:txBody>
          <a:bodyPr>
            <a:normAutofit/>
          </a:bodyPr>
          <a:lstStyle/>
          <a:p>
            <a:r>
              <a:rPr lang="en-US" sz="3600" dirty="0" smtClean="0"/>
              <a:t>Inflammation is mediated by chemical substances called </a:t>
            </a:r>
            <a:endParaRPr lang="en-US" sz="3600" dirty="0"/>
          </a:p>
        </p:txBody>
      </p:sp>
      <p:sp>
        <p:nvSpPr>
          <p:cNvPr id="5" name="Rectangle 4"/>
          <p:cNvSpPr/>
          <p:nvPr/>
        </p:nvSpPr>
        <p:spPr>
          <a:xfrm>
            <a:off x="714348" y="3500438"/>
            <a:ext cx="7929618"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r>
              <a:rPr lang="en-US" sz="2400" dirty="0" smtClean="0"/>
              <a:t>1. Phagocytes and other host cells </a:t>
            </a:r>
          </a:p>
          <a:p>
            <a:pPr lvl="1"/>
            <a:r>
              <a:rPr lang="en-US" sz="2400" dirty="0" smtClean="0"/>
              <a:t>Leukocyte</a:t>
            </a:r>
          </a:p>
          <a:p>
            <a:pPr lvl="1"/>
            <a:r>
              <a:rPr lang="en-US" sz="2400" dirty="0" smtClean="0"/>
              <a:t>Endothelium</a:t>
            </a:r>
          </a:p>
          <a:p>
            <a:pPr lvl="1"/>
            <a:r>
              <a:rPr lang="en-US" sz="2400" dirty="0" smtClean="0"/>
              <a:t>Mast cell</a:t>
            </a:r>
          </a:p>
          <a:p>
            <a:endParaRPr lang="en-US" sz="2400" dirty="0" smtClean="0"/>
          </a:p>
          <a:p>
            <a:r>
              <a:rPr lang="en-US" sz="2400" dirty="0" smtClean="0"/>
              <a:t>2. Plasma proteins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b="1" dirty="0" smtClean="0"/>
              <a:t>Compare between acute and chronic inflammation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sz="2000" dirty="0" smtClean="0">
                <a:solidFill>
                  <a:schemeClr val="bg1">
                    <a:lumMod val="50000"/>
                    <a:lumOff val="50000"/>
                  </a:schemeClr>
                </a:solidFill>
              </a:rPr>
              <a:t> 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solidFill>
                  <a:schemeClr val="bg1">
                    <a:lumMod val="50000"/>
                    <a:lumOff val="50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r>
              <a:rPr lang="en-US" sz="6000" dirty="0" smtClean="0"/>
              <a:t>TYPES OF Inflammation</a:t>
            </a:r>
            <a:endParaRPr lang="en-US" sz="6000"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16</a:t>
            </a:fld>
            <a:endParaRPr lang="en-US"/>
          </a:p>
        </p:txBody>
      </p:sp>
      <p:graphicFrame>
        <p:nvGraphicFramePr>
          <p:cNvPr id="6" name="Diagram 5"/>
          <p:cNvGraphicFramePr/>
          <p:nvPr/>
        </p:nvGraphicFramePr>
        <p:xfrm>
          <a:off x="457200" y="32004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8229600" cy="1412776"/>
          </a:xfrm>
        </p:spPr>
        <p:txBody>
          <a:bodyPr>
            <a:normAutofit fontScale="90000"/>
          </a:bodyPr>
          <a:lstStyle/>
          <a:p>
            <a:r>
              <a:rPr lang="en-US" dirty="0" smtClean="0"/>
              <a:t>Features of acute and chronic inflammation</a:t>
            </a:r>
            <a:endParaRPr lang="ar-SA" dirty="0"/>
          </a:p>
        </p:txBody>
      </p:sp>
      <p:graphicFrame>
        <p:nvGraphicFramePr>
          <p:cNvPr id="8" name="Table 7"/>
          <p:cNvGraphicFramePr>
            <a:graphicFrameLocks noGrp="1"/>
          </p:cNvGraphicFramePr>
          <p:nvPr/>
        </p:nvGraphicFramePr>
        <p:xfrm>
          <a:off x="476448" y="1700808"/>
          <a:ext cx="8128001" cy="2956560"/>
        </p:xfrm>
        <a:graphic>
          <a:graphicData uri="http://schemas.openxmlformats.org/drawingml/2006/table">
            <a:tbl>
              <a:tblPr rtl="1" firstRow="1" bandRow="1">
                <a:tableStyleId>{10A1B5D5-9B99-4C35-A422-299274C87663}</a:tableStyleId>
              </a:tblPr>
              <a:tblGrid>
                <a:gridCol w="2911198"/>
                <a:gridCol w="2911198"/>
                <a:gridCol w="2305605"/>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Chronic</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smtClean="0"/>
                        <a:t>Acute</a:t>
                      </a:r>
                    </a:p>
                  </a:txBody>
                  <a:tcPr/>
                </a:tc>
                <a:tc>
                  <a:txBody>
                    <a:bodyPr/>
                    <a:lstStyle/>
                    <a:p>
                      <a:pPr algn="ctr" rtl="1"/>
                      <a:r>
                        <a:rPr lang="en-US" sz="2400" dirty="0" smtClean="0"/>
                        <a:t>Feature</a:t>
                      </a:r>
                      <a:endParaRPr lang="ar-SA" sz="2400" dirty="0"/>
                    </a:p>
                  </a:txBody>
                  <a:tcPr/>
                </a:tc>
              </a:tr>
              <a:tr h="370840">
                <a:tc>
                  <a:txBody>
                    <a:bodyPr/>
                    <a:lstStyle/>
                    <a:p>
                      <a:pPr rtl="1"/>
                      <a:r>
                        <a:rPr kumimoji="0" lang="en-US" sz="2000" kern="1200" dirty="0" smtClean="0"/>
                        <a:t>Slow :  days weeks</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Fast :  minutes or hours</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Onset</a:t>
                      </a:r>
                      <a:endParaRPr kumimoji="0" lang="ar-SA" sz="2000" kern="1200" dirty="0" smtClean="0">
                        <a:solidFill>
                          <a:schemeClr val="dk1"/>
                        </a:solidFill>
                        <a:latin typeface="Arial" pitchFamily="34" charset="0"/>
                        <a:ea typeface="+mn-ea"/>
                        <a:cs typeface="Arial" pitchFamily="34" charset="0"/>
                      </a:endParaRPr>
                    </a:p>
                  </a:txBody>
                  <a:tcPr/>
                </a:tc>
              </a:tr>
              <a:tr h="370840">
                <a:tc>
                  <a:txBody>
                    <a:bodyPr/>
                    <a:lstStyle/>
                    <a:p>
                      <a:pPr rtl="1"/>
                      <a:r>
                        <a:rPr kumimoji="0" lang="en-US" sz="2000" kern="1200" dirty="0" smtClean="0"/>
                        <a:t>lymphocytes and macrophages</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err="1" smtClean="0"/>
                        <a:t>neutrophils</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Cellular infiltrate</a:t>
                      </a:r>
                      <a:endParaRPr kumimoji="0" lang="ar-SA" sz="2000" kern="1200" dirty="0" smtClean="0">
                        <a:solidFill>
                          <a:schemeClr val="dk1"/>
                        </a:solidFill>
                        <a:latin typeface="Arial" pitchFamily="34" charset="0"/>
                        <a:ea typeface="+mn-ea"/>
                        <a:cs typeface="Arial" pitchFamily="34" charset="0"/>
                      </a:endParaRPr>
                    </a:p>
                  </a:txBody>
                  <a:tcPr/>
                </a:tc>
              </a:tr>
              <a:tr h="370840">
                <a:tc>
                  <a:txBody>
                    <a:bodyPr/>
                    <a:lstStyle/>
                    <a:p>
                      <a:pPr rtl="1"/>
                      <a:r>
                        <a:rPr kumimoji="0" lang="en-US" sz="2000" kern="1200" dirty="0" smtClean="0"/>
                        <a:t>Often sever &amp;  progressive</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Mild, self limited</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Tissue injury, fibrosis</a:t>
                      </a:r>
                      <a:endParaRPr kumimoji="0" lang="ar-SA" sz="2000" kern="1200" dirty="0" smtClean="0">
                        <a:solidFill>
                          <a:schemeClr val="dk1"/>
                        </a:solidFill>
                        <a:latin typeface="Arial" pitchFamily="34" charset="0"/>
                        <a:ea typeface="+mn-ea"/>
                        <a:cs typeface="Arial" pitchFamily="34" charset="0"/>
                      </a:endParaRPr>
                    </a:p>
                  </a:txBody>
                  <a:tcPr/>
                </a:tc>
              </a:tr>
              <a:tr h="370840">
                <a:tc>
                  <a:txBody>
                    <a:bodyPr/>
                    <a:lstStyle/>
                    <a:p>
                      <a:pPr rtl="1"/>
                      <a:r>
                        <a:rPr kumimoji="0" lang="en-US" sz="2000" kern="1200" dirty="0" smtClean="0"/>
                        <a:t>Less prominent,</a:t>
                      </a:r>
                      <a:r>
                        <a:rPr kumimoji="0" lang="en-US" sz="2000" kern="1200" baseline="0" dirty="0" smtClean="0"/>
                        <a:t> may be subtle</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Prominent</a:t>
                      </a:r>
                      <a:endParaRPr kumimoji="0" lang="ar-SA" sz="2000" kern="1200" dirty="0" smtClean="0">
                        <a:solidFill>
                          <a:schemeClr val="dk1"/>
                        </a:solidFill>
                        <a:latin typeface="Arial" pitchFamily="34" charset="0"/>
                        <a:ea typeface="+mn-ea"/>
                        <a:cs typeface="Arial" pitchFamily="34" charset="0"/>
                      </a:endParaRPr>
                    </a:p>
                  </a:txBody>
                  <a:tcPr/>
                </a:tc>
                <a:tc>
                  <a:txBody>
                    <a:bodyPr/>
                    <a:lstStyle/>
                    <a:p>
                      <a:pPr rtl="1"/>
                      <a:r>
                        <a:rPr kumimoji="0" lang="en-US" sz="2000" kern="1200" dirty="0" smtClean="0"/>
                        <a:t>Local &amp; systemic signs</a:t>
                      </a:r>
                      <a:endParaRPr kumimoji="0" lang="ar-SA" sz="2000" kern="1200" dirty="0" smtClean="0">
                        <a:solidFill>
                          <a:schemeClr val="dk1"/>
                        </a:solidFill>
                        <a:latin typeface="Arial" pitchFamily="34" charset="0"/>
                        <a:ea typeface="+mn-ea"/>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899592" y="1484784"/>
            <a:ext cx="7286676"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
        <p:nvSpPr>
          <p:cNvPr id="4" name="Rectangle 3"/>
          <p:cNvSpPr/>
          <p:nvPr/>
        </p:nvSpPr>
        <p:spPr>
          <a:xfrm>
            <a:off x="0" y="3284984"/>
            <a:ext cx="9144000"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3200" dirty="0" smtClean="0">
                <a:solidFill>
                  <a:schemeClr val="tx2">
                    <a:lumMod val="90000"/>
                  </a:schemeClr>
                </a:solidFill>
              </a:rPr>
              <a:t>What are the steps of the inflammatory response?</a:t>
            </a:r>
          </a:p>
          <a:p>
            <a:pPr algn="ctr"/>
            <a:r>
              <a:rPr lang="en-US" sz="3200" dirty="0" smtClean="0">
                <a:solidFill>
                  <a:schemeClr val="tx2">
                    <a:lumMod val="90000"/>
                  </a:schemeClr>
                </a:solidFill>
              </a:rPr>
              <a:t>5Rs</a:t>
            </a:r>
            <a:endParaRPr lang="en-US" sz="3200" dirty="0"/>
          </a:p>
        </p:txBody>
      </p:sp>
      <p:sp>
        <p:nvSpPr>
          <p:cNvPr id="5" name="Rectangle 4"/>
          <p:cNvSpPr/>
          <p:nvPr/>
        </p:nvSpPr>
        <p:spPr>
          <a:xfrm>
            <a:off x="1071538" y="4286256"/>
            <a:ext cx="7143800" cy="224676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buFont typeface="Wingdings 2" pitchFamily="18" charset="2"/>
              <a:buNone/>
            </a:pPr>
            <a:r>
              <a:rPr lang="en-US" sz="2800" dirty="0" smtClean="0"/>
              <a:t>(1) </a:t>
            </a:r>
            <a:r>
              <a:rPr lang="en-US" sz="2800" b="1" dirty="0" smtClean="0"/>
              <a:t>R</a:t>
            </a:r>
            <a:r>
              <a:rPr lang="en-US" sz="2800" dirty="0" smtClean="0"/>
              <a:t>ecognition of the injurious agent</a:t>
            </a:r>
          </a:p>
          <a:p>
            <a:pPr>
              <a:buFont typeface="Wingdings 2" pitchFamily="18" charset="2"/>
              <a:buNone/>
            </a:pPr>
            <a:r>
              <a:rPr lang="en-US" sz="2800" dirty="0" smtClean="0"/>
              <a:t>(2) </a:t>
            </a:r>
            <a:r>
              <a:rPr lang="en-US" sz="2800" b="1" dirty="0" smtClean="0"/>
              <a:t>R</a:t>
            </a:r>
            <a:r>
              <a:rPr lang="en-US" sz="2800" dirty="0" smtClean="0"/>
              <a:t>ecruitment of leukocytes</a:t>
            </a:r>
          </a:p>
          <a:p>
            <a:pPr>
              <a:buFont typeface="Wingdings 2" pitchFamily="18" charset="2"/>
              <a:buNone/>
            </a:pPr>
            <a:r>
              <a:rPr lang="en-US" sz="2800" dirty="0" smtClean="0"/>
              <a:t>(3) </a:t>
            </a:r>
            <a:r>
              <a:rPr lang="en-US" sz="2800" b="1" dirty="0" smtClean="0"/>
              <a:t>R</a:t>
            </a:r>
            <a:r>
              <a:rPr lang="en-US" sz="2800" dirty="0" smtClean="0"/>
              <a:t>emoval of the agent</a:t>
            </a:r>
          </a:p>
          <a:p>
            <a:pPr>
              <a:buFont typeface="Wingdings 2" pitchFamily="18" charset="2"/>
              <a:buNone/>
            </a:pPr>
            <a:r>
              <a:rPr lang="en-US" sz="2800" dirty="0" smtClean="0"/>
              <a:t>(4) </a:t>
            </a:r>
            <a:r>
              <a:rPr lang="en-US" sz="2800" b="1" dirty="0" smtClean="0"/>
              <a:t>R</a:t>
            </a:r>
            <a:r>
              <a:rPr lang="en-US" sz="2800" dirty="0" smtClean="0"/>
              <a:t>egulation (control) of the response</a:t>
            </a:r>
          </a:p>
          <a:p>
            <a:pPr>
              <a:buFont typeface="Wingdings 2" pitchFamily="18" charset="2"/>
              <a:buNone/>
            </a:pPr>
            <a:r>
              <a:rPr lang="en-US" sz="2800" dirty="0" smtClean="0"/>
              <a:t> (5) </a:t>
            </a:r>
            <a:r>
              <a:rPr lang="en-US" sz="2800" b="1" dirty="0" smtClean="0"/>
              <a:t>R</a:t>
            </a:r>
            <a:r>
              <a:rPr lang="en-US" sz="2800" dirty="0" smtClean="0"/>
              <a:t>esolution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cstate="print"/>
          <a:srcRect/>
          <a:stretch>
            <a:fillRect/>
          </a:stretch>
        </p:blipFill>
        <p:spPr bwMode="auto">
          <a:xfrm>
            <a:off x="304800" y="152400"/>
            <a:ext cx="8610600" cy="645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400" b="1" dirty="0" smtClean="0"/>
              <a:t>Define inflammation.</a:t>
            </a:r>
          </a:p>
          <a:p>
            <a:pPr marL="651510" lvl="0" indent="-514350">
              <a:buFont typeface="+mj-lt"/>
              <a:buAutoNum type="arabicPeriod"/>
            </a:pPr>
            <a:r>
              <a:rPr lang="en-US" sz="2000" dirty="0" smtClean="0"/>
              <a:t>Recognize the cardinal signs of inflammation.</a:t>
            </a:r>
          </a:p>
          <a:p>
            <a:pPr marL="651510" lvl="0" indent="-514350">
              <a:buFont typeface="+mj-lt"/>
              <a:buAutoNum type="arabicPeriod"/>
            </a:pPr>
            <a:r>
              <a:rPr lang="en-US" sz="2000" dirty="0" smtClean="0"/>
              <a:t>List cells  &amp; molecules that play important roles in inflammation</a:t>
            </a:r>
          </a:p>
          <a:p>
            <a:pPr marL="651510" lvl="0" indent="-514350">
              <a:buFont typeface="+mj-lt"/>
              <a:buAutoNum type="arabicPeriod"/>
            </a:pPr>
            <a:r>
              <a:rPr lang="en-US" sz="2000" dirty="0" smtClean="0"/>
              <a:t>Compare between acute and chronic inflammation</a:t>
            </a:r>
          </a:p>
          <a:p>
            <a:pPr marL="651510" lvl="0" indent="-514350">
              <a:buFont typeface="+mj-lt"/>
              <a:buAutoNum type="arabicPeriod"/>
            </a:pPr>
            <a:r>
              <a:rPr lang="en-US" sz="2000" dirty="0" smtClean="0"/>
              <a:t>Describe the sequence of vascular changes in acute inflammation (</a:t>
            </a:r>
            <a:r>
              <a:rPr lang="en-US" sz="2000" dirty="0" err="1" smtClean="0"/>
              <a:t>vasodilation</a:t>
            </a:r>
            <a:r>
              <a:rPr lang="en-US" sz="2000" dirty="0" smtClean="0"/>
              <a:t>, increased permeability) and their purpose.</a:t>
            </a:r>
          </a:p>
          <a:p>
            <a:pPr marL="651510" lvl="0" indent="-514350">
              <a:buFont typeface="+mj-lt"/>
              <a:buAutoNum type="arabicPeriod"/>
            </a:pPr>
            <a:r>
              <a:rPr lang="en-US" sz="2000" dirty="0" smtClean="0"/>
              <a:t> Know the mechanisms of increased vascular permeability. </a:t>
            </a:r>
          </a:p>
          <a:p>
            <a:pPr marL="651510" lvl="0" indent="-514350">
              <a:buFont typeface="+mj-lt"/>
              <a:buAutoNum type="arabicPeriod"/>
            </a:pPr>
            <a:r>
              <a:rPr lang="en-US" sz="2000" dirty="0" smtClean="0"/>
              <a:t>Compare normal capillary exchanges with exchange during inflammatory response.  </a:t>
            </a:r>
          </a:p>
          <a:p>
            <a:pPr marL="651510" lvl="0" indent="-514350">
              <a:buFont typeface="+mj-lt"/>
              <a:buAutoNum type="arabicPeriod"/>
            </a:pPr>
            <a:r>
              <a:rPr lang="en-US" sz="2000" dirty="0" smtClean="0"/>
              <a:t>Define the terms edema, </a:t>
            </a:r>
            <a:r>
              <a:rPr lang="en-US" sz="2000" dirty="0" err="1" smtClean="0"/>
              <a:t>transudate</a:t>
            </a:r>
            <a:r>
              <a:rPr lang="en-US" sz="2000" dirty="0" smtClean="0"/>
              <a:t>, and </a:t>
            </a:r>
            <a:r>
              <a:rPr lang="en-US" sz="2000" dirty="0" err="1" smtClean="0"/>
              <a:t>exudate</a:t>
            </a:r>
            <a:r>
              <a:rPr lang="en-US" sz="20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inflammation</a:t>
            </a:r>
          </a:p>
          <a:p>
            <a:pPr marL="651510" lvl="0" indent="-514350">
              <a:buFont typeface="+mj-lt"/>
              <a:buAutoNum type="arabicPeriod"/>
            </a:pPr>
            <a:r>
              <a:rPr lang="en-US" sz="2400" b="1" dirty="0" smtClean="0"/>
              <a:t>Describe the sequence of vascular changes in acute inflammation (</a:t>
            </a:r>
            <a:r>
              <a:rPr lang="en-US" sz="2400" b="1" dirty="0" err="1" smtClean="0"/>
              <a:t>vasodilation</a:t>
            </a:r>
            <a:r>
              <a:rPr lang="en-US" sz="2400" b="1" dirty="0" smtClean="0"/>
              <a:t>, increased permeability) and their purpose.</a:t>
            </a:r>
          </a:p>
          <a:p>
            <a:pPr marL="651510" lvl="0" indent="-514350">
              <a:buFont typeface="+mj-lt"/>
              <a:buAutoNum type="arabicPeriod"/>
            </a:pPr>
            <a:r>
              <a:rPr lang="en-US" sz="2000" dirty="0" smtClean="0"/>
              <a:t> </a:t>
            </a:r>
            <a:r>
              <a:rPr lang="en-US" sz="2000" dirty="0" smtClean="0">
                <a:solidFill>
                  <a:schemeClr val="bg1">
                    <a:lumMod val="50000"/>
                    <a:lumOff val="50000"/>
                  </a:schemeClr>
                </a:solidFill>
              </a:rPr>
              <a:t>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solidFill>
                  <a:schemeClr val="bg1">
                    <a:lumMod val="50000"/>
                    <a:lumOff val="50000"/>
                  </a:schemeClr>
                </a:solidFil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21</a:t>
            </a:fld>
            <a:endParaRPr lang="en-US"/>
          </a:p>
        </p:txBody>
      </p:sp>
      <p:sp>
        <p:nvSpPr>
          <p:cNvPr id="4" name="Pentagon 3"/>
          <p:cNvSpPr/>
          <p:nvPr/>
        </p:nvSpPr>
        <p:spPr>
          <a:xfrm>
            <a:off x="214282" y="1928802"/>
            <a:ext cx="857256" cy="2071702"/>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645708"/>
            <a:ext cx="2038352" cy="461665"/>
          </a:xfrm>
          <a:prstGeom prst="rect">
            <a:avLst/>
          </a:prstGeom>
          <a:noFill/>
        </p:spPr>
        <p:txBody>
          <a:bodyPr wrap="square" rtlCol="0">
            <a:spAutoFit/>
          </a:bodyPr>
          <a:lstStyle/>
          <a:p>
            <a:pPr algn="ctr"/>
            <a:r>
              <a:rPr lang="en-US" sz="2400" dirty="0" smtClean="0">
                <a:solidFill>
                  <a:srgbClr val="C00000"/>
                </a:solidFill>
              </a:rPr>
              <a:t>vascular</a:t>
            </a:r>
            <a:endParaRPr lang="en-US" sz="2400" dirty="0">
              <a:solidFill>
                <a:srgbClr val="C00000"/>
              </a:solidFill>
            </a:endParaRPr>
          </a:p>
        </p:txBody>
      </p:sp>
      <p:sp>
        <p:nvSpPr>
          <p:cNvPr id="7" name="Pentagon 6"/>
          <p:cNvSpPr/>
          <p:nvPr/>
        </p:nvSpPr>
        <p:spPr>
          <a:xfrm>
            <a:off x="214282" y="4286256"/>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05000" y="4876961"/>
            <a:ext cx="1214447" cy="461665"/>
          </a:xfrm>
          <a:prstGeom prst="rect">
            <a:avLst/>
          </a:prstGeom>
          <a:noFill/>
        </p:spPr>
        <p:txBody>
          <a:bodyPr wrap="square" rtlCol="0">
            <a:spAutoFit/>
          </a:bodyPr>
          <a:lstStyle/>
          <a:p>
            <a:pPr algn="ctr"/>
            <a:r>
              <a:rPr lang="en-US" sz="2400" dirty="0" smtClean="0">
                <a:solidFill>
                  <a:srgbClr val="C00000"/>
                </a:solidFill>
              </a:rPr>
              <a:t>cellular</a:t>
            </a:r>
            <a:endParaRPr lang="en-US" sz="2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22</a:t>
            </a:fld>
            <a:endParaRPr lang="en-US"/>
          </a:p>
        </p:txBody>
      </p:sp>
      <p:sp>
        <p:nvSpPr>
          <p:cNvPr id="7" name="Rectangle 6"/>
          <p:cNvSpPr/>
          <p:nvPr/>
        </p:nvSpPr>
        <p:spPr>
          <a:xfrm>
            <a:off x="0" y="714356"/>
            <a:ext cx="5214942" cy="2246769"/>
          </a:xfrm>
          <a:prstGeom prst="rect">
            <a:avLst/>
          </a:prstGeom>
        </p:spPr>
        <p:txBody>
          <a:bodyPr wrap="square">
            <a:spAutoFit/>
          </a:bodyPr>
          <a:lstStyle/>
          <a:p>
            <a:pPr algn="ctr"/>
            <a:r>
              <a:rPr lang="en-US" sz="3600" dirty="0" smtClean="0">
                <a:solidFill>
                  <a:schemeClr val="accent1">
                    <a:lumMod val="60000"/>
                    <a:lumOff val="40000"/>
                  </a:schemeClr>
                </a:solidFill>
                <a:latin typeface="Aharoni" pitchFamily="2" charset="-79"/>
                <a:cs typeface="Aharoni" pitchFamily="2" charset="-79"/>
              </a:rPr>
              <a:t>Vascular Events</a:t>
            </a:r>
          </a:p>
          <a:p>
            <a:pPr algn="ctr"/>
            <a:r>
              <a:rPr lang="en-US" sz="3600" dirty="0" smtClean="0">
                <a:solidFill>
                  <a:schemeClr val="accent1">
                    <a:lumMod val="60000"/>
                    <a:lumOff val="40000"/>
                  </a:schemeClr>
                </a:solidFill>
                <a:latin typeface="Aharoni" pitchFamily="2" charset="-79"/>
                <a:cs typeface="Aharoni" pitchFamily="2" charset="-79"/>
              </a:rPr>
              <a:t>Vasodilatation</a:t>
            </a:r>
          </a:p>
          <a:p>
            <a:r>
              <a:rPr lang="en-US" sz="3200" dirty="0" smtClean="0">
                <a:solidFill>
                  <a:schemeClr val="accent1"/>
                </a:solidFill>
                <a:latin typeface="Tahoma" pitchFamily="34" charset="0"/>
                <a:cs typeface="Tahoma" pitchFamily="34" charset="0"/>
              </a:rPr>
              <a:t>1. Hemodynamic  change</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cstate="print"/>
          <a:srcRect/>
          <a:stretch>
            <a:fillRect/>
          </a:stretch>
        </p:blipFill>
        <p:spPr bwMode="auto">
          <a:xfrm>
            <a:off x="4648200" y="357166"/>
            <a:ext cx="4495800" cy="6248400"/>
          </a:xfrm>
          <a:prstGeom prst="rect">
            <a:avLst/>
          </a:prstGeom>
          <a:noFill/>
          <a:ln w="9525">
            <a:noFill/>
            <a:miter lim="800000"/>
            <a:headEnd/>
            <a:tailEnd/>
          </a:ln>
        </p:spPr>
      </p:pic>
      <p:sp>
        <p:nvSpPr>
          <p:cNvPr id="5" name="Text Box 6"/>
          <p:cNvSpPr txBox="1">
            <a:spLocks noChangeArrowheads="1"/>
          </p:cNvSpPr>
          <p:nvPr/>
        </p:nvSpPr>
        <p:spPr bwMode="auto">
          <a:xfrm>
            <a:off x="6072198" y="6143644"/>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5143504" y="3000372"/>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848600" y="3000372"/>
            <a:ext cx="1295400" cy="466725"/>
          </a:xfrm>
          <a:prstGeom prst="rect">
            <a:avLst/>
          </a:prstGeom>
          <a:noFill/>
          <a:ln w="9525">
            <a:solidFill>
              <a:srgbClr val="FFC000"/>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p:txBody>
          <a:bodyPr lIns="90488" tIns="44450" rIns="90488" bIns="44450">
            <a:normAutofit fontScale="92500" lnSpcReduction="10000"/>
          </a:bodyPr>
          <a:lstStyle/>
          <a:p>
            <a:pPr>
              <a:buClr>
                <a:srgbClr val="FF3300"/>
              </a:buClr>
              <a:buNone/>
            </a:pPr>
            <a:r>
              <a:rPr lang="en-US" dirty="0" smtClean="0">
                <a:latin typeface="Tahoma" pitchFamily="34" charset="0"/>
                <a:cs typeface="Tahoma" pitchFamily="34" charset="0"/>
              </a:rPr>
              <a:t>1. </a:t>
            </a:r>
            <a:r>
              <a:rPr lang="en-US" dirty="0" smtClean="0">
                <a:solidFill>
                  <a:srgbClr val="FFFF00"/>
                </a:solidFill>
                <a:latin typeface="Tahoma" pitchFamily="34" charset="0"/>
                <a:cs typeface="Tahoma" pitchFamily="34" charset="0"/>
              </a:rPr>
              <a:t>Transient vasoconstriction of arterioles</a:t>
            </a:r>
            <a:endParaRPr lang="en-US" sz="2400" dirty="0" smtClean="0">
              <a:solidFill>
                <a:srgbClr val="FFFF00"/>
              </a:solidFill>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dirty="0" smtClean="0">
                <a:solidFill>
                  <a:srgbClr val="FFFF00"/>
                </a:solidFill>
                <a:latin typeface="Tahoma" pitchFamily="34" charset="0"/>
                <a:cs typeface="Tahoma" pitchFamily="34" charset="0"/>
              </a:rPr>
              <a:t>Vasodilatation:</a:t>
            </a:r>
            <a:r>
              <a:rPr lang="en-US" sz="2400" dirty="0" smtClean="0">
                <a:latin typeface="Tahoma" pitchFamily="34" charset="0"/>
                <a:cs typeface="Tahoma" pitchFamily="34" charset="0"/>
              </a:rPr>
              <a:t> It involves the arterioles results in opening of new microvasculature beds in the area leading to increasing blood flow </a:t>
            </a:r>
          </a:p>
          <a:p>
            <a:pPr>
              <a:buClr>
                <a:srgbClr val="FF3300"/>
              </a:buClr>
              <a:buNone/>
            </a:pPr>
            <a:r>
              <a:rPr lang="en-US" sz="2400" dirty="0" smtClean="0">
                <a:latin typeface="Tahoma" pitchFamily="34" charset="0"/>
                <a:cs typeface="Tahoma" pitchFamily="34" charset="0"/>
              </a:rPr>
              <a:t>3. </a:t>
            </a:r>
            <a:r>
              <a:rPr lang="en-US" dirty="0" smtClean="0">
                <a:solidFill>
                  <a:srgbClr val="FFFF00"/>
                </a:solidFill>
                <a:latin typeface="Tahoma" pitchFamily="34" charset="0"/>
                <a:cs typeface="Tahoma" pitchFamily="34" charset="0"/>
              </a:rPr>
              <a:t>Slowing of the circulation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buClr>
                <a:srgbClr val="FF3300"/>
              </a:buClr>
              <a:buNone/>
            </a:pPr>
            <a:r>
              <a:rPr lang="en-US" sz="2400" dirty="0" smtClean="0">
                <a:latin typeface="Tahoma" pitchFamily="34" charset="0"/>
                <a:cs typeface="Tahoma" pitchFamily="34" charset="0"/>
              </a:rPr>
              <a:t>4.  </a:t>
            </a:r>
            <a:r>
              <a:rPr lang="en-US" dirty="0" smtClean="0">
                <a:solidFill>
                  <a:srgbClr val="FFFF00"/>
                </a:solidFill>
                <a:latin typeface="Tahoma" pitchFamily="34" charset="0"/>
                <a:cs typeface="Tahoma" pitchFamily="34" charset="0"/>
              </a:rPr>
              <a:t>stasis</a:t>
            </a:r>
            <a:r>
              <a:rPr lang="en-US" sz="2400" dirty="0" smtClean="0">
                <a:latin typeface="Tahoma" pitchFamily="34" charset="0"/>
                <a:cs typeface="Tahoma" pitchFamily="34" charset="0"/>
              </a:rPr>
              <a:t>: slow circulation due to dilated small vessels packed with red cells</a:t>
            </a:r>
          </a:p>
          <a:p>
            <a:pPr>
              <a:buClr>
                <a:srgbClr val="FF3300"/>
              </a:buClr>
              <a:buFont typeface="Monotype Sorts"/>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dirty="0" smtClean="0"/>
              <a:t> 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Monotype Sorts"/>
              <a:buChar char="u"/>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a:buClr>
                <a:srgbClr val="FF3300"/>
              </a:buClr>
              <a:buFont typeface="Wingdings 2" pitchFamily="18" charset="2"/>
              <a:buNone/>
            </a:pPr>
            <a:r>
              <a:rPr lang="en-US" dirty="0" smtClean="0">
                <a:latin typeface="Arial" pitchFamily="34" charset="0"/>
                <a:cs typeface="Arial" pitchFamily="34" charset="0"/>
              </a:rPr>
              <a:t> </a:t>
            </a:r>
          </a:p>
          <a:p>
            <a:pPr>
              <a:buClr>
                <a:srgbClr val="FF3300"/>
              </a:buClr>
              <a:buFont typeface="Monotype Sorts"/>
              <a:buChar char="u"/>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25</a:t>
            </a:fld>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26</a:t>
            </a:fld>
            <a:endParaRPr lang="en-US"/>
          </a:p>
        </p:txBody>
      </p:sp>
      <p:pic>
        <p:nvPicPr>
          <p:cNvPr id="68611" name="Picture 5" descr="d:\Inetpub\ombroot\content\0721601871\graphics\fullsize\S01871-002-f004.jpg"/>
          <p:cNvPicPr>
            <a:picLocks noChangeAspect="1" noChangeArrowheads="1"/>
          </p:cNvPicPr>
          <p:nvPr/>
        </p:nvPicPr>
        <p:blipFill>
          <a:blip r:embed="rId3" cstate="print"/>
          <a:srcRect b="2193"/>
          <a:stretch>
            <a:fillRect/>
          </a:stretch>
        </p:blipFill>
        <p:spPr bwMode="auto">
          <a:xfrm>
            <a:off x="5791200" y="0"/>
            <a:ext cx="3352800" cy="6858000"/>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0" y="228600"/>
            <a:ext cx="5257800" cy="954107"/>
          </a:xfrm>
          <a:prstGeom prst="rect">
            <a:avLst/>
          </a:prstGeom>
          <a:noFill/>
          <a:ln w="9525">
            <a:noFill/>
            <a:miter lim="800000"/>
            <a:headEnd/>
            <a:tailEnd/>
          </a:ln>
        </p:spPr>
        <p:txBody>
          <a:bodyPr wrap="square">
            <a:spAutoFit/>
          </a:bodyPr>
          <a:lstStyle/>
          <a:p>
            <a:r>
              <a:rPr lang="en-US" sz="2800" b="1" dirty="0">
                <a:solidFill>
                  <a:schemeClr val="tx2">
                    <a:lumMod val="50000"/>
                  </a:schemeClr>
                </a:solidFill>
                <a:latin typeface="Book Antiqua" pitchFamily="18" charset="0"/>
              </a:rPr>
              <a:t>Mechanisms lead to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sz="2000" dirty="0" smtClean="0">
                <a:solidFill>
                  <a:schemeClr val="bg1">
                    <a:lumMod val="50000"/>
                    <a:lumOff val="50000"/>
                  </a:schemeClr>
                </a:solidFill>
              </a:rPr>
              <a:t> Know the mechanisms of increased vascular permeability. </a:t>
            </a:r>
          </a:p>
          <a:p>
            <a:pPr marL="651510" lvl="0" indent="-514350">
              <a:buFont typeface="+mj-lt"/>
              <a:buAutoNum type="arabicPeriod"/>
            </a:pPr>
            <a:r>
              <a:rPr lang="en-US" dirty="0" smtClean="0"/>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solidFill>
                  <a:schemeClr val="bg1">
                    <a:lumMod val="50000"/>
                    <a:lumOff val="50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cstate="print">
            <a:lum bright="-6000" contrast="18000"/>
          </a:blip>
          <a:srcRect/>
          <a:stretch>
            <a:fillRect/>
          </a:stretch>
        </p:blipFill>
        <p:spPr bwMode="auto">
          <a:xfrm>
            <a:off x="3857620" y="1571612"/>
            <a:ext cx="4929222" cy="4708525"/>
          </a:xfrm>
          <a:prstGeom prst="rect">
            <a:avLst/>
          </a:prstGeom>
          <a:noFill/>
          <a:ln w="9525">
            <a:noFill/>
            <a:miter lim="800000"/>
            <a:headEnd/>
            <a:tailEnd/>
          </a:ln>
        </p:spPr>
      </p:pic>
      <p:sp>
        <p:nvSpPr>
          <p:cNvPr id="5" name="TextBox 4"/>
          <p:cNvSpPr txBox="1"/>
          <p:nvPr/>
        </p:nvSpPr>
        <p:spPr>
          <a:xfrm>
            <a:off x="1000100" y="142852"/>
            <a:ext cx="7286676" cy="1508105"/>
          </a:xfrm>
          <a:prstGeom prst="rect">
            <a:avLst/>
          </a:prstGeom>
          <a:noFill/>
        </p:spPr>
        <p:txBody>
          <a:bodyPr wrap="square" rtlCol="0">
            <a:spAutoFit/>
          </a:bodyPr>
          <a:lstStyle/>
          <a:p>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a:p>
            <a:endParaRPr lang="en-US" sz="2000" dirty="0">
              <a:latin typeface="Batang" pitchFamily="18" charset="-127"/>
              <a:ea typeface="Batang" pitchFamily="18" charset="-127"/>
            </a:endParaRPr>
          </a:p>
        </p:txBody>
      </p:sp>
      <p:sp>
        <p:nvSpPr>
          <p:cNvPr id="6" name="Rectangle 5"/>
          <p:cNvSpPr/>
          <p:nvPr/>
        </p:nvSpPr>
        <p:spPr>
          <a:xfrm>
            <a:off x="285720" y="1928802"/>
            <a:ext cx="3289683"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2857496"/>
            <a:ext cx="3857620" cy="1815882"/>
          </a:xfrm>
          <a:prstGeom prst="rect">
            <a:avLst/>
          </a:prstGeom>
        </p:spPr>
        <p:txBody>
          <a:bodyPr wrap="square">
            <a:spAutoFit/>
          </a:bodyPr>
          <a:lstStyle/>
          <a:p>
            <a:pPr algn="ctr"/>
            <a:r>
              <a:rPr lang="en-US" sz="2000" dirty="0" smtClean="0"/>
              <a:t>denotes an excess of fluid in the    interstitial or serous cavities</a:t>
            </a:r>
          </a:p>
          <a:p>
            <a:pPr algn="ctr"/>
            <a:endParaRPr lang="en-US" sz="2000" dirty="0" smtClean="0"/>
          </a:p>
          <a:p>
            <a:pPr>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lumMod val="90000"/>
                </a:schemeClr>
              </a:solidFill>
            </a:endParaRPr>
          </a:p>
        </p:txBody>
      </p:sp>
      <p:pic>
        <p:nvPicPr>
          <p:cNvPr id="52227" name="Picture 277" descr="D:\SCContent\9781416029731\graphics\fullsize\S9781416029731-002-f003.jpg"/>
          <p:cNvPicPr>
            <a:picLocks noGrp="1" noChangeAspect="1" noChangeArrowheads="1"/>
          </p:cNvPicPr>
          <p:nvPr>
            <p:ph idx="1"/>
          </p:nvPr>
        </p:nvPicPr>
        <p:blipFill>
          <a:blip r:embed="rId3" cstate="print"/>
          <a:srcRect b="2441"/>
          <a:stretch>
            <a:fillRect/>
          </a:stretch>
        </p:blipFill>
        <p:spPr>
          <a:xfrm>
            <a:off x="279400" y="300038"/>
            <a:ext cx="8559800" cy="61595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p:txBody>
          <a:bodyPr/>
          <a:lstStyle/>
          <a:p>
            <a:r>
              <a:rPr lang="en-US" dirty="0" smtClean="0"/>
              <a:t>Robbins Basic Pathology 9</a:t>
            </a:r>
            <a:r>
              <a:rPr lang="en-US" baseline="30000" dirty="0" smtClean="0"/>
              <a:t>th</a:t>
            </a:r>
            <a:r>
              <a:rPr lang="en-US" dirty="0" smtClean="0"/>
              <a:t> edition</a:t>
            </a:r>
          </a:p>
          <a:p>
            <a:r>
              <a:rPr lang="en-US" dirty="0" smtClean="0"/>
              <a:t>Page: 29 -  34</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000" dirty="0" smtClean="0">
                <a:solidFill>
                  <a:schemeClr val="bg1">
                    <a:lumMod val="50000"/>
                    <a:lumOff val="50000"/>
                  </a:schemeClr>
                </a:solidFill>
              </a:rPr>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sz="2000" dirty="0" smtClean="0">
                <a:solidFill>
                  <a:schemeClr val="bg1">
                    <a:lumMod val="50000"/>
                    <a:lumOff val="50000"/>
                  </a:schemeClr>
                </a:solidFill>
              </a:rPr>
              <a:t> 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dirty="0" smtClean="0"/>
              <a:t>Define the terms edema, </a:t>
            </a:r>
            <a:r>
              <a:rPr lang="en-US" dirty="0" err="1" smtClean="0"/>
              <a:t>transudate</a:t>
            </a:r>
            <a:r>
              <a:rPr lang="en-US" dirty="0" smtClean="0"/>
              <a:t>, and </a:t>
            </a:r>
            <a:r>
              <a:rPr lang="en-US" dirty="0" err="1" smtClean="0"/>
              <a:t>exudate</a:t>
            </a:r>
            <a:r>
              <a:rPr lang="en-US"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difference between </a:t>
            </a:r>
            <a:r>
              <a:rPr lang="en-US" dirty="0" err="1" smtClean="0">
                <a:solidFill>
                  <a:schemeClr val="tx2">
                    <a:lumMod val="90000"/>
                  </a:schemeClr>
                </a:solidFill>
              </a:rPr>
              <a:t>transudates</a:t>
            </a:r>
            <a:r>
              <a:rPr lang="en-US" dirty="0" smtClean="0">
                <a:solidFill>
                  <a:schemeClr val="tx2">
                    <a:lumMod val="90000"/>
                  </a:schemeClr>
                </a:solidFill>
              </a:rPr>
              <a:t> and exudates?</a:t>
            </a:r>
            <a:br>
              <a:rPr lang="en-US" dirty="0" smtClean="0">
                <a:solidFill>
                  <a:schemeClr val="tx2">
                    <a:lumMod val="90000"/>
                  </a:schemeClr>
                </a:solidFill>
              </a:rPr>
            </a:br>
            <a:endParaRPr lang="en-US" dirty="0">
              <a:solidFill>
                <a:schemeClr val="tx2">
                  <a:lumMod val="90000"/>
                </a:schemeClr>
              </a:solidFill>
            </a:endParaRPr>
          </a:p>
        </p:txBody>
      </p:sp>
      <p:sp>
        <p:nvSpPr>
          <p:cNvPr id="4" name="TextBox 3"/>
          <p:cNvSpPr txBox="1"/>
          <p:nvPr/>
        </p:nvSpPr>
        <p:spPr>
          <a:xfrm>
            <a:off x="4572000" y="1643050"/>
            <a:ext cx="4357718" cy="421653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buFont typeface="Wingdings 2" pitchFamily="18" charset="2"/>
              <a:buNone/>
            </a:pPr>
            <a:r>
              <a:rPr lang="en-US" sz="2800" b="1" dirty="0" err="1" smtClean="0">
                <a:solidFill>
                  <a:schemeClr val="bg1"/>
                </a:solidFill>
                <a:latin typeface="Arial" pitchFamily="34" charset="0"/>
                <a:cs typeface="Arial" pitchFamily="34" charset="0"/>
              </a:rPr>
              <a:t>Exudate</a:t>
            </a:r>
            <a:endParaRPr lang="en-US" sz="2800" b="1"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85720" y="1714488"/>
            <a:ext cx="3857652" cy="432733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80000"/>
              </a:lnSpc>
            </a:pPr>
            <a:r>
              <a:rPr lang="en-US" sz="2800" b="1" dirty="0" err="1" smtClean="0">
                <a:solidFill>
                  <a:schemeClr val="bg1"/>
                </a:solidFill>
                <a:latin typeface="Arial" pitchFamily="34" charset="0"/>
                <a:cs typeface="Arial" pitchFamily="34" charset="0"/>
              </a:rPr>
              <a:t>Transudate</a:t>
            </a:r>
            <a:r>
              <a:rPr lang="en-US" sz="2800" b="1" dirty="0" smtClean="0">
                <a:solidFill>
                  <a:schemeClr val="bg1"/>
                </a:solidFill>
                <a:latin typeface="Arial" pitchFamily="34" charset="0"/>
                <a:cs typeface="Arial" pitchFamily="34" charset="0"/>
              </a:rPr>
              <a:t> </a:t>
            </a:r>
          </a:p>
          <a:p>
            <a:pPr algn="ctr">
              <a:lnSpc>
                <a:spcPct val="80000"/>
              </a:lnSpc>
            </a:pPr>
            <a:endParaRPr lang="en-US" sz="2800" b="1" dirty="0" smtClean="0">
              <a:solidFill>
                <a:schemeClr val="bg1"/>
              </a:solidFill>
              <a:latin typeface="Arial" pitchFamily="34" charset="0"/>
              <a:cs typeface="Arial" pitchFamily="34" charset="0"/>
            </a:endParaRPr>
          </a:p>
          <a:p>
            <a:pP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a:t>
            </a:r>
          </a:p>
          <a:p>
            <a:pPr>
              <a:lnSpc>
                <a:spcPct val="80000"/>
              </a:lnSpc>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a:t>
            </a:r>
          </a:p>
          <a:p>
            <a:pPr>
              <a:lnSpc>
                <a:spcPct val="80000"/>
              </a:lnSpc>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without an increase in vascular permeability</a:t>
            </a:r>
            <a:endParaRPr lang="en-US" sz="2400"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linds(horizontal)">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site of inflammation.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sp>
        <p:nvSpPr>
          <p:cNvPr id="5" name="TextBox 4"/>
          <p:cNvSpPr txBox="1"/>
          <p:nvPr/>
        </p:nvSpPr>
        <p:spPr>
          <a:xfrm>
            <a:off x="3428992" y="214290"/>
            <a:ext cx="2148345" cy="584775"/>
          </a:xfrm>
          <a:prstGeom prst="rect">
            <a:avLst/>
          </a:prstGeom>
          <a:noFill/>
        </p:spPr>
        <p:txBody>
          <a:bodyPr wrap="none" rtlCol="0">
            <a:spAutoFit/>
          </a:bodyPr>
          <a:lstStyle/>
          <a:p>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059832" y="908720"/>
            <a:ext cx="259228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Injury</a:t>
            </a:r>
            <a:endParaRPr lang="ar-SA" sz="3600" dirty="0"/>
          </a:p>
        </p:txBody>
      </p:sp>
      <p:sp>
        <p:nvSpPr>
          <p:cNvPr id="16" name="Down Arrow Callout 15"/>
          <p:cNvSpPr/>
          <p:nvPr/>
        </p:nvSpPr>
        <p:spPr>
          <a:xfrm>
            <a:off x="2555776" y="2132856"/>
            <a:ext cx="3600400"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damage</a:t>
            </a:r>
            <a:endParaRPr lang="ar-SA" sz="3600" dirty="0"/>
          </a:p>
        </p:txBody>
      </p:sp>
      <p:sp>
        <p:nvSpPr>
          <p:cNvPr id="17" name="Down Arrow Callout 16"/>
          <p:cNvSpPr/>
          <p:nvPr/>
        </p:nvSpPr>
        <p:spPr>
          <a:xfrm>
            <a:off x="1979712" y="3356992"/>
            <a:ext cx="4968552"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t>Tissue response</a:t>
            </a:r>
            <a:endParaRPr lang="ar-SA" sz="3600" dirty="0"/>
          </a:p>
        </p:txBody>
      </p:sp>
      <p:sp>
        <p:nvSpPr>
          <p:cNvPr id="18" name="Down Arrow Callout 17"/>
          <p:cNvSpPr/>
          <p:nvPr/>
        </p:nvSpPr>
        <p:spPr>
          <a:xfrm>
            <a:off x="1331640" y="4581128"/>
            <a:ext cx="6552728" cy="86409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t>Eliminates the effect of injury</a:t>
            </a:r>
            <a:endParaRPr lang="ar-SA" sz="3200" dirty="0"/>
          </a:p>
        </p:txBody>
      </p:sp>
      <p:sp>
        <p:nvSpPr>
          <p:cNvPr id="20" name="TextBox 19"/>
          <p:cNvSpPr txBox="1"/>
          <p:nvPr/>
        </p:nvSpPr>
        <p:spPr>
          <a:xfrm>
            <a:off x="3779912" y="5661248"/>
            <a:ext cx="168828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en-US" sz="4000" dirty="0" smtClean="0"/>
              <a:t>Repair</a:t>
            </a:r>
            <a:endParaRPr lang="ar-SA"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a:xfrm>
            <a:off x="467544" y="1484784"/>
            <a:ext cx="8229600" cy="4709160"/>
          </a:xfrm>
        </p:spPr>
        <p:txBody>
          <a:bodyPr>
            <a:normAutofit fontScale="92500" lnSpcReduction="10000"/>
          </a:bodyPr>
          <a:lstStyle/>
          <a:p>
            <a:pPr marL="548640" lvl="1" indent="-411480">
              <a:buSzPct val="65000"/>
              <a:buFont typeface="Wingdings 2"/>
              <a:buChar char=""/>
            </a:pPr>
            <a:r>
              <a:rPr lang="en-US" sz="2800" dirty="0" smtClean="0"/>
              <a:t>Inflammation, the local response of the </a:t>
            </a:r>
            <a:r>
              <a:rPr lang="en-US" sz="2800" dirty="0" err="1" smtClean="0"/>
              <a:t>vascularized</a:t>
            </a:r>
            <a:r>
              <a:rPr lang="en-US" sz="2800" dirty="0" smtClean="0"/>
              <a:t> living tissue to injury</a:t>
            </a:r>
          </a:p>
          <a:p>
            <a:pPr marL="548640" lvl="1" indent="-411480">
              <a:buSzPct val="65000"/>
              <a:buFont typeface="Wingdings 2"/>
              <a:buChar char=""/>
            </a:pPr>
            <a:endParaRPr lang="en-US" sz="3600" dirty="0" smtClean="0"/>
          </a:p>
          <a:p>
            <a:endParaRPr lang="en-US" dirty="0" smtClean="0"/>
          </a:p>
          <a:p>
            <a:endParaRPr lang="en-US" dirty="0" smtClean="0"/>
          </a:p>
          <a:p>
            <a:endParaRPr lang="en-US" dirty="0" smtClean="0"/>
          </a:p>
          <a:p>
            <a:r>
              <a:rPr lang="en-US" dirty="0" smtClean="0"/>
              <a:t>A series of events start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5</a:t>
            </a:fld>
            <a:endParaRPr lang="en-US"/>
          </a:p>
        </p:txBody>
      </p:sp>
      <p:sp>
        <p:nvSpPr>
          <p:cNvPr id="5" name="TextBox 4"/>
          <p:cNvSpPr txBox="1"/>
          <p:nvPr/>
        </p:nvSpPr>
        <p:spPr>
          <a:xfrm>
            <a:off x="1691680" y="2348880"/>
            <a:ext cx="5812809" cy="707886"/>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pPr algn="ctr"/>
            <a:r>
              <a:rPr lang="en-US" sz="2000" dirty="0" smtClean="0"/>
              <a:t>Cause : </a:t>
            </a:r>
            <a:r>
              <a:rPr lang="en-US" sz="2000" b="1" dirty="0" smtClean="0"/>
              <a:t> </a:t>
            </a:r>
            <a:r>
              <a:rPr lang="en-US" sz="2000" dirty="0" smtClean="0"/>
              <a:t>Infection, trauma, physical injury, </a:t>
            </a:r>
          </a:p>
          <a:p>
            <a:pPr algn="ctr"/>
            <a:r>
              <a:rPr lang="en-US" sz="2000" dirty="0" smtClean="0"/>
              <a:t>chemical injury, immunologic injury, tissue death</a:t>
            </a:r>
            <a:endParaRPr lang="ar-SA" sz="2400" dirty="0"/>
          </a:p>
        </p:txBody>
      </p:sp>
      <p:sp>
        <p:nvSpPr>
          <p:cNvPr id="6" name="TextBox 5"/>
          <p:cNvSpPr txBox="1"/>
          <p:nvPr/>
        </p:nvSpPr>
        <p:spPr>
          <a:xfrm>
            <a:off x="467544" y="3140968"/>
            <a:ext cx="813690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r>
              <a:rPr lang="en-US" sz="2400" b="1" dirty="0" smtClean="0"/>
              <a:t>Aim: </a:t>
            </a:r>
            <a:r>
              <a:rPr lang="en-US" sz="2400" dirty="0" smtClean="0"/>
              <a:t> eliminate the initial cause of cell injury as well as the necrotic cells and tissues resulting from the original insult</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slide(fromBottom)">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slide(fromBottom)">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
        <p:nvSpPr>
          <p:cNvPr id="5" name="TextBox 4"/>
          <p:cNvSpPr txBox="1"/>
          <p:nvPr/>
        </p:nvSpPr>
        <p:spPr>
          <a:xfrm>
            <a:off x="539552" y="3645024"/>
            <a:ext cx="8064896"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0" lvl="1"/>
            <a:r>
              <a:rPr lang="en-US" sz="2800" dirty="0" smtClean="0"/>
              <a:t>There are active anti-inflammatory mechanisms that serve to control the response and prevent it from causing excessive damage to the host. </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1800" b="1" dirty="0" smtClean="0">
                <a:solidFill>
                  <a:schemeClr val="bg1">
                    <a:lumMod val="50000"/>
                    <a:lumOff val="50000"/>
                  </a:schemeClr>
                </a:solidFill>
              </a:rPr>
              <a:t>Define inflammation.</a:t>
            </a:r>
          </a:p>
          <a:p>
            <a:pPr marL="651510" lvl="0" indent="-514350">
              <a:buFont typeface="+mj-lt"/>
              <a:buAutoNum type="arabicPeriod"/>
            </a:pPr>
            <a:r>
              <a:rPr lang="en-US" sz="2400" b="1" dirty="0" smtClean="0"/>
              <a:t>Recognize the cardinal signs of inflammation.</a:t>
            </a:r>
          </a:p>
          <a:p>
            <a:pPr marL="651510" lvl="0" indent="-514350">
              <a:buFont typeface="+mj-lt"/>
              <a:buAutoNum type="arabicPeriod"/>
            </a:pPr>
            <a:r>
              <a:rPr lang="en-US" sz="2000" dirty="0" smtClean="0">
                <a:solidFill>
                  <a:schemeClr val="bg1">
                    <a:lumMod val="50000"/>
                    <a:lumOff val="50000"/>
                  </a:schemeClr>
                </a:solidFill>
              </a:rPr>
              <a:t>List cells  &amp; molecules that play important roles in inflammation</a:t>
            </a:r>
          </a:p>
          <a:p>
            <a:pPr marL="651510" lvl="0" indent="-514350">
              <a:buFont typeface="+mj-lt"/>
              <a:buAutoNum type="arabicPeriod"/>
            </a:pPr>
            <a:r>
              <a:rPr lang="en-US" sz="2000" dirty="0" smtClean="0">
                <a:solidFill>
                  <a:schemeClr val="bg1">
                    <a:lumMod val="50000"/>
                    <a:lumOff val="50000"/>
                  </a:schemeClr>
                </a:solidFill>
              </a:rPr>
              <a:t>Compare between acute and chronic inflammation</a:t>
            </a:r>
          </a:p>
          <a:p>
            <a:pPr marL="651510" lvl="0" indent="-514350">
              <a:buFont typeface="+mj-lt"/>
              <a:buAutoNum type="arabicPeriod"/>
            </a:pPr>
            <a:r>
              <a:rPr lang="en-US" sz="2000" dirty="0" smtClean="0">
                <a:solidFill>
                  <a:schemeClr val="bg1">
                    <a:lumMod val="50000"/>
                    <a:lumOff val="50000"/>
                  </a:schemeClr>
                </a:solidFill>
              </a:rPr>
              <a:t>Describe the sequence of vascular changes in acute inflammation (</a:t>
            </a:r>
            <a:r>
              <a:rPr lang="en-US" sz="2000" dirty="0" err="1" smtClean="0">
                <a:solidFill>
                  <a:schemeClr val="bg1">
                    <a:lumMod val="50000"/>
                    <a:lumOff val="50000"/>
                  </a:schemeClr>
                </a:solidFill>
              </a:rPr>
              <a:t>vasodilation</a:t>
            </a:r>
            <a:r>
              <a:rPr lang="en-US" sz="2000" dirty="0" smtClean="0">
                <a:solidFill>
                  <a:schemeClr val="bg1">
                    <a:lumMod val="50000"/>
                    <a:lumOff val="50000"/>
                  </a:schemeClr>
                </a:solidFill>
              </a:rPr>
              <a:t>, increased permeability) and their purpose.</a:t>
            </a:r>
          </a:p>
          <a:p>
            <a:pPr marL="651510" lvl="0" indent="-514350">
              <a:buFont typeface="+mj-lt"/>
              <a:buAutoNum type="arabicPeriod"/>
            </a:pPr>
            <a:r>
              <a:rPr lang="en-US" sz="2000" dirty="0" smtClean="0">
                <a:solidFill>
                  <a:schemeClr val="bg1">
                    <a:lumMod val="50000"/>
                    <a:lumOff val="50000"/>
                  </a:schemeClr>
                </a:solidFill>
              </a:rPr>
              <a:t> Know the mechanisms of increased vascular permeability. </a:t>
            </a:r>
          </a:p>
          <a:p>
            <a:pPr marL="651510" lvl="0" indent="-514350">
              <a:buFont typeface="+mj-lt"/>
              <a:buAutoNum type="arabicPeriod"/>
            </a:pPr>
            <a:r>
              <a:rPr lang="en-US" sz="2000" dirty="0" smtClean="0">
                <a:solidFill>
                  <a:schemeClr val="bg1">
                    <a:lumMod val="50000"/>
                    <a:lumOff val="50000"/>
                  </a:schemeClr>
                </a:solidFill>
              </a:rPr>
              <a:t>Compare normal capillary exchanges with exchange during inflammatory response.  </a:t>
            </a:r>
          </a:p>
          <a:p>
            <a:pPr marL="651510" lvl="0" indent="-514350">
              <a:buFont typeface="+mj-lt"/>
              <a:buAutoNum type="arabicPeriod"/>
            </a:pPr>
            <a:r>
              <a:rPr lang="en-US" sz="2000" dirty="0" smtClean="0">
                <a:solidFill>
                  <a:schemeClr val="bg1">
                    <a:lumMod val="50000"/>
                    <a:lumOff val="50000"/>
                  </a:schemeClr>
                </a:solidFill>
              </a:rPr>
              <a:t>Define the terms edema, </a:t>
            </a:r>
            <a:r>
              <a:rPr lang="en-US" sz="2000" dirty="0" err="1" smtClean="0">
                <a:solidFill>
                  <a:schemeClr val="bg1">
                    <a:lumMod val="50000"/>
                    <a:lumOff val="50000"/>
                  </a:schemeClr>
                </a:solidFill>
              </a:rPr>
              <a:t>transudate</a:t>
            </a:r>
            <a:r>
              <a:rPr lang="en-US" sz="2000" dirty="0" smtClean="0">
                <a:solidFill>
                  <a:schemeClr val="bg1">
                    <a:lumMod val="50000"/>
                    <a:lumOff val="50000"/>
                  </a:schemeClr>
                </a:solidFill>
              </a:rPr>
              <a:t>, and </a:t>
            </a:r>
            <a:r>
              <a:rPr lang="en-US" sz="2000" dirty="0" err="1" smtClean="0">
                <a:solidFill>
                  <a:schemeClr val="bg1">
                    <a:lumMod val="50000"/>
                    <a:lumOff val="50000"/>
                  </a:schemeClr>
                </a:solidFill>
              </a:rPr>
              <a:t>exudate</a:t>
            </a:r>
            <a:r>
              <a:rPr lang="en-US" sz="2000" dirty="0" smtClean="0">
                <a:solidFill>
                  <a:schemeClr val="bg1">
                    <a:lumMod val="50000"/>
                    <a:lumOff val="50000"/>
                  </a:schemeClr>
                </a:solidFill>
              </a:rPr>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90000"/>
                  </a:schemeClr>
                </a:solidFill>
              </a:rPr>
              <a:t>What are the cardinal signs of inflammation?</a:t>
            </a:r>
            <a:endParaRPr lang="en-US" dirty="0"/>
          </a:p>
        </p:txBody>
      </p:sp>
      <p:sp>
        <p:nvSpPr>
          <p:cNvPr id="3" name="Content Placeholder 2"/>
          <p:cNvSpPr>
            <a:spLocks noGrp="1"/>
          </p:cNvSpPr>
          <p:nvPr>
            <p:ph idx="1"/>
          </p:nvPr>
        </p:nvSpPr>
        <p:spPr>
          <a:xfrm>
            <a:off x="428596" y="1500174"/>
            <a:ext cx="8229600" cy="4709160"/>
          </a:xfrm>
        </p:spPr>
        <p:style>
          <a:lnRef idx="3">
            <a:schemeClr val="lt1"/>
          </a:lnRef>
          <a:fillRef idx="1">
            <a:schemeClr val="dk1"/>
          </a:fillRef>
          <a:effectRef idx="1">
            <a:schemeClr val="dk1"/>
          </a:effectRef>
          <a:fontRef idx="minor">
            <a:schemeClr val="lt1"/>
          </a:fontRef>
        </p:style>
        <p:txBody>
          <a:bodyPr/>
          <a:lstStyle/>
          <a:p>
            <a:pPr>
              <a:buClr>
                <a:srgbClr val="FF3300"/>
              </a:buClr>
            </a:pPr>
            <a:endParaRPr lang="en-US" sz="3200" dirty="0" smtClean="0">
              <a:solidFill>
                <a:schemeClr val="accent1"/>
              </a:solidFill>
              <a:latin typeface="Traditional Arabic" pitchFamily="2" charset="-78"/>
              <a:cs typeface="Traditional Arabic" pitchFamily="2" charset="-78"/>
            </a:endParaRPr>
          </a:p>
          <a:p>
            <a:pPr>
              <a:buClr>
                <a:srgbClr val="FF3300"/>
              </a:buClr>
            </a:pPr>
            <a:r>
              <a:rPr lang="en-US" sz="3200" dirty="0" smtClean="0">
                <a:solidFill>
                  <a:schemeClr val="accent1"/>
                </a:solidFill>
                <a:latin typeface="Traditional Arabic" pitchFamily="2" charset="-78"/>
                <a:cs typeface="Traditional Arabic" pitchFamily="2" charset="-78"/>
              </a:rPr>
              <a:t>Local clinical signs of acute inflammation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Heat</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Redness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Swelling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Pain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Loss of function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1282</TotalTime>
  <Words>1565</Words>
  <Application>Microsoft Office PowerPoint</Application>
  <PresentationFormat>On-screen Show (4:3)</PresentationFormat>
  <Paragraphs>275</Paragraphs>
  <Slides>33</Slides>
  <Notes>30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Apex</vt:lpstr>
      <vt:lpstr>Custom Design</vt:lpstr>
      <vt:lpstr>1_Apex</vt:lpstr>
      <vt:lpstr>2_Apex</vt:lpstr>
      <vt:lpstr>template_949</vt:lpstr>
      <vt:lpstr>3_Apex</vt:lpstr>
      <vt:lpstr>Inflammation and Repair</vt:lpstr>
      <vt:lpstr>Learning Objectives:</vt:lpstr>
      <vt:lpstr>Reference book and the relevant page numbers..</vt:lpstr>
      <vt:lpstr>Slide 4</vt:lpstr>
      <vt:lpstr>What is Inflammation?</vt:lpstr>
      <vt:lpstr>Can inflammation be harmful ! ?</vt:lpstr>
      <vt:lpstr>What happens then?</vt:lpstr>
      <vt:lpstr>Learning Objectives:</vt:lpstr>
      <vt:lpstr>What are the cardinal signs of inflammation?</vt:lpstr>
      <vt:lpstr>Slide 10</vt:lpstr>
      <vt:lpstr>Learning Objectives:</vt:lpstr>
      <vt:lpstr>Cells  &amp; molecules that play important roles in inflammation</vt:lpstr>
      <vt:lpstr>Slide 13</vt:lpstr>
      <vt:lpstr>Chemical Mediators</vt:lpstr>
      <vt:lpstr>Learning Objectives:</vt:lpstr>
      <vt:lpstr>TYPES OF Inflammation</vt:lpstr>
      <vt:lpstr>Features of acute and chronic inflammation</vt:lpstr>
      <vt:lpstr>Acute inflammation</vt:lpstr>
      <vt:lpstr>Slide 19</vt:lpstr>
      <vt:lpstr>Learning Objectives:</vt:lpstr>
      <vt:lpstr>Events of acute Inflammation</vt:lpstr>
      <vt:lpstr>Slide 22</vt:lpstr>
      <vt:lpstr>Phases of changes in Vascular Caliber and Flow</vt:lpstr>
      <vt:lpstr>Learning Objectives:</vt:lpstr>
      <vt:lpstr>2. Increased Vascular Permeability </vt:lpstr>
      <vt:lpstr>Slide 26</vt:lpstr>
      <vt:lpstr>Learning Objectives:</vt:lpstr>
      <vt:lpstr>Slide 28</vt:lpstr>
      <vt:lpstr>Slide 29</vt:lpstr>
      <vt:lpstr>Learning Objectives:</vt:lpstr>
      <vt:lpstr>What is the difference between transudates and exudates? </vt:lpstr>
      <vt:lpstr>TAKE HOME MESSAGES</vt:lpstr>
      <vt:lpstr>Slide 33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Dr.Maha</cp:lastModifiedBy>
  <cp:revision>37</cp:revision>
  <dcterms:created xsi:type="dcterms:W3CDTF">2009-10-30T14:20:26Z</dcterms:created>
  <dcterms:modified xsi:type="dcterms:W3CDTF">2012-09-28T16:30:53Z</dcterms:modified>
</cp:coreProperties>
</file>