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sldIdLst>
    <p:sldId id="256" r:id="rId2"/>
    <p:sldId id="257" r:id="rId3"/>
    <p:sldId id="370" r:id="rId4"/>
    <p:sldId id="37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48" r:id="rId25"/>
    <p:sldId id="393" r:id="rId26"/>
    <p:sldId id="259" r:id="rId27"/>
    <p:sldId id="394" r:id="rId28"/>
    <p:sldId id="341" r:id="rId29"/>
    <p:sldId id="314" r:id="rId30"/>
    <p:sldId id="317" r:id="rId31"/>
    <p:sldId id="270" r:id="rId32"/>
    <p:sldId id="267" r:id="rId33"/>
    <p:sldId id="343" r:id="rId34"/>
    <p:sldId id="316" r:id="rId35"/>
    <p:sldId id="279" r:id="rId36"/>
    <p:sldId id="278" r:id="rId37"/>
    <p:sldId id="274" r:id="rId38"/>
    <p:sldId id="275" r:id="rId39"/>
    <p:sldId id="319" r:id="rId40"/>
    <p:sldId id="283" r:id="rId41"/>
    <p:sldId id="286" r:id="rId42"/>
    <p:sldId id="287" r:id="rId43"/>
    <p:sldId id="320" r:id="rId44"/>
    <p:sldId id="281" r:id="rId45"/>
    <p:sldId id="280" r:id="rId46"/>
    <p:sldId id="321" r:id="rId47"/>
    <p:sldId id="345" r:id="rId48"/>
    <p:sldId id="324" r:id="rId49"/>
    <p:sldId id="322" r:id="rId50"/>
    <p:sldId id="291" r:id="rId51"/>
    <p:sldId id="293" r:id="rId52"/>
    <p:sldId id="272" r:id="rId53"/>
    <p:sldId id="356" r:id="rId54"/>
    <p:sldId id="357" r:id="rId55"/>
    <p:sldId id="358" r:id="rId56"/>
    <p:sldId id="359" r:id="rId57"/>
    <p:sldId id="360" r:id="rId58"/>
    <p:sldId id="361" r:id="rId59"/>
    <p:sldId id="363" r:id="rId60"/>
    <p:sldId id="364" r:id="rId61"/>
    <p:sldId id="365" r:id="rId62"/>
    <p:sldId id="392" r:id="rId63"/>
    <p:sldId id="367" r:id="rId64"/>
    <p:sldId id="368" r:id="rId65"/>
    <p:sldId id="369" r:id="rId66"/>
    <p:sldId id="309" r:id="rId67"/>
    <p:sldId id="31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p:scale>
          <a:sx n="75" d="100"/>
          <a:sy n="75" d="100"/>
        </p:scale>
        <p:origin x="-168"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2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1CD31-0892-4504-9A67-1D5EF21A39CC}" type="datetimeFigureOut">
              <a:rPr lang="en-US" smtClean="0"/>
              <a:pPr/>
              <a:t>9/16/2012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87974-19C1-4168-ACA9-B6B1E0296E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F900F0F-0D59-4630-B3CA-346D4D54CABF}" type="slidenum">
              <a:rPr lang="en-US"/>
              <a:pPr/>
              <a:t>12</a:t>
            </a:fld>
            <a:endParaRPr lang="en-US"/>
          </a:p>
        </p:txBody>
      </p:sp>
      <p:sp>
        <p:nvSpPr>
          <p:cNvPr id="18435" name="Rectangle 1"/>
          <p:cNvSpPr>
            <a:spLocks noGrp="1" noRot="1" noChangeAspect="1" noChangeArrowheads="1" noTextEdit="1"/>
          </p:cNvSpPr>
          <p:nvPr>
            <p:ph type="sldImg"/>
          </p:nvPr>
        </p:nvSpPr>
        <p:spPr>
          <a:ln>
            <a:noFill/>
          </a:ln>
        </p:spPr>
      </p:sp>
      <p:sp>
        <p:nvSpPr>
          <p:cNvPr id="18436" name="Rectangle 2"/>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E4637CC-F52B-4E6F-B47E-0C82747513AA}" type="slidenum">
              <a:rPr lang="en-US"/>
              <a:pPr/>
              <a:t>13</a:t>
            </a:fld>
            <a:endParaRPr lang="en-US"/>
          </a:p>
        </p:txBody>
      </p:sp>
      <p:sp>
        <p:nvSpPr>
          <p:cNvPr id="23555" name="Rectangle 1"/>
          <p:cNvSpPr>
            <a:spLocks noGrp="1" noRot="1" noChangeAspect="1" noChangeArrowheads="1" noTextEdit="1"/>
          </p:cNvSpPr>
          <p:nvPr>
            <p:ph type="sldImg"/>
          </p:nvPr>
        </p:nvSpPr>
        <p:spPr>
          <a:ln>
            <a:noFill/>
          </a:ln>
        </p:spPr>
      </p:sp>
      <p:sp>
        <p:nvSpPr>
          <p:cNvPr id="23556" name="Rectangle 2"/>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FB58BE5-52F1-4CD6-998A-C908B30D4167}" type="slidenum">
              <a:rPr lang="en-US"/>
              <a:pPr/>
              <a:t>19</a:t>
            </a:fld>
            <a:endParaRPr lang="en-US"/>
          </a:p>
        </p:txBody>
      </p:sp>
      <p:sp>
        <p:nvSpPr>
          <p:cNvPr id="26627" name="Rectangle 1"/>
          <p:cNvSpPr>
            <a:spLocks noGrp="1" noRot="1" noChangeAspect="1" noChangeArrowheads="1" noTextEdit="1"/>
          </p:cNvSpPr>
          <p:nvPr>
            <p:ph type="sldImg"/>
          </p:nvPr>
        </p:nvSpPr>
        <p:spPr>
          <a:ln>
            <a:noFill/>
          </a:ln>
        </p:spPr>
      </p:sp>
      <p:sp>
        <p:nvSpPr>
          <p:cNvPr id="26628" name="Rectangle 2"/>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FB58BE5-52F1-4CD6-998A-C908B30D4167}" type="slidenum">
              <a:rPr lang="en-US"/>
              <a:pPr/>
              <a:t>21</a:t>
            </a:fld>
            <a:endParaRPr lang="en-US"/>
          </a:p>
        </p:txBody>
      </p:sp>
      <p:sp>
        <p:nvSpPr>
          <p:cNvPr id="26627" name="Rectangle 1"/>
          <p:cNvSpPr>
            <a:spLocks noGrp="1" noRot="1" noChangeAspect="1" noChangeArrowheads="1" noTextEdit="1"/>
          </p:cNvSpPr>
          <p:nvPr>
            <p:ph type="sldImg"/>
          </p:nvPr>
        </p:nvSpPr>
        <p:spPr>
          <a:ln>
            <a:noFill/>
          </a:ln>
        </p:spPr>
      </p:sp>
      <p:sp>
        <p:nvSpPr>
          <p:cNvPr id="26628" name="Rectangle 2"/>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FB53293-074B-44EA-AB38-FB886D1CA1FC}" type="slidenum">
              <a:rPr lang="en-US"/>
              <a:pPr/>
              <a:t>60</a:t>
            </a:fld>
            <a:endParaRPr lang="en-US"/>
          </a:p>
        </p:txBody>
      </p:sp>
      <p:sp>
        <p:nvSpPr>
          <p:cNvPr id="25603" name="Rectangle 1"/>
          <p:cNvSpPr>
            <a:spLocks noGrp="1" noRot="1" noChangeAspect="1" noChangeArrowheads="1" noTextEdit="1"/>
          </p:cNvSpPr>
          <p:nvPr>
            <p:ph type="sldImg"/>
          </p:nvPr>
        </p:nvSpPr>
        <p:spPr>
          <a:ln>
            <a:noFill/>
          </a:ln>
        </p:spPr>
      </p:sp>
      <p:sp>
        <p:nvSpPr>
          <p:cNvPr id="25604" name="Rectangle 2"/>
          <p:cNvSpPr>
            <a:spLocks noGrp="1" noChangeArrowheads="1"/>
          </p:cNvSpPr>
          <p:nvPr>
            <p:ph type="body" idx="1"/>
          </p:nvPr>
        </p:nvSpPr>
        <p:spPr>
          <a:noFill/>
          <a:ln w="9525"/>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BAB91DF-5C2A-4BBD-972E-A4170E64015F}" type="datetimeFigureOut">
              <a:rPr lang="en-US" smtClean="0"/>
              <a:pPr/>
              <a:t>9/16/2012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91D6BDC-017F-4002-8332-39F9DFC421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AB91DF-5C2A-4BBD-972E-A4170E64015F}" type="datetimeFigureOut">
              <a:rPr lang="en-US" smtClean="0"/>
              <a:pPr/>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D6BDC-017F-4002-8332-39F9DFC421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BAB91DF-5C2A-4BBD-972E-A4170E64015F}" type="datetimeFigureOut">
              <a:rPr lang="en-US" smtClean="0"/>
              <a:pPr/>
              <a:t>9/16/2012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1D6BDC-017F-4002-8332-39F9DFC421D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AB91DF-5C2A-4BBD-972E-A4170E64015F}" type="datetimeFigureOut">
              <a:rPr lang="en-US" smtClean="0"/>
              <a:pPr/>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1D6BDC-017F-4002-8332-39F9DFC421D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2"/>
          <p:cNvPicPr>
            <a:picLocks noChangeAspect="1" noChangeArrowheads="1"/>
          </p:cNvPicPr>
          <p:nvPr userDrawn="1"/>
        </p:nvPicPr>
        <p:blipFill>
          <a:blip r:embed="rId2" cstate="print"/>
          <a:srcRect/>
          <a:stretch>
            <a:fillRect/>
          </a:stretch>
        </p:blipFill>
        <p:spPr bwMode="auto">
          <a:xfrm>
            <a:off x="8001024" y="214290"/>
            <a:ext cx="942975" cy="9144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BAB91DF-5C2A-4BBD-972E-A4170E64015F}" type="datetimeFigureOut">
              <a:rPr lang="en-US" smtClean="0"/>
              <a:pPr/>
              <a:t>9/16/2012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91D6BDC-017F-4002-8332-39F9DFC421D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BAB91DF-5C2A-4BBD-972E-A4170E64015F}" type="datetimeFigureOut">
              <a:rPr lang="en-US" smtClean="0"/>
              <a:pPr/>
              <a:t>9/16/2012</a:t>
            </a:fld>
            <a:endParaRPr lang="en-US"/>
          </a:p>
        </p:txBody>
      </p:sp>
      <p:sp>
        <p:nvSpPr>
          <p:cNvPr id="10" name="Slide Number Placeholder 9"/>
          <p:cNvSpPr>
            <a:spLocks noGrp="1"/>
          </p:cNvSpPr>
          <p:nvPr>
            <p:ph type="sldNum" sz="quarter" idx="16"/>
          </p:nvPr>
        </p:nvSpPr>
        <p:spPr/>
        <p:txBody>
          <a:bodyPr rtlCol="0"/>
          <a:lstStyle/>
          <a:p>
            <a:fld id="{D91D6BDC-017F-4002-8332-39F9DFC421D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BAB91DF-5C2A-4BBD-972E-A4170E64015F}" type="datetimeFigureOut">
              <a:rPr lang="en-US" smtClean="0"/>
              <a:pPr/>
              <a:t>9/16/2012</a:t>
            </a:fld>
            <a:endParaRPr lang="en-US"/>
          </a:p>
        </p:txBody>
      </p:sp>
      <p:sp>
        <p:nvSpPr>
          <p:cNvPr id="12" name="Slide Number Placeholder 11"/>
          <p:cNvSpPr>
            <a:spLocks noGrp="1"/>
          </p:cNvSpPr>
          <p:nvPr>
            <p:ph type="sldNum" sz="quarter" idx="16"/>
          </p:nvPr>
        </p:nvSpPr>
        <p:spPr/>
        <p:txBody>
          <a:bodyPr rtlCol="0"/>
          <a:lstStyle/>
          <a:p>
            <a:fld id="{D91D6BDC-017F-4002-8332-39F9DFC421D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AB91DF-5C2A-4BBD-972E-A4170E64015F}" type="datetimeFigureOut">
              <a:rPr lang="en-US" smtClean="0"/>
              <a:pPr/>
              <a:t>9/16/2012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1D6BDC-017F-4002-8332-39F9DFC421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B91DF-5C2A-4BBD-972E-A4170E64015F}" type="datetimeFigureOut">
              <a:rPr lang="en-US" smtClean="0"/>
              <a:pPr/>
              <a:t>9/16/2012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1D6BDC-017F-4002-8332-39F9DFC421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AB91DF-5C2A-4BBD-972E-A4170E64015F}" type="datetimeFigureOut">
              <a:rPr lang="en-US" smtClean="0"/>
              <a:pPr/>
              <a:t>9/16/2012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1D6BDC-017F-4002-8332-39F9DFC421D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BAB91DF-5C2A-4BBD-972E-A4170E64015F}" type="datetimeFigureOut">
              <a:rPr lang="en-US" smtClean="0"/>
              <a:pPr/>
              <a:t>9/16/2012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1D6BDC-017F-4002-8332-39F9DFC421D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BAB91DF-5C2A-4BBD-972E-A4170E64015F}" type="datetimeFigureOut">
              <a:rPr lang="en-US" smtClean="0"/>
              <a:pPr/>
              <a:t>9/16/2012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1D6BDC-017F-4002-8332-39F9DFC421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642918"/>
            <a:ext cx="7124720" cy="1828800"/>
          </a:xfrm>
        </p:spPr>
        <p:txBody>
          <a:bodyPr/>
          <a:lstStyle/>
          <a:p>
            <a:r>
              <a:rPr lang="en-US" dirty="0" smtClean="0"/>
              <a:t>Necrosis and apoptosis</a:t>
            </a:r>
            <a:endParaRPr lang="en-US" dirty="0"/>
          </a:p>
        </p:txBody>
      </p:sp>
      <p:sp>
        <p:nvSpPr>
          <p:cNvPr id="3" name="Subtitle 2"/>
          <p:cNvSpPr>
            <a:spLocks noGrp="1"/>
          </p:cNvSpPr>
          <p:nvPr>
            <p:ph type="subTitle" idx="1"/>
          </p:nvPr>
        </p:nvSpPr>
        <p:spPr/>
        <p:txBody>
          <a:bodyPr/>
          <a:lstStyle/>
          <a:p>
            <a:r>
              <a:rPr lang="en-US" dirty="0" smtClean="0"/>
              <a:t>     Cell injury L2</a:t>
            </a:r>
            <a:endParaRPr lang="en-US" dirty="0"/>
          </a:p>
        </p:txBody>
      </p:sp>
      <p:sp>
        <p:nvSpPr>
          <p:cNvPr id="4" name="TextBox 3"/>
          <p:cNvSpPr txBox="1"/>
          <p:nvPr/>
        </p:nvSpPr>
        <p:spPr>
          <a:xfrm>
            <a:off x="4643438" y="3571876"/>
            <a:ext cx="3685689" cy="923330"/>
          </a:xfrm>
          <a:prstGeom prst="rect">
            <a:avLst/>
          </a:prstGeom>
          <a:noFill/>
        </p:spPr>
        <p:txBody>
          <a:bodyPr wrap="none" rtlCol="0">
            <a:spAutoFit/>
          </a:bodyPr>
          <a:lstStyle/>
          <a:p>
            <a:pPr>
              <a:defRPr/>
            </a:pPr>
            <a:r>
              <a:rPr lang="en-US" b="1" dirty="0" smtClean="0">
                <a:solidFill>
                  <a:srgbClr val="BFBFBF"/>
                </a:solidFill>
                <a:effectLst>
                  <a:outerShdw blurRad="38100" dist="38100" dir="2700000" algn="tl">
                    <a:srgbClr val="000000">
                      <a:alpha val="43137"/>
                    </a:srgbClr>
                  </a:outerShdw>
                </a:effectLst>
              </a:rPr>
              <a:t>Lecturer name: Dr. </a:t>
            </a:r>
            <a:r>
              <a:rPr lang="en-US" b="1" dirty="0" err="1" smtClean="0">
                <a:solidFill>
                  <a:srgbClr val="BFBFBF"/>
                </a:solidFill>
                <a:effectLst>
                  <a:outerShdw blurRad="38100" dist="38100" dir="2700000" algn="tl">
                    <a:srgbClr val="000000">
                      <a:alpha val="43137"/>
                    </a:srgbClr>
                  </a:outerShdw>
                </a:effectLst>
              </a:rPr>
              <a:t>Maha</a:t>
            </a:r>
            <a:r>
              <a:rPr lang="en-US" b="1" dirty="0" smtClean="0">
                <a:solidFill>
                  <a:srgbClr val="BFBFBF"/>
                </a:solidFill>
                <a:effectLst>
                  <a:outerShdw blurRad="38100" dist="38100" dir="2700000" algn="tl">
                    <a:srgbClr val="000000">
                      <a:alpha val="43137"/>
                    </a:srgbClr>
                  </a:outerShdw>
                </a:effectLst>
              </a:rPr>
              <a:t> </a:t>
            </a:r>
            <a:r>
              <a:rPr lang="en-US" b="1" dirty="0" err="1" smtClean="0">
                <a:solidFill>
                  <a:srgbClr val="BFBFBF"/>
                </a:solidFill>
                <a:effectLst>
                  <a:outerShdw blurRad="38100" dist="38100" dir="2700000" algn="tl">
                    <a:srgbClr val="000000">
                      <a:alpha val="43137"/>
                    </a:srgbClr>
                  </a:outerShdw>
                </a:effectLst>
              </a:rPr>
              <a:t>Arafah</a:t>
            </a:r>
            <a:endParaRPr lang="en-US" b="1" dirty="0" smtClean="0">
              <a:solidFill>
                <a:srgbClr val="BFBFBF"/>
              </a:solidFill>
              <a:effectLst>
                <a:outerShdw blurRad="38100" dist="38100" dir="2700000" algn="tl">
                  <a:srgbClr val="000000">
                    <a:alpha val="43137"/>
                  </a:srgbClr>
                </a:outerShdw>
              </a:effectLst>
            </a:endParaRPr>
          </a:p>
          <a:p>
            <a:r>
              <a:rPr lang="en-US" b="1" dirty="0" smtClean="0">
                <a:solidFill>
                  <a:srgbClr val="BFBFBF"/>
                </a:solidFill>
                <a:effectLst>
                  <a:outerShdw blurRad="38100" dist="38100" dir="2700000" algn="tl">
                    <a:srgbClr val="000000">
                      <a:alpha val="43137"/>
                    </a:srgbClr>
                  </a:outerShdw>
                </a:effectLst>
              </a:rPr>
              <a:t>Lecture </a:t>
            </a:r>
            <a:r>
              <a:rPr lang="en-US" b="1" smtClean="0">
                <a:solidFill>
                  <a:srgbClr val="BFBFBF"/>
                </a:solidFill>
                <a:effectLst>
                  <a:outerShdw blurRad="38100" dist="38100" dir="2700000" algn="tl">
                    <a:srgbClr val="000000">
                      <a:alpha val="43137"/>
                    </a:srgbClr>
                  </a:outerShdw>
                </a:effectLst>
              </a:rPr>
              <a:t>Date: 17-9-2012</a:t>
            </a:r>
            <a:endParaRPr lang="en-US" b="1" dirty="0" smtClean="0">
              <a:solidFill>
                <a:srgbClr val="BFBFBF"/>
              </a:solidFill>
              <a:effectLst>
                <a:outerShdw blurRad="38100" dist="38100" dir="2700000" algn="tl">
                  <a:srgbClr val="000000">
                    <a:alpha val="43137"/>
                  </a:srgbClr>
                </a:outerShdw>
              </a:effectLst>
            </a:endParaRPr>
          </a:p>
          <a:p>
            <a:endParaRPr lang="en-US" dirty="0"/>
          </a:p>
        </p:txBody>
      </p:sp>
      <p:sp>
        <p:nvSpPr>
          <p:cNvPr id="6" name="TextBox 5"/>
          <p:cNvSpPr txBox="1"/>
          <p:nvPr/>
        </p:nvSpPr>
        <p:spPr>
          <a:xfrm>
            <a:off x="4929190" y="2857496"/>
            <a:ext cx="3249608" cy="646331"/>
          </a:xfrm>
          <a:prstGeom prst="rect">
            <a:avLst/>
          </a:prstGeom>
          <a:noFill/>
        </p:spPr>
        <p:txBody>
          <a:bodyPr wrap="none" rtlCol="1">
            <a:spAutoFit/>
          </a:bodyPr>
          <a:lstStyle/>
          <a:p>
            <a:r>
              <a:rPr lang="en-US" dirty="0" smtClean="0"/>
              <a:t>(Foundation Block, pathology)</a:t>
            </a:r>
            <a:endParaRPr lang="ar-SA" dirty="0" smtClean="0"/>
          </a:p>
          <a:p>
            <a:endParaRPr lang="ar-SA" dirty="0"/>
          </a:p>
        </p:txBody>
      </p:sp>
      <p:pic>
        <p:nvPicPr>
          <p:cNvPr id="7" name="Picture 2"/>
          <p:cNvPicPr>
            <a:picLocks noChangeAspect="1" noChangeArrowheads="1"/>
          </p:cNvPicPr>
          <p:nvPr/>
        </p:nvPicPr>
        <p:blipFill>
          <a:blip r:embed="rId2" cstate="print"/>
          <a:srcRect/>
          <a:stretch>
            <a:fillRect/>
          </a:stretch>
        </p:blipFill>
        <p:spPr bwMode="auto">
          <a:xfrm>
            <a:off x="6715140" y="285729"/>
            <a:ext cx="1744419" cy="16915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81000"/>
            <a:ext cx="7772400" cy="381000"/>
          </a:xfrm>
        </p:spPr>
        <p:txBody>
          <a:bodyPr>
            <a:noAutofit/>
          </a:bodyPr>
          <a:lstStyle/>
          <a:p>
            <a:r>
              <a:rPr lang="en-US" altLang="ar-SA" sz="2400" dirty="0">
                <a:solidFill>
                  <a:schemeClr val="accent1"/>
                </a:solidFill>
                <a:latin typeface="Verdana" pitchFamily="34" charset="0"/>
                <a:ea typeface="+mn-ea"/>
                <a:cs typeface="+mn-cs"/>
              </a:rPr>
              <a:t>Liver: </a:t>
            </a:r>
            <a:r>
              <a:rPr lang="en-US" altLang="ar-SA" sz="2400" dirty="0" err="1">
                <a:solidFill>
                  <a:schemeClr val="accent1"/>
                </a:solidFill>
                <a:latin typeface="Verdana" pitchFamily="34" charset="0"/>
                <a:ea typeface="+mn-ea"/>
                <a:cs typeface="+mn-cs"/>
              </a:rPr>
              <a:t>macronudular</a:t>
            </a:r>
            <a:r>
              <a:rPr lang="en-US" altLang="ar-SA" sz="2400" dirty="0">
                <a:solidFill>
                  <a:schemeClr val="accent1"/>
                </a:solidFill>
                <a:latin typeface="Verdana" pitchFamily="34" charset="0"/>
                <a:ea typeface="+mn-ea"/>
                <a:cs typeface="+mn-cs"/>
              </a:rPr>
              <a:t> cirrhosis (HBV) </a:t>
            </a:r>
          </a:p>
        </p:txBody>
      </p:sp>
      <p:pic>
        <p:nvPicPr>
          <p:cNvPr id="26628" name="Picture 4" descr="http://www.vetmed.wsu.edu/medsci520/images/ci36.jpg"/>
          <p:cNvPicPr>
            <a:picLocks noChangeAspect="1" noChangeArrowheads="1"/>
          </p:cNvPicPr>
          <p:nvPr/>
        </p:nvPicPr>
        <p:blipFill>
          <a:blip r:embed="rId2" cstate="print"/>
          <a:srcRect/>
          <a:stretch>
            <a:fillRect/>
          </a:stretch>
        </p:blipFill>
        <p:spPr bwMode="auto">
          <a:xfrm>
            <a:off x="1371600" y="1025525"/>
            <a:ext cx="7315200" cy="5299075"/>
          </a:xfrm>
          <a:prstGeom prst="rect">
            <a:avLst/>
          </a:prstGeom>
          <a:noFill/>
        </p:spPr>
      </p:pic>
      <p:sp>
        <p:nvSpPr>
          <p:cNvPr id="26630" name="Text Box 6"/>
          <p:cNvSpPr txBox="1">
            <a:spLocks noChangeArrowheads="1"/>
          </p:cNvSpPr>
          <p:nvPr/>
        </p:nvSpPr>
        <p:spPr bwMode="auto">
          <a:xfrm>
            <a:off x="6400800" y="4038600"/>
            <a:ext cx="2362200" cy="2031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a:solidFill>
                  <a:srgbClr val="003300"/>
                </a:solidFill>
                <a:latin typeface="Verdana" pitchFamily="34" charset="0"/>
              </a:rPr>
              <a:t>This is a </a:t>
            </a:r>
            <a:r>
              <a:rPr lang="en-US" b="1" dirty="0">
                <a:solidFill>
                  <a:srgbClr val="003300"/>
                </a:solidFill>
                <a:latin typeface="Verdana" pitchFamily="34" charset="0"/>
              </a:rPr>
              <a:t>lesion </a:t>
            </a:r>
          </a:p>
          <a:p>
            <a:pPr algn="ctr"/>
            <a:r>
              <a:rPr lang="en-US" dirty="0">
                <a:solidFill>
                  <a:srgbClr val="003300"/>
                </a:solidFill>
                <a:latin typeface="Verdana" pitchFamily="34" charset="0"/>
              </a:rPr>
              <a:t>caused by </a:t>
            </a:r>
          </a:p>
          <a:p>
            <a:pPr algn="ctr"/>
            <a:r>
              <a:rPr lang="en-US" dirty="0">
                <a:solidFill>
                  <a:srgbClr val="003300"/>
                </a:solidFill>
                <a:latin typeface="Verdana" pitchFamily="34" charset="0"/>
              </a:rPr>
              <a:t>infectious </a:t>
            </a:r>
            <a:r>
              <a:rPr lang="en-US" dirty="0" smtClean="0">
                <a:solidFill>
                  <a:srgbClr val="003300"/>
                </a:solidFill>
                <a:latin typeface="Verdana" pitchFamily="34" charset="0"/>
              </a:rPr>
              <a:t>agent:</a:t>
            </a:r>
          </a:p>
          <a:p>
            <a:pPr algn="ctr"/>
            <a:r>
              <a:rPr lang="en-US" dirty="0" smtClean="0">
                <a:solidFill>
                  <a:srgbClr val="003300"/>
                </a:solidFill>
                <a:latin typeface="Verdana" pitchFamily="34" charset="0"/>
              </a:rPr>
              <a:t>Viral hepatitis</a:t>
            </a:r>
          </a:p>
          <a:p>
            <a:pPr algn="ctr"/>
            <a:r>
              <a:rPr lang="en-US" dirty="0" smtClean="0">
                <a:solidFill>
                  <a:srgbClr val="003300"/>
                </a:solidFill>
                <a:latin typeface="Verdana" pitchFamily="34" charset="0"/>
              </a:rPr>
              <a:t>(</a:t>
            </a:r>
            <a:r>
              <a:rPr lang="en-US" dirty="0" err="1" smtClean="0">
                <a:solidFill>
                  <a:srgbClr val="003300"/>
                </a:solidFill>
                <a:latin typeface="Verdana" pitchFamily="34" charset="0"/>
              </a:rPr>
              <a:t>chemical:alcohol</a:t>
            </a:r>
            <a:r>
              <a:rPr lang="en-US" dirty="0">
                <a:solidFill>
                  <a:srgbClr val="003300"/>
                </a:solidFill>
                <a:latin typeface="Verdana" pitchFamily="34" charset="0"/>
              </a:rPr>
              <a:t>, genetic:</a:t>
            </a:r>
            <a:r>
              <a:rPr lang="en-US" dirty="0">
                <a:solidFill>
                  <a:srgbClr val="003300"/>
                </a:solidFill>
                <a:latin typeface="Symbol" pitchFamily="18" charset="2"/>
              </a:rPr>
              <a:t>a</a:t>
            </a:r>
            <a:r>
              <a:rPr lang="en-US" dirty="0">
                <a:solidFill>
                  <a:srgbClr val="003300"/>
                </a:solidFill>
                <a:latin typeface="Verdana" pitchFamily="34" charset="0"/>
              </a:rPr>
              <a:t>1-AT deficiency)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667000"/>
            <a:ext cx="6480048" cy="2301240"/>
          </a:xfrm>
        </p:spPr>
        <p:txBody>
          <a:bodyPr>
            <a:normAutofit fontScale="90000"/>
          </a:bodyPr>
          <a:lstStyle/>
          <a:p>
            <a:r>
              <a:rPr sz="4800" smtClean="0"/>
              <a:t>morphology of cells in reversible and irreversible injury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d:\eDitionsContent\0721601871\graphics\fullsize\S01871-001-f002.jpg"/>
          <p:cNvPicPr>
            <a:picLocks noChangeAspect="1" noChangeArrowheads="1"/>
          </p:cNvPicPr>
          <p:nvPr/>
        </p:nvPicPr>
        <p:blipFill>
          <a:blip r:embed="rId3" cstate="print"/>
          <a:srcRect b="3200"/>
          <a:stretch>
            <a:fillRect/>
          </a:stretch>
        </p:blipFill>
        <p:spPr bwMode="auto">
          <a:xfrm>
            <a:off x="191036" y="304800"/>
            <a:ext cx="8756983" cy="5486399"/>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410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4" name="TextBox 3"/>
          <p:cNvSpPr txBox="1"/>
          <p:nvPr/>
        </p:nvSpPr>
        <p:spPr>
          <a:xfrm>
            <a:off x="1676400" y="5934670"/>
            <a:ext cx="6006773" cy="923330"/>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en-US" dirty="0" err="1" smtClean="0">
                <a:solidFill>
                  <a:schemeClr val="bg1"/>
                </a:solidFill>
              </a:rPr>
              <a:t>myocadial</a:t>
            </a:r>
            <a:r>
              <a:rPr lang="en-US" dirty="0" smtClean="0">
                <a:solidFill>
                  <a:schemeClr val="bg1"/>
                </a:solidFill>
              </a:rPr>
              <a:t> cells: loss of function after 1-2 min of ischemia</a:t>
            </a:r>
          </a:p>
          <a:p>
            <a:r>
              <a:rPr lang="en-US" dirty="0" smtClean="0">
                <a:solidFill>
                  <a:schemeClr val="bg1"/>
                </a:solidFill>
              </a:rPr>
              <a:t>However do not die until 20 to 30 min of ischemia </a:t>
            </a:r>
          </a:p>
          <a:p>
            <a:r>
              <a:rPr lang="en-US" dirty="0" smtClean="0">
                <a:solidFill>
                  <a:schemeClr val="bg1"/>
                </a:solidFill>
              </a:rPr>
              <a:t>EM: 2-3 hours, LM 6-12 hours</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d:\eDitionsContent\0721601871\graphics\fullsize\S01871-001-f016.jpg"/>
          <p:cNvPicPr>
            <a:picLocks noChangeAspect="1" noChangeArrowheads="1"/>
          </p:cNvPicPr>
          <p:nvPr/>
        </p:nvPicPr>
        <p:blipFill>
          <a:blip r:embed="rId3" cstate="print"/>
          <a:srcRect b="4630"/>
          <a:stretch>
            <a:fillRect/>
          </a:stretch>
        </p:blipFill>
        <p:spPr bwMode="auto">
          <a:xfrm>
            <a:off x="1143000" y="381000"/>
            <a:ext cx="6918325" cy="5789076"/>
          </a:xfrm>
          <a:prstGeom prst="rect">
            <a:avLst/>
          </a:prstGeom>
          <a:noFill/>
          <a:ln w="9525">
            <a:solidFill>
              <a:schemeClr val="tx1"/>
            </a:solidFill>
            <a:miter lim="800000"/>
            <a:headEnd/>
            <a:tailEnd/>
          </a:ln>
        </p:spPr>
      </p:pic>
      <p:sp>
        <p:nvSpPr>
          <p:cNvPr id="922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7200" y="0"/>
            <a:ext cx="7924800" cy="838200"/>
          </a:xfrm>
        </p:spPr>
        <p:txBody>
          <a:bodyPr/>
          <a:lstStyle/>
          <a:p>
            <a:r>
              <a:rPr lang="en-US" altLang="ar-SA" sz="2800" b="1" dirty="0" smtClean="0">
                <a:solidFill>
                  <a:schemeClr val="accent1"/>
                </a:solidFill>
              </a:rPr>
              <a:t>Morphologic changes in Reversible Injury</a:t>
            </a:r>
            <a:endParaRPr lang="en-US" altLang="ar-SA" sz="2800" dirty="0">
              <a:solidFill>
                <a:schemeClr val="accent1"/>
              </a:solidFill>
            </a:endParaRPr>
          </a:p>
        </p:txBody>
      </p:sp>
      <p:sp>
        <p:nvSpPr>
          <p:cNvPr id="301059" name="Rectangle 3"/>
          <p:cNvSpPr>
            <a:spLocks noGrp="1" noChangeArrowheads="1"/>
          </p:cNvSpPr>
          <p:nvPr>
            <p:ph idx="1"/>
          </p:nvPr>
        </p:nvSpPr>
        <p:spPr>
          <a:xfrm>
            <a:off x="0" y="914400"/>
            <a:ext cx="8610600" cy="5715000"/>
          </a:xfrm>
        </p:spPr>
        <p:txBody>
          <a:bodyPr>
            <a:normAutofit/>
          </a:bodyPr>
          <a:lstStyle/>
          <a:p>
            <a:pPr>
              <a:buNone/>
            </a:pPr>
            <a:r>
              <a:rPr lang="en-US" sz="2400" b="1" dirty="0" smtClean="0"/>
              <a:t>Early changes:</a:t>
            </a:r>
            <a:endParaRPr lang="en-US" sz="2400" dirty="0" smtClean="0"/>
          </a:p>
          <a:p>
            <a:pPr lvl="0">
              <a:buNone/>
            </a:pPr>
            <a:r>
              <a:rPr lang="en-US" altLang="ar-SA" sz="2400" dirty="0" smtClean="0">
                <a:latin typeface="Tahoma" pitchFamily="34" charset="0"/>
                <a:ea typeface="Tahoma" pitchFamily="34" charset="0"/>
                <a:cs typeface="Tahoma" pitchFamily="34" charset="0"/>
              </a:rPr>
              <a:t>(1) Cloudy swelling or </a:t>
            </a:r>
            <a:r>
              <a:rPr lang="en-US" altLang="ar-SA" sz="2400" dirty="0" err="1" smtClean="0">
                <a:latin typeface="Tahoma" pitchFamily="34" charset="0"/>
                <a:ea typeface="Tahoma" pitchFamily="34" charset="0"/>
                <a:cs typeface="Tahoma" pitchFamily="34" charset="0"/>
              </a:rPr>
              <a:t>hydropic</a:t>
            </a:r>
            <a:r>
              <a:rPr lang="en-US" altLang="ar-SA" sz="2400" dirty="0" smtClean="0">
                <a:latin typeface="Tahoma" pitchFamily="34" charset="0"/>
                <a:ea typeface="Tahoma" pitchFamily="34" charset="0"/>
                <a:cs typeface="Tahoma" pitchFamily="34" charset="0"/>
              </a:rPr>
              <a:t> changes: </a:t>
            </a:r>
            <a:r>
              <a:rPr lang="en-US" sz="2400" dirty="0" err="1" smtClean="0"/>
              <a:t>Cytoplasmic</a:t>
            </a:r>
            <a:r>
              <a:rPr lang="en-US" sz="2400" dirty="0" smtClean="0"/>
              <a:t> swelling and vacuolar degeneration </a:t>
            </a:r>
            <a:r>
              <a:rPr lang="en-US" altLang="ar-SA" sz="2400" dirty="0" smtClean="0">
                <a:latin typeface="Tahoma" pitchFamily="34" charset="0"/>
                <a:ea typeface="Tahoma" pitchFamily="34" charset="0"/>
                <a:cs typeface="Tahoma" pitchFamily="34" charset="0"/>
              </a:rPr>
              <a:t>due to intracellular accumulation of water and electrolytes secondary to failure of energy-dependent sodium pump</a:t>
            </a:r>
            <a:r>
              <a:rPr lang="en-US" sz="2400" dirty="0" smtClean="0"/>
              <a:t>.</a:t>
            </a:r>
          </a:p>
          <a:p>
            <a:pPr lvl="0"/>
            <a:endParaRPr lang="en-US" altLang="ar-SA" sz="2000" dirty="0" smtClean="0">
              <a:latin typeface="Tahoma" pitchFamily="34" charset="0"/>
              <a:ea typeface="Tahoma" pitchFamily="34" charset="0"/>
              <a:cs typeface="Tahoma" pitchFamily="34" charset="0"/>
            </a:endParaRPr>
          </a:p>
          <a:p>
            <a:pPr>
              <a:buFontTx/>
              <a:buNone/>
            </a:pPr>
            <a:endParaRPr lang="en-US" altLang="ar-SA" sz="2000" dirty="0">
              <a:latin typeface="Tahoma" pitchFamily="34" charset="0"/>
              <a:ea typeface="Tahoma" pitchFamily="34" charset="0"/>
              <a:cs typeface="Tahoma" pitchFamily="34" charset="0"/>
            </a:endParaRPr>
          </a:p>
        </p:txBody>
      </p:sp>
      <p:pic>
        <p:nvPicPr>
          <p:cNvPr id="301060" name="Picture 4" descr="G:\Cotran\Images\CH01\f001006.JPG"/>
          <p:cNvPicPr>
            <a:picLocks noChangeAspect="1" noChangeArrowheads="1"/>
          </p:cNvPicPr>
          <p:nvPr/>
        </p:nvPicPr>
        <p:blipFill>
          <a:blip r:embed="rId2" cstate="print"/>
          <a:srcRect t="29378" b="35245"/>
          <a:stretch>
            <a:fillRect/>
          </a:stretch>
        </p:blipFill>
        <p:spPr bwMode="auto">
          <a:xfrm>
            <a:off x="5029200" y="3276600"/>
            <a:ext cx="3810000" cy="3429000"/>
          </a:xfrm>
          <a:prstGeom prst="rect">
            <a:avLst/>
          </a:prstGeom>
          <a:noFill/>
          <a:ln w="9525">
            <a:noFill/>
            <a:miter lim="800000"/>
            <a:headEnd/>
            <a:tailEnd/>
          </a:ln>
        </p:spPr>
      </p:pic>
      <p:sp>
        <p:nvSpPr>
          <p:cNvPr id="7" name="TextBox 6"/>
          <p:cNvSpPr txBox="1"/>
          <p:nvPr/>
        </p:nvSpPr>
        <p:spPr>
          <a:xfrm>
            <a:off x="0" y="2819400"/>
            <a:ext cx="8458085" cy="1631216"/>
          </a:xfrm>
          <a:prstGeom prst="rect">
            <a:avLst/>
          </a:prstGeom>
          <a:noFill/>
        </p:spPr>
        <p:txBody>
          <a:bodyPr wrap="none" rtlCol="0">
            <a:spAutoFit/>
          </a:bodyPr>
          <a:lstStyle/>
          <a:p>
            <a:pPr lvl="0"/>
            <a:r>
              <a:rPr lang="en-US" altLang="ar-SA" sz="2800" dirty="0" smtClean="0">
                <a:latin typeface="Tahoma" pitchFamily="34" charset="0"/>
                <a:ea typeface="Tahoma" pitchFamily="34" charset="0"/>
                <a:cs typeface="Tahoma" pitchFamily="34" charset="0"/>
              </a:rPr>
              <a:t>(2) </a:t>
            </a:r>
            <a:r>
              <a:rPr lang="en-US" altLang="ar-SA" sz="2400" dirty="0" smtClean="0">
                <a:latin typeface="Tahoma" pitchFamily="34" charset="0"/>
                <a:ea typeface="Tahoma" pitchFamily="34" charset="0"/>
                <a:cs typeface="Tahoma" pitchFamily="34" charset="0"/>
              </a:rPr>
              <a:t>Mitochondrial and endoplasmic reticulum swelling due to</a:t>
            </a:r>
          </a:p>
          <a:p>
            <a:pPr lvl="0"/>
            <a:r>
              <a:rPr lang="en-US" altLang="ar-SA" sz="2400" dirty="0" smtClean="0">
                <a:latin typeface="Tahoma" pitchFamily="34" charset="0"/>
                <a:ea typeface="Tahoma" pitchFamily="34" charset="0"/>
                <a:cs typeface="Tahoma" pitchFamily="34" charset="0"/>
              </a:rPr>
              <a:t> loss of osmotic regulation.</a:t>
            </a:r>
          </a:p>
          <a:p>
            <a:pPr lvl="0"/>
            <a:r>
              <a:rPr lang="en-US" altLang="ar-SA" sz="2400" dirty="0" smtClean="0">
                <a:latin typeface="Tahoma" pitchFamily="34" charset="0"/>
                <a:ea typeface="Tahoma" pitchFamily="34" charset="0"/>
                <a:cs typeface="Tahoma" pitchFamily="34" charset="0"/>
              </a:rPr>
              <a:t>(3) Clumping of nuclear chromatin.</a:t>
            </a:r>
          </a:p>
          <a:p>
            <a:endParaRPr lang="en-US" altLang="ar-SA" sz="2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Picture 2" descr="H:\Cotran\SlideFix\7335.01.05.jpg"/>
          <p:cNvPicPr>
            <a:picLocks noGrp="1" noChangeAspect="1" noChangeArrowheads="1"/>
          </p:cNvPicPr>
          <p:nvPr>
            <p:ph idx="1"/>
          </p:nvPr>
        </p:nvPicPr>
        <p:blipFill>
          <a:blip r:embed="rId2" cstate="print"/>
          <a:srcRect/>
          <a:stretch>
            <a:fillRect/>
          </a:stretch>
        </p:blipFill>
        <p:spPr bwMode="auto">
          <a:xfrm>
            <a:off x="228600" y="1752600"/>
            <a:ext cx="8710959" cy="4571999"/>
          </a:xfrm>
          <a:prstGeom prst="rect">
            <a:avLst/>
          </a:prstGeom>
          <a:noFill/>
        </p:spPr>
      </p:pic>
      <p:sp>
        <p:nvSpPr>
          <p:cNvPr id="5" name="TextBox 4"/>
          <p:cNvSpPr txBox="1"/>
          <p:nvPr/>
        </p:nvSpPr>
        <p:spPr>
          <a:xfrm>
            <a:off x="5436096" y="1772816"/>
            <a:ext cx="3551312" cy="4524315"/>
          </a:xfrm>
          <a:prstGeom prst="rect">
            <a:avLst/>
          </a:prstGeom>
          <a:solidFill>
            <a:schemeClr val="bg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descr="http://dbs.kumc.edu/dmd/?MIvalObj=1157"/>
          <p:cNvPicPr>
            <a:picLocks noChangeAspect="1" noChangeArrowheads="1"/>
          </p:cNvPicPr>
          <p:nvPr/>
        </p:nvPicPr>
        <p:blipFill>
          <a:blip r:embed="rId2" cstate="print"/>
          <a:srcRect/>
          <a:stretch>
            <a:fillRect/>
          </a:stretch>
        </p:blipFill>
        <p:spPr bwMode="auto">
          <a:xfrm>
            <a:off x="714348" y="1071546"/>
            <a:ext cx="7772400" cy="5021070"/>
          </a:xfrm>
          <a:prstGeom prst="rect">
            <a:avLst/>
          </a:prstGeom>
          <a:noFill/>
        </p:spPr>
      </p:pic>
      <p:sp>
        <p:nvSpPr>
          <p:cNvPr id="132100" name="Text Box 4"/>
          <p:cNvSpPr txBox="1">
            <a:spLocks noChangeArrowheads="1"/>
          </p:cNvSpPr>
          <p:nvPr/>
        </p:nvSpPr>
        <p:spPr bwMode="auto">
          <a:xfrm>
            <a:off x="93663" y="685800"/>
            <a:ext cx="9050337" cy="366713"/>
          </a:xfrm>
          <a:prstGeom prst="rect">
            <a:avLst/>
          </a:prstGeom>
          <a:noFill/>
          <a:ln w="9525">
            <a:noFill/>
            <a:miter lim="800000"/>
            <a:headEnd/>
            <a:tailEnd/>
          </a:ln>
          <a:effectLst/>
        </p:spPr>
        <p:txBody>
          <a:bodyPr wrap="none">
            <a:spAutoFit/>
          </a:bodyPr>
          <a:lstStyle/>
          <a:p>
            <a:r>
              <a:rPr lang="en-US" sz="1800">
                <a:latin typeface="Verdana" pitchFamily="34" charset="0"/>
              </a:rPr>
              <a:t>Vacuolar (hydropic) change in cells lining the proximal tubules of the kidney </a:t>
            </a:r>
          </a:p>
        </p:txBody>
      </p:sp>
      <p:sp>
        <p:nvSpPr>
          <p:cNvPr id="132102" name="Text Box 6"/>
          <p:cNvSpPr txBox="1">
            <a:spLocks noChangeArrowheads="1"/>
          </p:cNvSpPr>
          <p:nvPr/>
        </p:nvSpPr>
        <p:spPr bwMode="auto">
          <a:xfrm>
            <a:off x="6715140" y="6211669"/>
            <a:ext cx="167640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r>
              <a:rPr lang="en-US" dirty="0">
                <a:solidFill>
                  <a:schemeClr val="bg1"/>
                </a:solidFill>
                <a:latin typeface="Verdana" pitchFamily="34" charset="0"/>
              </a:rPr>
              <a:t>Reversible </a:t>
            </a:r>
          </a:p>
          <a:p>
            <a:pPr algn="ctr" eaLnBrk="0" hangingPunct="0"/>
            <a:r>
              <a:rPr lang="en-US" dirty="0">
                <a:solidFill>
                  <a:schemeClr val="bg1"/>
                </a:solidFill>
                <a:latin typeface="Verdana" pitchFamily="34" charset="0"/>
              </a:rPr>
              <a:t>changes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050"/>
          <p:cNvSpPr>
            <a:spLocks noGrp="1" noChangeArrowheads="1"/>
          </p:cNvSpPr>
          <p:nvPr>
            <p:ph type="title"/>
          </p:nvPr>
        </p:nvSpPr>
        <p:spPr>
          <a:xfrm>
            <a:off x="685800" y="228600"/>
            <a:ext cx="7772400" cy="838200"/>
          </a:xfrm>
        </p:spPr>
        <p:txBody>
          <a:bodyPr>
            <a:normAutofit fontScale="90000"/>
          </a:bodyPr>
          <a:lstStyle/>
          <a:p>
            <a:r>
              <a:rPr lang="en-US" altLang="ar-SA" sz="3200" dirty="0" smtClean="0">
                <a:solidFill>
                  <a:schemeClr val="accent1"/>
                </a:solidFill>
                <a:latin typeface="Tahoma" pitchFamily="34" charset="0"/>
                <a:ea typeface="Tahoma" pitchFamily="34" charset="0"/>
                <a:cs typeface="Tahoma" pitchFamily="34" charset="0"/>
              </a:rPr>
              <a:t>Morphologic changes in irreversible injury:</a:t>
            </a:r>
            <a:endParaRPr lang="en-US" altLang="ar-SA" sz="3200" dirty="0">
              <a:solidFill>
                <a:schemeClr val="accent1"/>
              </a:solidFill>
              <a:latin typeface="Tahoma" pitchFamily="34" charset="0"/>
              <a:ea typeface="Tahoma" pitchFamily="34" charset="0"/>
              <a:cs typeface="Tahoma" pitchFamily="34" charset="0"/>
            </a:endParaRPr>
          </a:p>
        </p:txBody>
      </p:sp>
      <p:sp>
        <p:nvSpPr>
          <p:cNvPr id="305155" name="Rectangle 2051"/>
          <p:cNvSpPr>
            <a:spLocks noGrp="1" noChangeArrowheads="1"/>
          </p:cNvSpPr>
          <p:nvPr>
            <p:ph idx="1"/>
          </p:nvPr>
        </p:nvSpPr>
        <p:spPr>
          <a:xfrm>
            <a:off x="683568" y="1124744"/>
            <a:ext cx="7772400" cy="4948254"/>
          </a:xfrm>
        </p:spPr>
        <p:txBody>
          <a:bodyPr>
            <a:normAutofit/>
          </a:bodyPr>
          <a:lstStyle/>
          <a:p>
            <a:pPr>
              <a:buFontTx/>
              <a:buNone/>
            </a:pPr>
            <a:r>
              <a:rPr lang="en-US" altLang="ar-SA" sz="2000" dirty="0" smtClean="0">
                <a:latin typeface="Tahoma" pitchFamily="34" charset="0"/>
                <a:ea typeface="Tahoma" pitchFamily="34" charset="0"/>
                <a:cs typeface="Tahoma" pitchFamily="34" charset="0"/>
              </a:rPr>
              <a:t>  </a:t>
            </a:r>
          </a:p>
          <a:p>
            <a:pPr lvl="1">
              <a:buFontTx/>
              <a:buNone/>
            </a:pPr>
            <a:r>
              <a:rPr lang="en-US" altLang="ar-SA" sz="1600" dirty="0" smtClean="0">
                <a:latin typeface="Tahoma" pitchFamily="34" charset="0"/>
                <a:ea typeface="Tahoma" pitchFamily="34" charset="0"/>
                <a:cs typeface="Tahoma" pitchFamily="34" charset="0"/>
              </a:rPr>
              <a:t> </a:t>
            </a:r>
            <a:r>
              <a:rPr lang="en-US" altLang="ar-SA" sz="1600" dirty="0">
                <a:latin typeface="Tahoma" pitchFamily="34" charset="0"/>
                <a:ea typeface="Tahoma" pitchFamily="34" charset="0"/>
                <a:cs typeface="Tahoma" pitchFamily="34" charset="0"/>
              </a:rPr>
              <a:t>1. </a:t>
            </a:r>
            <a:r>
              <a:rPr lang="en-US" altLang="ar-SA" sz="1800" dirty="0">
                <a:latin typeface="Tahoma" pitchFamily="34" charset="0"/>
                <a:ea typeface="Tahoma" pitchFamily="34" charset="0"/>
                <a:cs typeface="Tahoma" pitchFamily="34" charset="0"/>
              </a:rPr>
              <a:t>Severe vacuolization of the mitochondria, with</a:t>
            </a:r>
          </a:p>
          <a:p>
            <a:pPr lvl="1">
              <a:buFontTx/>
              <a:buNone/>
            </a:pPr>
            <a:r>
              <a:rPr lang="en-US" altLang="ar-SA" sz="1800" dirty="0">
                <a:latin typeface="Tahoma" pitchFamily="34" charset="0"/>
                <a:ea typeface="Tahoma" pitchFamily="34" charset="0"/>
                <a:cs typeface="Tahoma" pitchFamily="34" charset="0"/>
              </a:rPr>
              <a:t>       accumulation of  calcium-rich densities</a:t>
            </a:r>
            <a:r>
              <a:rPr lang="en-US" altLang="ar-SA" sz="1800" dirty="0" smtClean="0">
                <a:latin typeface="Tahoma" pitchFamily="34" charset="0"/>
                <a:ea typeface="Tahoma" pitchFamily="34" charset="0"/>
                <a:cs typeface="Tahoma" pitchFamily="34" charset="0"/>
              </a:rPr>
              <a:t>.</a:t>
            </a:r>
          </a:p>
          <a:p>
            <a:pPr lvl="1">
              <a:buFontTx/>
              <a:buNone/>
            </a:pPr>
            <a:endParaRPr lang="en-US" altLang="ar-SA" sz="1800" dirty="0">
              <a:latin typeface="Tahoma" pitchFamily="34" charset="0"/>
              <a:ea typeface="Tahoma" pitchFamily="34" charset="0"/>
              <a:cs typeface="Tahoma" pitchFamily="34" charset="0"/>
            </a:endParaRPr>
          </a:p>
          <a:p>
            <a:pPr lvl="1">
              <a:buFontTx/>
              <a:buNone/>
            </a:pPr>
            <a:r>
              <a:rPr lang="en-US" altLang="ar-SA" sz="1800" dirty="0" smtClean="0">
                <a:latin typeface="Tahoma" pitchFamily="34" charset="0"/>
                <a:ea typeface="Tahoma" pitchFamily="34" charset="0"/>
                <a:cs typeface="Tahoma" pitchFamily="34" charset="0"/>
              </a:rPr>
              <a:t> </a:t>
            </a:r>
            <a:r>
              <a:rPr lang="en-US" altLang="ar-SA" sz="1800" dirty="0">
                <a:latin typeface="Tahoma" pitchFamily="34" charset="0"/>
                <a:ea typeface="Tahoma" pitchFamily="34" charset="0"/>
                <a:cs typeface="Tahoma" pitchFamily="34" charset="0"/>
              </a:rPr>
              <a:t>2. Extensive damage to plasma membranes. </a:t>
            </a:r>
            <a:endParaRPr lang="en-US" altLang="ar-SA" sz="1800" dirty="0" smtClean="0">
              <a:latin typeface="Tahoma" pitchFamily="34" charset="0"/>
              <a:ea typeface="Tahoma" pitchFamily="34" charset="0"/>
              <a:cs typeface="Tahoma" pitchFamily="34" charset="0"/>
            </a:endParaRPr>
          </a:p>
          <a:p>
            <a:pPr lvl="1">
              <a:buFontTx/>
              <a:buNone/>
            </a:pPr>
            <a:endParaRPr lang="en-US" altLang="ar-SA" sz="1800" dirty="0">
              <a:latin typeface="Tahoma" pitchFamily="34" charset="0"/>
              <a:ea typeface="Tahoma" pitchFamily="34" charset="0"/>
              <a:cs typeface="Tahoma" pitchFamily="34" charset="0"/>
            </a:endParaRPr>
          </a:p>
          <a:p>
            <a:pPr lvl="1">
              <a:buFontTx/>
              <a:buNone/>
            </a:pPr>
            <a:r>
              <a:rPr lang="en-US" altLang="ar-SA" sz="1800" dirty="0">
                <a:latin typeface="Tahoma" pitchFamily="34" charset="0"/>
                <a:ea typeface="Tahoma" pitchFamily="34" charset="0"/>
                <a:cs typeface="Tahoma" pitchFamily="34" charset="0"/>
              </a:rPr>
              <a:t> </a:t>
            </a:r>
            <a:r>
              <a:rPr lang="en-US" altLang="ar-SA" sz="1800" dirty="0" smtClean="0">
                <a:latin typeface="Tahoma" pitchFamily="34" charset="0"/>
                <a:ea typeface="Tahoma" pitchFamily="34" charset="0"/>
                <a:cs typeface="Tahoma" pitchFamily="34" charset="0"/>
              </a:rPr>
              <a:t>3</a:t>
            </a:r>
            <a:r>
              <a:rPr lang="en-US" altLang="ar-SA" sz="1800" dirty="0">
                <a:latin typeface="Tahoma" pitchFamily="34" charset="0"/>
                <a:ea typeface="Tahoma" pitchFamily="34" charset="0"/>
                <a:cs typeface="Tahoma" pitchFamily="34" charset="0"/>
              </a:rPr>
              <a:t>. Massive calcium influx activate </a:t>
            </a:r>
            <a:r>
              <a:rPr lang="en-US" altLang="ar-SA" sz="1800" dirty="0" err="1">
                <a:latin typeface="Tahoma" pitchFamily="34" charset="0"/>
                <a:ea typeface="Tahoma" pitchFamily="34" charset="0"/>
                <a:cs typeface="Tahoma" pitchFamily="34" charset="0"/>
              </a:rPr>
              <a:t>phospholipase</a:t>
            </a:r>
            <a:r>
              <a:rPr lang="en-US" altLang="ar-SA" sz="1800" dirty="0" smtClean="0">
                <a:latin typeface="Tahoma" pitchFamily="34" charset="0"/>
                <a:ea typeface="Tahoma" pitchFamily="34" charset="0"/>
                <a:cs typeface="Tahoma" pitchFamily="34" charset="0"/>
              </a:rPr>
              <a:t>, </a:t>
            </a:r>
            <a:r>
              <a:rPr lang="en-US" altLang="ar-SA" sz="1800" dirty="0">
                <a:latin typeface="Tahoma" pitchFamily="34" charset="0"/>
                <a:ea typeface="Tahoma" pitchFamily="34" charset="0"/>
                <a:cs typeface="Tahoma" pitchFamily="34" charset="0"/>
              </a:rPr>
              <a:t>proteases, </a:t>
            </a:r>
            <a:r>
              <a:rPr lang="en-US" altLang="ar-SA" sz="1800" dirty="0" err="1">
                <a:latin typeface="Tahoma" pitchFamily="34" charset="0"/>
                <a:ea typeface="Tahoma" pitchFamily="34" charset="0"/>
                <a:cs typeface="Tahoma" pitchFamily="34" charset="0"/>
              </a:rPr>
              <a:t>ATPase</a:t>
            </a:r>
            <a:r>
              <a:rPr lang="en-US" altLang="ar-SA" sz="1800" dirty="0">
                <a:latin typeface="Tahoma" pitchFamily="34" charset="0"/>
                <a:ea typeface="Tahoma" pitchFamily="34" charset="0"/>
                <a:cs typeface="Tahoma" pitchFamily="34" charset="0"/>
              </a:rPr>
              <a:t> and </a:t>
            </a:r>
            <a:r>
              <a:rPr lang="en-US" altLang="ar-SA" sz="1800" dirty="0" err="1">
                <a:latin typeface="Tahoma" pitchFamily="34" charset="0"/>
                <a:ea typeface="Tahoma" pitchFamily="34" charset="0"/>
                <a:cs typeface="Tahoma" pitchFamily="34" charset="0"/>
              </a:rPr>
              <a:t>endonucleases</a:t>
            </a:r>
            <a:r>
              <a:rPr lang="en-US" altLang="ar-SA" sz="1800" dirty="0">
                <a:latin typeface="Tahoma" pitchFamily="34" charset="0"/>
                <a:ea typeface="Tahoma" pitchFamily="34" charset="0"/>
                <a:cs typeface="Tahoma" pitchFamily="34" charset="0"/>
              </a:rPr>
              <a:t> with break down  of cell component</a:t>
            </a:r>
            <a:r>
              <a:rPr lang="en-US" altLang="ar-SA" sz="1800" dirty="0" smtClean="0">
                <a:latin typeface="Tahoma" pitchFamily="34" charset="0"/>
                <a:ea typeface="Tahoma" pitchFamily="34" charset="0"/>
                <a:cs typeface="Tahoma" pitchFamily="34" charset="0"/>
              </a:rPr>
              <a:t>.</a:t>
            </a:r>
          </a:p>
          <a:p>
            <a:pPr lvl="1">
              <a:buFontTx/>
              <a:buNone/>
            </a:pPr>
            <a:endParaRPr lang="en-US" altLang="ar-SA" sz="1800" dirty="0">
              <a:latin typeface="Tahoma" pitchFamily="34" charset="0"/>
              <a:ea typeface="Tahoma" pitchFamily="34" charset="0"/>
              <a:cs typeface="Tahoma" pitchFamily="34" charset="0"/>
            </a:endParaRPr>
          </a:p>
          <a:p>
            <a:pPr lvl="1">
              <a:buFontTx/>
              <a:buNone/>
            </a:pPr>
            <a:r>
              <a:rPr lang="en-US" altLang="ar-SA" sz="1800" dirty="0">
                <a:latin typeface="Tahoma" pitchFamily="34" charset="0"/>
                <a:ea typeface="Tahoma" pitchFamily="34" charset="0"/>
                <a:cs typeface="Tahoma" pitchFamily="34" charset="0"/>
              </a:rPr>
              <a:t> </a:t>
            </a:r>
            <a:r>
              <a:rPr lang="en-US" altLang="ar-SA" sz="1800" dirty="0" smtClean="0">
                <a:latin typeface="Tahoma" pitchFamily="34" charset="0"/>
                <a:ea typeface="Tahoma" pitchFamily="34" charset="0"/>
                <a:cs typeface="Tahoma" pitchFamily="34" charset="0"/>
              </a:rPr>
              <a:t>4</a:t>
            </a:r>
            <a:r>
              <a:rPr lang="en-US" altLang="ar-SA" sz="1800" dirty="0">
                <a:latin typeface="Tahoma" pitchFamily="34" charset="0"/>
                <a:ea typeface="Tahoma" pitchFamily="34" charset="0"/>
                <a:cs typeface="Tahoma" pitchFamily="34" charset="0"/>
              </a:rPr>
              <a:t>. Leak of proteins, ribonucleic acid and metabolite</a:t>
            </a:r>
            <a:r>
              <a:rPr lang="en-US" altLang="ar-SA" sz="1800" dirty="0" smtClean="0">
                <a:latin typeface="Tahoma" pitchFamily="34" charset="0"/>
                <a:ea typeface="Tahoma" pitchFamily="34" charset="0"/>
                <a:cs typeface="Tahoma" pitchFamily="34" charset="0"/>
              </a:rPr>
              <a:t>.</a:t>
            </a:r>
          </a:p>
          <a:p>
            <a:pPr lvl="1">
              <a:buFontTx/>
              <a:buNone/>
            </a:pPr>
            <a:endParaRPr lang="en-US" altLang="ar-SA" sz="1800" dirty="0">
              <a:latin typeface="Tahoma" pitchFamily="34" charset="0"/>
              <a:ea typeface="Tahoma" pitchFamily="34" charset="0"/>
              <a:cs typeface="Tahoma" pitchFamily="34" charset="0"/>
            </a:endParaRPr>
          </a:p>
          <a:p>
            <a:pPr lvl="1">
              <a:buFontTx/>
              <a:buNone/>
            </a:pPr>
            <a:r>
              <a:rPr lang="en-US" altLang="ar-SA" sz="1800" dirty="0">
                <a:latin typeface="Tahoma" pitchFamily="34" charset="0"/>
                <a:ea typeface="Tahoma" pitchFamily="34" charset="0"/>
                <a:cs typeface="Tahoma" pitchFamily="34" charset="0"/>
              </a:rPr>
              <a:t> </a:t>
            </a:r>
            <a:r>
              <a:rPr lang="en-US" altLang="ar-SA" sz="1800" dirty="0" smtClean="0">
                <a:latin typeface="Tahoma" pitchFamily="34" charset="0"/>
                <a:ea typeface="Tahoma" pitchFamily="34" charset="0"/>
                <a:cs typeface="Tahoma" pitchFamily="34" charset="0"/>
              </a:rPr>
              <a:t>5</a:t>
            </a:r>
            <a:r>
              <a:rPr lang="en-US" altLang="ar-SA" sz="1800" dirty="0">
                <a:latin typeface="Tahoma" pitchFamily="34" charset="0"/>
                <a:ea typeface="Tahoma" pitchFamily="34" charset="0"/>
                <a:cs typeface="Tahoma" pitchFamily="34" charset="0"/>
              </a:rPr>
              <a:t>. Breakdown of </a:t>
            </a:r>
            <a:r>
              <a:rPr lang="en-US" altLang="ar-SA" sz="1800" dirty="0" err="1">
                <a:latin typeface="Tahoma" pitchFamily="34" charset="0"/>
                <a:ea typeface="Tahoma" pitchFamily="34" charset="0"/>
                <a:cs typeface="Tahoma" pitchFamily="34" charset="0"/>
              </a:rPr>
              <a:t>lysosomes</a:t>
            </a:r>
            <a:r>
              <a:rPr lang="en-US" altLang="ar-SA" sz="1800" dirty="0">
                <a:latin typeface="Tahoma" pitchFamily="34" charset="0"/>
                <a:ea typeface="Tahoma" pitchFamily="34" charset="0"/>
                <a:cs typeface="Tahoma" pitchFamily="34" charset="0"/>
              </a:rPr>
              <a:t> with autolysis</a:t>
            </a:r>
            <a:r>
              <a:rPr lang="en-US" altLang="ar-SA" sz="1800" dirty="0" smtClean="0">
                <a:latin typeface="Tahoma" pitchFamily="34" charset="0"/>
                <a:ea typeface="Tahoma" pitchFamily="34" charset="0"/>
                <a:cs typeface="Tahoma" pitchFamily="34" charset="0"/>
              </a:rPr>
              <a:t>.</a:t>
            </a:r>
          </a:p>
          <a:p>
            <a:pPr lvl="1">
              <a:buFontTx/>
              <a:buNone/>
            </a:pPr>
            <a:endParaRPr lang="en-US" altLang="ar-SA" sz="1800" dirty="0">
              <a:latin typeface="Tahoma" pitchFamily="34" charset="0"/>
              <a:ea typeface="Tahoma" pitchFamily="34" charset="0"/>
              <a:cs typeface="Tahoma" pitchFamily="34" charset="0"/>
            </a:endParaRPr>
          </a:p>
          <a:p>
            <a:pPr lvl="1">
              <a:buFontTx/>
              <a:buNone/>
            </a:pPr>
            <a:r>
              <a:rPr lang="en-US" altLang="ar-SA" sz="1800" dirty="0">
                <a:latin typeface="Tahoma" pitchFamily="34" charset="0"/>
                <a:ea typeface="Tahoma" pitchFamily="34" charset="0"/>
                <a:cs typeface="Tahoma" pitchFamily="34" charset="0"/>
              </a:rPr>
              <a:t> </a:t>
            </a:r>
            <a:r>
              <a:rPr lang="en-US" altLang="ar-SA" sz="1800" dirty="0" smtClean="0">
                <a:latin typeface="Tahoma" pitchFamily="34" charset="0"/>
                <a:ea typeface="Tahoma" pitchFamily="34" charset="0"/>
                <a:cs typeface="Tahoma" pitchFamily="34" charset="0"/>
              </a:rPr>
              <a:t>6</a:t>
            </a:r>
            <a:r>
              <a:rPr lang="en-US" altLang="ar-SA" sz="1800" dirty="0">
                <a:latin typeface="Tahoma" pitchFamily="34" charset="0"/>
                <a:ea typeface="Tahoma" pitchFamily="34" charset="0"/>
                <a:cs typeface="Tahoma" pitchFamily="34" charset="0"/>
              </a:rPr>
              <a:t>. Nuclear changes: </a:t>
            </a:r>
            <a:r>
              <a:rPr lang="en-US" altLang="ar-SA" sz="1800" dirty="0" err="1">
                <a:latin typeface="Tahoma" pitchFamily="34" charset="0"/>
                <a:ea typeface="Tahoma" pitchFamily="34" charset="0"/>
                <a:cs typeface="Tahoma" pitchFamily="34" charset="0"/>
              </a:rPr>
              <a:t>Pyknosis</a:t>
            </a:r>
            <a:r>
              <a:rPr lang="en-US" altLang="ar-SA" sz="1800" dirty="0">
                <a:latin typeface="Tahoma" pitchFamily="34" charset="0"/>
                <a:ea typeface="Tahoma" pitchFamily="34" charset="0"/>
                <a:cs typeface="Tahoma" pitchFamily="34" charset="0"/>
              </a:rPr>
              <a:t>, </a:t>
            </a:r>
            <a:r>
              <a:rPr lang="en-US" altLang="ar-SA" sz="1800" dirty="0" err="1">
                <a:latin typeface="Tahoma" pitchFamily="34" charset="0"/>
                <a:ea typeface="Tahoma" pitchFamily="34" charset="0"/>
                <a:cs typeface="Tahoma" pitchFamily="34" charset="0"/>
              </a:rPr>
              <a:t>karyolysis</a:t>
            </a:r>
            <a:r>
              <a:rPr lang="en-US" altLang="ar-SA" sz="1800" dirty="0">
                <a:latin typeface="Tahoma" pitchFamily="34" charset="0"/>
                <a:ea typeface="Tahoma" pitchFamily="34" charset="0"/>
                <a:cs typeface="Tahoma" pitchFamily="34" charset="0"/>
              </a:rPr>
              <a:t>, </a:t>
            </a:r>
            <a:r>
              <a:rPr lang="en-US" altLang="ar-SA" sz="1800" dirty="0" err="1">
                <a:latin typeface="Tahoma" pitchFamily="34" charset="0"/>
                <a:ea typeface="Tahoma" pitchFamily="34" charset="0"/>
                <a:cs typeface="Tahoma" pitchFamily="34" charset="0"/>
              </a:rPr>
              <a:t>karyorrhexis</a:t>
            </a:r>
            <a:r>
              <a:rPr lang="en-US" altLang="ar-SA" sz="1800" dirty="0">
                <a:latin typeface="Tahoma" pitchFamily="34" charset="0"/>
                <a:ea typeface="Tahoma" pitchFamily="34" charset="0"/>
                <a:cs typeface="Tahoma" pitchFamily="34" charset="0"/>
              </a:rPr>
              <a:t>.</a:t>
            </a:r>
          </a:p>
        </p:txBody>
      </p:sp>
      <p:sp>
        <p:nvSpPr>
          <p:cNvPr id="9" name="Rectangle 8"/>
          <p:cNvSpPr/>
          <p:nvPr/>
        </p:nvSpPr>
        <p:spPr>
          <a:xfrm>
            <a:off x="467544" y="476672"/>
            <a:ext cx="8077200" cy="609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2" descr="H:\Cotran\SlideFix\7335.01.05.jpg"/>
          <p:cNvPicPr>
            <a:picLocks noGrp="1" noChangeAspect="1" noChangeArrowheads="1"/>
          </p:cNvPicPr>
          <p:nvPr>
            <p:ph idx="1"/>
          </p:nvPr>
        </p:nvPicPr>
        <p:blipFill>
          <a:blip r:embed="rId2" cstate="print"/>
          <a:srcRect/>
          <a:stretch>
            <a:fillRect/>
          </a:stretch>
        </p:blipFill>
        <p:spPr bwMode="auto">
          <a:xfrm>
            <a:off x="228600" y="1752600"/>
            <a:ext cx="8710959" cy="45719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d:\eDitionsContent\0721601871\graphics\fullsize\S01871-001-f008.jpg"/>
          <p:cNvPicPr>
            <a:picLocks noChangeAspect="1" noChangeArrowheads="1"/>
          </p:cNvPicPr>
          <p:nvPr/>
        </p:nvPicPr>
        <p:blipFill>
          <a:blip r:embed="rId3" cstate="print"/>
          <a:srcRect t="63426" b="2349"/>
          <a:stretch>
            <a:fillRect/>
          </a:stretch>
        </p:blipFill>
        <p:spPr bwMode="auto">
          <a:xfrm>
            <a:off x="0" y="1981200"/>
            <a:ext cx="9144000" cy="3200400"/>
          </a:xfrm>
          <a:prstGeom prst="rect">
            <a:avLst/>
          </a:prstGeom>
          <a:noFill/>
          <a:ln w="9525">
            <a:solidFill>
              <a:schemeClr val="tx1"/>
            </a:solidFill>
            <a:miter lim="800000"/>
            <a:headEnd/>
            <a:tailEnd/>
          </a:ln>
        </p:spPr>
      </p:pic>
      <p:sp>
        <p:nvSpPr>
          <p:cNvPr id="12294"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7" name="TextBox 6"/>
          <p:cNvSpPr txBox="1"/>
          <p:nvPr/>
        </p:nvSpPr>
        <p:spPr>
          <a:xfrm>
            <a:off x="1828800" y="1447800"/>
            <a:ext cx="4402167" cy="369332"/>
          </a:xfrm>
          <a:prstGeom prst="rect">
            <a:avLst/>
          </a:prstGeom>
          <a:noFill/>
        </p:spPr>
        <p:txBody>
          <a:bodyPr wrap="none" rtlCol="0">
            <a:spAutoFit/>
          </a:bodyPr>
          <a:lstStyle/>
          <a:p>
            <a:r>
              <a:rPr lang="en-US" dirty="0" smtClean="0"/>
              <a:t>IRREVERSIBLE CELL INJURY- NECROSIS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Objectives</a:t>
            </a:r>
            <a:endParaRPr lang="en-US" sz="6000" dirty="0"/>
          </a:p>
        </p:txBody>
      </p:sp>
      <p:sp>
        <p:nvSpPr>
          <p:cNvPr id="3" name="Content Placeholder 2"/>
          <p:cNvSpPr>
            <a:spLocks noGrp="1"/>
          </p:cNvSpPr>
          <p:nvPr>
            <p:ph sz="quarter" idx="1"/>
          </p:nvPr>
        </p:nvSpPr>
        <p:spPr>
          <a:xfrm>
            <a:off x="642910" y="1571612"/>
            <a:ext cx="7772400" cy="4572000"/>
          </a:xfrm>
        </p:spPr>
        <p:txBody>
          <a:bodyPr>
            <a:normAutofit fontScale="85000" lnSpcReduction="20000"/>
          </a:bodyPr>
          <a:lstStyle/>
          <a:p>
            <a:r>
              <a:rPr lang="en-US" sz="3200" dirty="0" smtClean="0">
                <a:latin typeface="Tahoma" pitchFamily="34" charset="0"/>
                <a:ea typeface="Tahoma" pitchFamily="34" charset="0"/>
                <a:cs typeface="Tahoma" pitchFamily="34" charset="0"/>
              </a:rPr>
              <a:t>List causes of cell injury</a:t>
            </a:r>
          </a:p>
          <a:p>
            <a:r>
              <a:rPr lang="en-US" sz="3200" dirty="0" smtClean="0">
                <a:latin typeface="Tahoma" pitchFamily="34" charset="0"/>
                <a:ea typeface="Tahoma" pitchFamily="34" charset="0"/>
                <a:cs typeface="Tahoma" pitchFamily="34" charset="0"/>
              </a:rPr>
              <a:t>List </a:t>
            </a:r>
            <a:r>
              <a:rPr lang="en-US" sz="3200" dirty="0" smtClean="0">
                <a:latin typeface="Tahoma" pitchFamily="34" charset="0"/>
                <a:ea typeface="Tahoma" pitchFamily="34" charset="0"/>
                <a:cs typeface="Tahoma" pitchFamily="34" charset="0"/>
              </a:rPr>
              <a:t>mechanisms of cell </a:t>
            </a:r>
            <a:r>
              <a:rPr lang="en-US" sz="3200" dirty="0" smtClean="0">
                <a:latin typeface="Tahoma" pitchFamily="34" charset="0"/>
                <a:ea typeface="Tahoma" pitchFamily="34" charset="0"/>
                <a:cs typeface="Tahoma" pitchFamily="34" charset="0"/>
              </a:rPr>
              <a:t>injury</a:t>
            </a:r>
          </a:p>
          <a:p>
            <a:r>
              <a:rPr lang="en-US" sz="3200" dirty="0" smtClean="0">
                <a:latin typeface="Tahoma" pitchFamily="34" charset="0"/>
                <a:ea typeface="Tahoma" pitchFamily="34" charset="0"/>
                <a:cs typeface="Tahoma" pitchFamily="34" charset="0"/>
              </a:rPr>
              <a:t>Understand the changes in reversible and irreversible cell injury </a:t>
            </a:r>
            <a:endParaRPr lang="en-US" sz="3200" dirty="0" smtClean="0">
              <a:latin typeface="Tahoma" pitchFamily="34" charset="0"/>
              <a:ea typeface="Tahoma" pitchFamily="34" charset="0"/>
              <a:cs typeface="Tahoma" pitchFamily="34" charset="0"/>
            </a:endParaRPr>
          </a:p>
          <a:p>
            <a:r>
              <a:rPr lang="en-US" sz="3200" dirty="0" smtClean="0">
                <a:latin typeface="Tahoma" pitchFamily="34" charset="0"/>
                <a:ea typeface="Tahoma" pitchFamily="34" charset="0"/>
                <a:cs typeface="Tahoma" pitchFamily="34" charset="0"/>
              </a:rPr>
              <a:t>Define necrosis and apoptosis</a:t>
            </a:r>
          </a:p>
          <a:p>
            <a:r>
              <a:rPr lang="en-US" sz="3200" dirty="0" smtClean="0">
                <a:latin typeface="Tahoma" pitchFamily="34" charset="0"/>
                <a:ea typeface="Tahoma" pitchFamily="34" charset="0"/>
                <a:cs typeface="Tahoma" pitchFamily="34" charset="0"/>
              </a:rPr>
              <a:t>List the different conditions associated with apoptosis, its morphology and its mechanism</a:t>
            </a:r>
          </a:p>
          <a:p>
            <a:r>
              <a:rPr lang="en-US" sz="3200" dirty="0" smtClean="0">
                <a:latin typeface="Tahoma" pitchFamily="34" charset="0"/>
                <a:ea typeface="Tahoma" pitchFamily="34" charset="0"/>
                <a:cs typeface="Tahoma" pitchFamily="34" charset="0"/>
              </a:rPr>
              <a:t>List  the different types of necrosis, examples of each and its features</a:t>
            </a:r>
          </a:p>
          <a:p>
            <a:pPr lvl="0"/>
            <a:r>
              <a:rPr lang="en-US" sz="3200" dirty="0" smtClean="0">
                <a:latin typeface="Tahoma" pitchFamily="34" charset="0"/>
                <a:ea typeface="Tahoma" pitchFamily="34" charset="0"/>
                <a:cs typeface="Tahoma" pitchFamily="34" charset="0"/>
              </a:rPr>
              <a:t>Know the difference between apoptosis and necrosis</a:t>
            </a:r>
          </a:p>
          <a:p>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http://www.vetmed.wsu.edu/medsci520/images/ci/CI22b.jpg"/>
          <p:cNvPicPr>
            <a:picLocks noChangeAspect="1" noChangeArrowheads="1"/>
          </p:cNvPicPr>
          <p:nvPr/>
        </p:nvPicPr>
        <p:blipFill>
          <a:blip r:embed="rId2" cstate="print"/>
          <a:srcRect/>
          <a:stretch>
            <a:fillRect/>
          </a:stretch>
        </p:blipFill>
        <p:spPr bwMode="auto">
          <a:xfrm>
            <a:off x="1676400" y="533400"/>
            <a:ext cx="5588000" cy="5510213"/>
          </a:xfrm>
          <a:prstGeom prst="rect">
            <a:avLst/>
          </a:prstGeom>
          <a:noFill/>
          <a:ln w="9525">
            <a:solidFill>
              <a:srgbClr val="FFFFCC"/>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d:\eDitionsContent\0721601871\graphics\fullsize\S01871-001-f008.jpg"/>
          <p:cNvPicPr>
            <a:picLocks noChangeAspect="1" noChangeArrowheads="1"/>
          </p:cNvPicPr>
          <p:nvPr/>
        </p:nvPicPr>
        <p:blipFill>
          <a:blip r:embed="rId3" cstate="print"/>
          <a:srcRect b="2349"/>
          <a:stretch>
            <a:fillRect/>
          </a:stretch>
        </p:blipFill>
        <p:spPr bwMode="auto">
          <a:xfrm>
            <a:off x="0" y="0"/>
            <a:ext cx="9144000" cy="6858000"/>
          </a:xfrm>
          <a:prstGeom prst="rect">
            <a:avLst/>
          </a:prstGeom>
          <a:noFill/>
          <a:ln w="9525">
            <a:solidFill>
              <a:schemeClr val="tx1"/>
            </a:solidFill>
            <a:miter lim="800000"/>
            <a:headEnd/>
            <a:tailEnd/>
          </a:ln>
        </p:spPr>
      </p:pic>
      <p:sp>
        <p:nvSpPr>
          <p:cNvPr id="12294"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Rectangle 2052"/>
          <p:cNvSpPr>
            <a:spLocks noChangeArrowheads="1"/>
          </p:cNvSpPr>
          <p:nvPr/>
        </p:nvSpPr>
        <p:spPr bwMode="auto">
          <a:xfrm>
            <a:off x="457200" y="990600"/>
            <a:ext cx="7772400" cy="4953000"/>
          </a:xfrm>
          <a:prstGeom prst="rect">
            <a:avLst/>
          </a:prstGeom>
          <a:solidFill>
            <a:schemeClr val="bg1"/>
          </a:solidFill>
          <a:ln w="9525">
            <a:solidFill>
              <a:srgbClr val="FF9933"/>
            </a:solidFill>
            <a:miter lim="800000"/>
            <a:headEnd/>
            <a:tailEnd/>
          </a:ln>
          <a:effectLst/>
        </p:spPr>
        <p:txBody>
          <a:bodyPr wrap="none" anchor="ctr"/>
          <a:lstStyle/>
          <a:p>
            <a:endParaRPr lang="en-US"/>
          </a:p>
        </p:txBody>
      </p:sp>
      <p:sp>
        <p:nvSpPr>
          <p:cNvPr id="5" name="Title 4"/>
          <p:cNvSpPr>
            <a:spLocks noGrp="1"/>
          </p:cNvSpPr>
          <p:nvPr>
            <p:ph type="title"/>
          </p:nvPr>
        </p:nvSpPr>
        <p:spPr>
          <a:xfrm>
            <a:off x="762000" y="0"/>
            <a:ext cx="7467600" cy="1143000"/>
          </a:xfrm>
        </p:spPr>
        <p:txBody>
          <a:bodyPr>
            <a:noAutofit/>
          </a:bodyPr>
          <a:lstStyle/>
          <a:p>
            <a:r>
              <a:rPr lang="en-US" altLang="ar-SA" sz="2800" dirty="0" smtClean="0">
                <a:solidFill>
                  <a:schemeClr val="accent1"/>
                </a:solidFill>
                <a:latin typeface="Tahoma" pitchFamily="34" charset="0"/>
                <a:ea typeface="Tahoma" pitchFamily="34" charset="0"/>
                <a:cs typeface="Tahoma" pitchFamily="34" charset="0"/>
              </a:rPr>
              <a:t>Morphologic changes in irreversible injury</a:t>
            </a:r>
            <a:endParaRPr lang="en-US" sz="2800" dirty="0"/>
          </a:p>
        </p:txBody>
      </p:sp>
      <p:sp>
        <p:nvSpPr>
          <p:cNvPr id="306179" name="Rectangle 2051"/>
          <p:cNvSpPr>
            <a:spLocks noGrp="1" noChangeArrowheads="1"/>
          </p:cNvSpPr>
          <p:nvPr>
            <p:ph idx="1"/>
          </p:nvPr>
        </p:nvSpPr>
        <p:spPr>
          <a:xfrm>
            <a:off x="457200" y="1219200"/>
            <a:ext cx="7467600" cy="4525963"/>
          </a:xfrm>
        </p:spPr>
        <p:txBody>
          <a:bodyPr>
            <a:normAutofit/>
          </a:bodyPr>
          <a:lstStyle/>
          <a:p>
            <a:pPr>
              <a:buFontTx/>
              <a:buNone/>
            </a:pPr>
            <a:r>
              <a:rPr lang="en-US" altLang="ar-SA" dirty="0" smtClean="0"/>
              <a:t>- Dead </a:t>
            </a:r>
            <a:r>
              <a:rPr lang="en-US" altLang="ar-SA" dirty="0"/>
              <a:t>cell are either collapsed and form a </a:t>
            </a:r>
          </a:p>
          <a:p>
            <a:pPr>
              <a:buFontTx/>
              <a:buNone/>
            </a:pPr>
            <a:r>
              <a:rPr lang="en-US" altLang="ar-SA" dirty="0"/>
              <a:t>  whorled </a:t>
            </a:r>
            <a:r>
              <a:rPr lang="en-US" altLang="ar-SA" dirty="0" err="1"/>
              <a:t>phospholipid</a:t>
            </a:r>
            <a:r>
              <a:rPr lang="en-US" altLang="ar-SA" dirty="0"/>
              <a:t> masses or degraded</a:t>
            </a:r>
          </a:p>
          <a:p>
            <a:pPr>
              <a:buFontTx/>
              <a:buNone/>
            </a:pPr>
            <a:r>
              <a:rPr lang="en-US" altLang="ar-SA" dirty="0"/>
              <a:t>  into fatty acid with calcification.</a:t>
            </a:r>
          </a:p>
          <a:p>
            <a:pPr>
              <a:buFontTx/>
              <a:buNone/>
            </a:pPr>
            <a:r>
              <a:rPr lang="en-US" altLang="ar-SA" dirty="0"/>
              <a:t>- Cellular enzymes are released into </a:t>
            </a:r>
            <a:r>
              <a:rPr lang="en-US" altLang="ar-SA" dirty="0" err="1"/>
              <a:t>circula</a:t>
            </a:r>
            <a:r>
              <a:rPr lang="en-US" altLang="ar-SA" dirty="0"/>
              <a:t>-</a:t>
            </a:r>
          </a:p>
          <a:p>
            <a:pPr>
              <a:buFontTx/>
              <a:buNone/>
            </a:pPr>
            <a:r>
              <a:rPr lang="en-US" altLang="ar-SA" dirty="0"/>
              <a:t>  </a:t>
            </a:r>
            <a:r>
              <a:rPr lang="en-US" altLang="ar-SA" dirty="0" err="1"/>
              <a:t>tion</a:t>
            </a:r>
            <a:r>
              <a:rPr lang="en-US" altLang="ar-SA" dirty="0"/>
              <a:t>.  This provides important clinical</a:t>
            </a:r>
          </a:p>
          <a:p>
            <a:pPr>
              <a:buFontTx/>
              <a:buNone/>
            </a:pPr>
            <a:r>
              <a:rPr lang="en-US" altLang="ar-SA" dirty="0"/>
              <a:t>  parameter of cell </a:t>
            </a:r>
            <a:r>
              <a:rPr lang="en-US" altLang="ar-SA" dirty="0" smtClean="0"/>
              <a:t>death</a:t>
            </a:r>
          </a:p>
          <a:p>
            <a:pPr>
              <a:buFontTx/>
              <a:buNone/>
            </a:pPr>
            <a:r>
              <a:rPr lang="en-US" altLang="ar-SA" dirty="0" smtClean="0"/>
              <a:t>e.g. increased level of </a:t>
            </a:r>
            <a:r>
              <a:rPr lang="en-US" altLang="ar-SA" dirty="0" err="1" smtClean="0"/>
              <a:t>creatinin</a:t>
            </a:r>
            <a:r>
              <a:rPr lang="en-US" altLang="ar-SA" dirty="0" smtClean="0"/>
              <a:t> </a:t>
            </a:r>
            <a:r>
              <a:rPr lang="en-US" altLang="ar-SA" dirty="0" err="1" smtClean="0"/>
              <a:t>kinase</a:t>
            </a:r>
            <a:r>
              <a:rPr lang="en-US" altLang="ar-SA" dirty="0" smtClean="0"/>
              <a:t> in blood after myocardial infarction</a:t>
            </a:r>
            <a:endParaRPr lang="en-US" alt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914400"/>
            <a:ext cx="7772400" cy="381000"/>
          </a:xfrm>
        </p:spPr>
        <p:txBody>
          <a:bodyPr>
            <a:normAutofit fontScale="90000"/>
          </a:bodyPr>
          <a:lstStyle/>
          <a:p>
            <a:r>
              <a:rPr lang="en-US" sz="3200">
                <a:latin typeface="Arial" charset="0"/>
                <a:cs typeface="Arial" charset="0"/>
              </a:rPr>
              <a:t>Myocardial infarct </a:t>
            </a:r>
          </a:p>
        </p:txBody>
      </p:sp>
      <p:pic>
        <p:nvPicPr>
          <p:cNvPr id="28676" name="Picture 4" descr="http://www.vetmed.wsu.edu/medsci520/images/ci/CI26.jpg"/>
          <p:cNvPicPr>
            <a:picLocks noChangeAspect="1" noChangeArrowheads="1"/>
          </p:cNvPicPr>
          <p:nvPr/>
        </p:nvPicPr>
        <p:blipFill>
          <a:blip r:embed="rId2" cstate="print"/>
          <a:srcRect/>
          <a:stretch>
            <a:fillRect/>
          </a:stretch>
        </p:blipFill>
        <p:spPr bwMode="auto">
          <a:xfrm>
            <a:off x="457200" y="1447800"/>
            <a:ext cx="8001000" cy="5321300"/>
          </a:xfrm>
          <a:prstGeom prst="rect">
            <a:avLst/>
          </a:prstGeom>
          <a:noFill/>
        </p:spPr>
      </p:pic>
      <p:sp>
        <p:nvSpPr>
          <p:cNvPr id="28678" name="Text Box 6"/>
          <p:cNvSpPr txBox="1">
            <a:spLocks noChangeArrowheads="1"/>
          </p:cNvSpPr>
          <p:nvPr/>
        </p:nvSpPr>
        <p:spPr bwMode="auto">
          <a:xfrm>
            <a:off x="6477000" y="838200"/>
            <a:ext cx="2270125" cy="1320800"/>
          </a:xfrm>
          <a:prstGeom prst="rect">
            <a:avLst/>
          </a:prstGeom>
          <a:solidFill>
            <a:schemeClr val="hlink"/>
          </a:solidFill>
          <a:ln w="9525">
            <a:solidFill>
              <a:schemeClr val="tx1"/>
            </a:solidFill>
            <a:miter lim="800000"/>
            <a:headEnd/>
            <a:tailEnd/>
          </a:ln>
          <a:effectLst/>
        </p:spPr>
        <p:txBody>
          <a:bodyPr wrap="none">
            <a:spAutoFit/>
          </a:bodyPr>
          <a:lstStyle/>
          <a:p>
            <a:pPr algn="ctr"/>
            <a:r>
              <a:rPr lang="en-US" sz="2000" dirty="0">
                <a:latin typeface="Verdana" pitchFamily="34" charset="0"/>
              </a:rPr>
              <a:t>This is a </a:t>
            </a:r>
            <a:r>
              <a:rPr lang="en-US" sz="2000" b="1" dirty="0">
                <a:latin typeface="Verdana" pitchFamily="34" charset="0"/>
              </a:rPr>
              <a:t>lesion </a:t>
            </a:r>
          </a:p>
          <a:p>
            <a:pPr algn="ctr"/>
            <a:r>
              <a:rPr lang="en-US" sz="2000" dirty="0">
                <a:latin typeface="Verdana" pitchFamily="34" charset="0"/>
              </a:rPr>
              <a:t>caused by </a:t>
            </a:r>
          </a:p>
          <a:p>
            <a:pPr algn="ctr"/>
            <a:r>
              <a:rPr lang="en-US" sz="2000" dirty="0">
                <a:latin typeface="Verdana" pitchFamily="34" charset="0"/>
              </a:rPr>
              <a:t>oxygen </a:t>
            </a:r>
          </a:p>
          <a:p>
            <a:pPr algn="ctr"/>
            <a:r>
              <a:rPr lang="en-US" sz="2000" dirty="0" smtClean="0">
                <a:latin typeface="Verdana" pitchFamily="34" charset="0"/>
              </a:rPr>
              <a:t>deprivation</a:t>
            </a:r>
            <a:endParaRPr lang="en-US" sz="2000" dirty="0">
              <a:latin typeface="Verdana" pitchFamily="34" charset="0"/>
            </a:endParaRPr>
          </a:p>
        </p:txBody>
      </p:sp>
      <p:sp>
        <p:nvSpPr>
          <p:cNvPr id="28681" name="AutoShape 9"/>
          <p:cNvSpPr>
            <a:spLocks/>
          </p:cNvSpPr>
          <p:nvPr/>
        </p:nvSpPr>
        <p:spPr bwMode="auto">
          <a:xfrm rot="-1334324">
            <a:off x="4141788" y="1350963"/>
            <a:ext cx="361950" cy="5257800"/>
          </a:xfrm>
          <a:prstGeom prst="rightBracket">
            <a:avLst>
              <a:gd name="adj" fmla="val 121053"/>
            </a:avLst>
          </a:prstGeom>
          <a:noFill/>
          <a:ln w="38100">
            <a:solidFill>
              <a:schemeClr val="accent2"/>
            </a:solidFill>
            <a:round/>
            <a:headEnd/>
            <a:tailEnd/>
          </a:ln>
          <a:effectLst/>
        </p:spPr>
        <p:txBody>
          <a:bodyPr wrap="none" anchor="ctr"/>
          <a:lstStyle/>
          <a:p>
            <a:endParaRPr lang="en-US"/>
          </a:p>
        </p:txBody>
      </p:sp>
      <p:sp>
        <p:nvSpPr>
          <p:cNvPr id="28683" name="Line 11"/>
          <p:cNvSpPr>
            <a:spLocks noChangeShapeType="1"/>
          </p:cNvSpPr>
          <p:nvPr/>
        </p:nvSpPr>
        <p:spPr bwMode="auto">
          <a:xfrm flipH="1">
            <a:off x="3048000" y="1600200"/>
            <a:ext cx="152400" cy="0"/>
          </a:xfrm>
          <a:prstGeom prst="line">
            <a:avLst/>
          </a:prstGeom>
          <a:noFill/>
          <a:ln w="38100">
            <a:solidFill>
              <a:schemeClr val="accent2"/>
            </a:solidFill>
            <a:round/>
            <a:headEnd/>
            <a:tailEnd type="triangle" w="med" len="med"/>
          </a:ln>
          <a:effectLst/>
        </p:spPr>
        <p:txBody>
          <a:bodyPr/>
          <a:lstStyle/>
          <a:p>
            <a:endParaRPr lang="en-US"/>
          </a:p>
        </p:txBody>
      </p:sp>
      <p:sp>
        <p:nvSpPr>
          <p:cNvPr id="28684" name="Line 12"/>
          <p:cNvSpPr>
            <a:spLocks noChangeShapeType="1"/>
          </p:cNvSpPr>
          <p:nvPr/>
        </p:nvSpPr>
        <p:spPr bwMode="auto">
          <a:xfrm rot="3673212" flipH="1">
            <a:off x="4991100" y="6438900"/>
            <a:ext cx="76200" cy="304800"/>
          </a:xfrm>
          <a:prstGeom prst="line">
            <a:avLst/>
          </a:prstGeom>
          <a:noFill/>
          <a:ln w="57150">
            <a:solidFill>
              <a:schemeClr val="accent2"/>
            </a:solidFill>
            <a:round/>
            <a:headEnd/>
            <a:tailEnd type="triangle" w="med" len="med"/>
          </a:ln>
          <a:effectLst/>
        </p:spPr>
        <p:txBody>
          <a:bodyPr/>
          <a:lstStyle/>
          <a:p>
            <a:endParaRPr lang="en-US"/>
          </a:p>
        </p:txBody>
      </p:sp>
      <p:sp>
        <p:nvSpPr>
          <p:cNvPr id="28685" name="Rectangle 13"/>
          <p:cNvSpPr>
            <a:spLocks noChangeArrowheads="1"/>
          </p:cNvSpPr>
          <p:nvPr/>
        </p:nvSpPr>
        <p:spPr bwMode="auto">
          <a:xfrm>
            <a:off x="685800" y="381000"/>
            <a:ext cx="7772400" cy="304800"/>
          </a:xfrm>
          <a:prstGeom prst="rect">
            <a:avLst/>
          </a:prstGeom>
          <a:noFill/>
          <a:ln w="9525">
            <a:noFill/>
            <a:miter lim="800000"/>
            <a:headEnd/>
            <a:tailEnd/>
          </a:ln>
          <a:effectLst/>
        </p:spPr>
        <p:txBody>
          <a:bodyPr anchor="ctr"/>
          <a:lstStyle/>
          <a:p>
            <a:r>
              <a:rPr lang="en-US" sz="1600" b="1" dirty="0">
                <a:solidFill>
                  <a:schemeClr val="accent1"/>
                </a:solidFill>
                <a:latin typeface="Verdana" pitchFamily="34" charset="0"/>
              </a:rPr>
              <a:t>Cell Pathology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Mechanisms of cell injury</a:t>
            </a:r>
            <a:endParaRPr lang="ar-SA" dirty="0"/>
          </a:p>
        </p:txBody>
      </p:sp>
      <p:sp>
        <p:nvSpPr>
          <p:cNvPr id="3" name="Content Placeholder 2"/>
          <p:cNvSpPr>
            <a:spLocks noGrp="1"/>
          </p:cNvSpPr>
          <p:nvPr>
            <p:ph sz="quarter" idx="1"/>
          </p:nvPr>
        </p:nvSpPr>
        <p:spPr/>
        <p:txBody>
          <a:bodyPr/>
          <a:lstStyle/>
          <a:p>
            <a:r>
              <a:rPr lang="en-US" dirty="0" smtClean="0"/>
              <a:t>Depletion of ATP</a:t>
            </a:r>
          </a:p>
          <a:p>
            <a:r>
              <a:rPr lang="en-US" dirty="0" smtClean="0"/>
              <a:t>Damage to Mitochondria</a:t>
            </a:r>
          </a:p>
          <a:p>
            <a:r>
              <a:rPr lang="en-US" dirty="0" smtClean="0"/>
              <a:t>Influx of Calcium</a:t>
            </a:r>
          </a:p>
          <a:p>
            <a:r>
              <a:rPr lang="en-US" dirty="0" smtClean="0"/>
              <a:t>Free radicals production</a:t>
            </a:r>
          </a:p>
          <a:p>
            <a:r>
              <a:rPr lang="en-US" dirty="0" smtClean="0"/>
              <a:t>Disruption of cell membrane and chromatin</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SCContent\9781437717815\graphics\fullsize\S9781437717815-001-f014.jpg"/>
          <p:cNvPicPr>
            <a:picLocks noChangeAspect="1" noChangeArrowheads="1"/>
          </p:cNvPicPr>
          <p:nvPr/>
        </p:nvPicPr>
        <p:blipFill>
          <a:blip r:embed="rId2" cstate="print"/>
          <a:srcRect/>
          <a:stretch>
            <a:fillRect/>
          </a:stretch>
        </p:blipFill>
        <p:spPr bwMode="auto">
          <a:xfrm>
            <a:off x="467544" y="1844824"/>
            <a:ext cx="8268561" cy="2676946"/>
          </a:xfrm>
          <a:prstGeom prst="rect">
            <a:avLst/>
          </a:prstGeom>
          <a:noFill/>
          <a:ln w="9525">
            <a:solidFill>
              <a:schemeClr val="tx1"/>
            </a:solidFill>
            <a:miter lim="800000"/>
            <a:headEnd/>
            <a:tailEnd/>
          </a:ln>
        </p:spPr>
      </p:pic>
      <p:pic>
        <p:nvPicPr>
          <p:cNvPr id="5" name="Picture 1" descr="D:\SCContent\9781437717815\graphics\fullsize\S9781437717815-001-f019.jpg"/>
          <p:cNvPicPr>
            <a:picLocks noChangeAspect="1" noChangeArrowheads="1"/>
          </p:cNvPicPr>
          <p:nvPr/>
        </p:nvPicPr>
        <p:blipFill>
          <a:blip r:embed="rId3" cstate="print"/>
          <a:srcRect/>
          <a:stretch>
            <a:fillRect/>
          </a:stretch>
        </p:blipFill>
        <p:spPr bwMode="auto">
          <a:xfrm>
            <a:off x="395536" y="2852936"/>
            <a:ext cx="8359843" cy="2978195"/>
          </a:xfrm>
          <a:prstGeom prst="rect">
            <a:avLst/>
          </a:prstGeom>
          <a:noFill/>
          <a:ln w="9525">
            <a:solidFill>
              <a:schemeClr val="tx1"/>
            </a:solidFill>
            <a:miter lim="800000"/>
            <a:headEnd/>
            <a:tailEnd/>
          </a:ln>
        </p:spPr>
      </p:pic>
      <p:sp>
        <p:nvSpPr>
          <p:cNvPr id="6" name="Title 5"/>
          <p:cNvSpPr>
            <a:spLocks noGrp="1"/>
          </p:cNvSpPr>
          <p:nvPr>
            <p:ph type="title"/>
          </p:nvPr>
        </p:nvSpPr>
        <p:spPr/>
        <p:txBody>
          <a:bodyPr/>
          <a:lstStyle/>
          <a:p>
            <a:r>
              <a:rPr lang="en-US" dirty="0" smtClean="0">
                <a:latin typeface="Tahoma" pitchFamily="34" charset="0"/>
                <a:ea typeface="Tahoma" pitchFamily="34" charset="0"/>
                <a:cs typeface="Tahoma" pitchFamily="34" charset="0"/>
              </a:rPr>
              <a:t>Mechanisms of cell injury</a:t>
            </a:r>
            <a:endParaRPr lang="ar-SA" dirty="0"/>
          </a:p>
        </p:txBody>
      </p:sp>
      <p:pic>
        <p:nvPicPr>
          <p:cNvPr id="9" name="Picture 3" descr="G:\Cotran\Images\CH01\f001003.JPG"/>
          <p:cNvPicPr>
            <a:picLocks noChangeAspect="1" noChangeArrowheads="1"/>
          </p:cNvPicPr>
          <p:nvPr/>
        </p:nvPicPr>
        <p:blipFill>
          <a:blip r:embed="rId4" cstate="print"/>
          <a:srcRect/>
          <a:stretch>
            <a:fillRect/>
          </a:stretch>
        </p:blipFill>
        <p:spPr bwMode="auto">
          <a:xfrm>
            <a:off x="3707904" y="3212746"/>
            <a:ext cx="4994772" cy="3645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3" descr="G:\Cotran\Images\CH01\f001002.JPG"/>
          <p:cNvPicPr>
            <a:picLocks noChangeAspect="1" noChangeArrowheads="1"/>
          </p:cNvPicPr>
          <p:nvPr/>
        </p:nvPicPr>
        <p:blipFill>
          <a:blip r:embed="rId5" cstate="print"/>
          <a:srcRect/>
          <a:stretch>
            <a:fillRect/>
          </a:stretch>
        </p:blipFill>
        <p:spPr bwMode="auto">
          <a:xfrm>
            <a:off x="1187624" y="2590800"/>
            <a:ext cx="5927343"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 descr="D:\SCContent\9781437717815\graphics\fullsize\S9781437717815-001-f015.jpg"/>
          <p:cNvPicPr>
            <a:picLocks noChangeAspect="1" noChangeArrowheads="1"/>
          </p:cNvPicPr>
          <p:nvPr/>
        </p:nvPicPr>
        <p:blipFill>
          <a:blip r:embed="rId6" cstate="print"/>
          <a:srcRect/>
          <a:stretch>
            <a:fillRect/>
          </a:stretch>
        </p:blipFill>
        <p:spPr bwMode="auto">
          <a:xfrm>
            <a:off x="179512" y="1556792"/>
            <a:ext cx="3924300" cy="4762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4"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500034" y="642918"/>
            <a:ext cx="8229600" cy="3970318"/>
          </a:xfrm>
          <a:prstGeom prst="rect">
            <a:avLst/>
          </a:prstGeom>
          <a:noFill/>
          <a:ln w="9525">
            <a:noFill/>
            <a:miter lim="800000"/>
            <a:headEnd/>
            <a:tailEnd/>
          </a:ln>
          <a:effectLst/>
        </p:spPr>
        <p:txBody>
          <a:bodyPr>
            <a:spAutoFit/>
          </a:bodyPr>
          <a:lstStyle/>
          <a:p>
            <a:pPr marL="457200" indent="-457200"/>
            <a:r>
              <a:rPr lang="en-US" sz="3600" b="1" dirty="0">
                <a:latin typeface="Arial" charset="0"/>
              </a:rPr>
              <a:t>Cell Death</a:t>
            </a:r>
          </a:p>
          <a:p>
            <a:pPr marL="457200" indent="-457200"/>
            <a:endParaRPr lang="en-US" sz="2400" dirty="0"/>
          </a:p>
          <a:p>
            <a:pPr marL="457200" indent="-457200"/>
            <a:r>
              <a:rPr lang="en-US" sz="2400" dirty="0">
                <a:latin typeface="Arial" charset="0"/>
              </a:rPr>
              <a:t>Death of cells occurs in two ways:</a:t>
            </a:r>
          </a:p>
          <a:p>
            <a:pPr marL="457200" indent="-457200"/>
            <a:endParaRPr lang="en-US" sz="2400" dirty="0"/>
          </a:p>
          <a:p>
            <a:pPr marL="457200" indent="-457200">
              <a:buFontTx/>
              <a:buAutoNum type="arabicPeriod"/>
            </a:pPr>
            <a:r>
              <a:rPr lang="en-US" sz="2400" b="1" dirty="0">
                <a:solidFill>
                  <a:srgbClr val="FFCC00"/>
                </a:solidFill>
                <a:latin typeface="Arial" charset="0"/>
              </a:rPr>
              <a:t>Necrosis</a:t>
            </a:r>
            <a:r>
              <a:rPr lang="en-US" sz="2400" dirty="0">
                <a:latin typeface="Arial" charset="0"/>
              </a:rPr>
              <a:t>-</a:t>
            </a:r>
            <a:r>
              <a:rPr lang="en-US" sz="2400" dirty="0" smtClean="0">
                <a:latin typeface="Arial" charset="0"/>
              </a:rPr>
              <a:t>-changes </a:t>
            </a:r>
            <a:r>
              <a:rPr lang="en-US" sz="2400" dirty="0">
                <a:latin typeface="Arial" charset="0"/>
              </a:rPr>
              <a:t>produced by enzymatic digestion </a:t>
            </a:r>
            <a:r>
              <a:rPr lang="en-US" sz="2400" dirty="0" err="1" smtClean="0">
                <a:latin typeface="Arial" charset="0"/>
              </a:rPr>
              <a:t>ofcells</a:t>
            </a:r>
            <a:r>
              <a:rPr lang="en-US" sz="2400" dirty="0" smtClean="0">
                <a:latin typeface="Arial" charset="0"/>
              </a:rPr>
              <a:t> after irreversible injury</a:t>
            </a:r>
            <a:endParaRPr lang="en-US" sz="2400" dirty="0"/>
          </a:p>
          <a:p>
            <a:pPr marL="457200" indent="-457200">
              <a:buFontTx/>
              <a:buAutoNum type="arabicPeriod"/>
            </a:pPr>
            <a:r>
              <a:rPr lang="en-US" sz="2400" b="1" dirty="0">
                <a:solidFill>
                  <a:srgbClr val="FFCC00"/>
                </a:solidFill>
                <a:latin typeface="Arial" charset="0"/>
              </a:rPr>
              <a:t>Apoptosis</a:t>
            </a:r>
            <a:r>
              <a:rPr lang="en-US" sz="2400" dirty="0">
                <a:latin typeface="Arial" charset="0"/>
              </a:rPr>
              <a:t>--vital process that helps eliminate unwanted cells--an internally programmed series of events effected by dedicated gene products</a:t>
            </a:r>
            <a:r>
              <a:rPr lang="en-US" sz="2400" dirty="0"/>
              <a:t> </a:t>
            </a:r>
          </a:p>
          <a:p>
            <a:pPr marL="457200" indent="-457200"/>
            <a:endParaRPr lang="en-US" sz="2400" dirty="0"/>
          </a:p>
        </p:txBody>
      </p:sp>
      <p:sp>
        <p:nvSpPr>
          <p:cNvPr id="7169" name="Rectangle 1"/>
          <p:cNvSpPr>
            <a:spLocks noChangeArrowheads="1"/>
          </p:cNvSpPr>
          <p:nvPr/>
        </p:nvSpPr>
        <p:spPr bwMode="auto">
          <a:xfrm>
            <a:off x="785786" y="4295010"/>
            <a:ext cx="7500990" cy="203132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Autolysis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Autolysis is the death of individual cells and tissues after the death of the whole organism.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The cells are degraded by the post-mortem release of digestive enzymes from the </a:t>
            </a:r>
            <a:r>
              <a:rPr kumimoji="0" lang="en-US" b="0" i="0" u="none" strike="noStrike" cap="none" normalizeH="0" baseline="0" dirty="0" err="1" smtClean="0">
                <a:ln>
                  <a:noFill/>
                </a:ln>
                <a:solidFill>
                  <a:schemeClr val="tx1"/>
                </a:solidFill>
                <a:effectLst/>
                <a:latin typeface="Book Antiqua" pitchFamily="18" charset="0"/>
                <a:ea typeface="Calibri" pitchFamily="34" charset="0"/>
                <a:cs typeface="Arial" pitchFamily="34" charset="0"/>
              </a:rPr>
              <a:t>cytoplasmic</a:t>
            </a:r>
            <a:r>
              <a:rPr kumimoji="0" lang="en-US"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Book Antiqua" pitchFamily="18" charset="0"/>
                <a:ea typeface="Calibri" pitchFamily="34" charset="0"/>
                <a:cs typeface="Arial" pitchFamily="34" charset="0"/>
              </a:rPr>
              <a:t>lysosomes</a:t>
            </a:r>
            <a:r>
              <a:rPr kumimoji="0" lang="en-US"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a:t>
            </a:r>
          </a:p>
          <a:p>
            <a:pPr marL="0" marR="0" lvl="0" indent="0" algn="justLow" defTabSz="914400" rtl="0" eaLnBrk="0" fontAlgn="base" latinLnBrk="0" hangingPunct="0">
              <a:lnSpc>
                <a:spcPct val="100000"/>
              </a:lnSpc>
              <a:spcBef>
                <a:spcPct val="0"/>
              </a:spcBef>
              <a:spcAft>
                <a:spcPct val="0"/>
              </a:spcAft>
              <a:buClrTx/>
              <a:buSzTx/>
              <a:buFontTx/>
              <a:buNone/>
              <a:tabLst/>
            </a:pPr>
            <a:r>
              <a:rPr lang="en-US" b="1" i="1" dirty="0" err="1" smtClean="0">
                <a:solidFill>
                  <a:schemeClr val="tx1"/>
                </a:solidFill>
                <a:latin typeface="Book Antiqua" pitchFamily="18" charset="0"/>
                <a:ea typeface="Calibri" pitchFamily="34" charset="0"/>
                <a:cs typeface="Arial" pitchFamily="34" charset="0"/>
              </a:rPr>
              <a:t>Autophagy</a:t>
            </a:r>
            <a:r>
              <a:rPr lang="en-US" b="1" i="1" dirty="0" smtClean="0">
                <a:solidFill>
                  <a:schemeClr val="tx1"/>
                </a:solidFill>
                <a:latin typeface="Book Antiqua" pitchFamily="18" charset="0"/>
                <a:ea typeface="Calibri" pitchFamily="34" charset="0"/>
                <a:cs typeface="Arial" pitchFamily="34" charset="0"/>
              </a:rPr>
              <a:t>:</a:t>
            </a:r>
          </a:p>
          <a:p>
            <a:pPr marL="0" marR="0" lvl="0" indent="0" algn="justLow"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Book Antiqua" pitchFamily="18" charset="0"/>
                <a:ea typeface="Calibri" pitchFamily="34" charset="0"/>
                <a:cs typeface="Arial" pitchFamily="34" charset="0"/>
              </a:rPr>
              <a:t>Self eating in starvation</a:t>
            </a:r>
          </a:p>
        </p:txBody>
      </p:sp>
      <p:pic>
        <p:nvPicPr>
          <p:cNvPr id="4" name="Picture 2"/>
          <p:cNvPicPr>
            <a:picLocks noChangeAspect="1" noChangeArrowheads="1"/>
          </p:cNvPicPr>
          <p:nvPr/>
        </p:nvPicPr>
        <p:blipFill>
          <a:blip r:embed="rId2" cstate="print"/>
          <a:srcRect/>
          <a:stretch>
            <a:fillRect/>
          </a:stretch>
        </p:blipFill>
        <p:spPr bwMode="auto">
          <a:xfrm>
            <a:off x="7858148" y="214290"/>
            <a:ext cx="942975"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169">
                                            <p:bg/>
                                          </p:spTgt>
                                        </p:tgtEl>
                                        <p:attrNameLst>
                                          <p:attrName>style.visibility</p:attrName>
                                        </p:attrNameLst>
                                      </p:cBhvr>
                                      <p:to>
                                        <p:strVal val="visible"/>
                                      </p:to>
                                    </p:set>
                                    <p:animEffect transition="in" filter="slide(fromBottom)">
                                      <p:cBhvr>
                                        <p:cTn id="7" dur="500"/>
                                        <p:tgtEl>
                                          <p:spTgt spid="7169">
                                            <p:bg/>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169">
                                            <p:txEl>
                                              <p:pRg st="0" end="0"/>
                                            </p:txEl>
                                          </p:spTgt>
                                        </p:tgtEl>
                                        <p:attrNameLst>
                                          <p:attrName>style.visibility</p:attrName>
                                        </p:attrNameLst>
                                      </p:cBhvr>
                                      <p:to>
                                        <p:strVal val="visible"/>
                                      </p:to>
                                    </p:set>
                                    <p:animEffect transition="in" filter="slide(fromBottom)">
                                      <p:cBhvr>
                                        <p:cTn id="10" dur="500"/>
                                        <p:tgtEl>
                                          <p:spTgt spid="7169">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169">
                                            <p:txEl>
                                              <p:pRg st="1" end="1"/>
                                            </p:txEl>
                                          </p:spTgt>
                                        </p:tgtEl>
                                        <p:attrNameLst>
                                          <p:attrName>style.visibility</p:attrName>
                                        </p:attrNameLst>
                                      </p:cBhvr>
                                      <p:to>
                                        <p:strVal val="visible"/>
                                      </p:to>
                                    </p:set>
                                    <p:animEffect transition="in" filter="slide(fromBottom)">
                                      <p:cBhvr>
                                        <p:cTn id="13" dur="500"/>
                                        <p:tgtEl>
                                          <p:spTgt spid="7169">
                                            <p:txEl>
                                              <p:pRg st="1" end="1"/>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169">
                                            <p:txEl>
                                              <p:pRg st="2" end="2"/>
                                            </p:txEl>
                                          </p:spTgt>
                                        </p:tgtEl>
                                        <p:attrNameLst>
                                          <p:attrName>style.visibility</p:attrName>
                                        </p:attrNameLst>
                                      </p:cBhvr>
                                      <p:to>
                                        <p:strVal val="visible"/>
                                      </p:to>
                                    </p:set>
                                    <p:animEffect transition="in" filter="slide(fromBottom)">
                                      <p:cBhvr>
                                        <p:cTn id="16" dur="500"/>
                                        <p:tgtEl>
                                          <p:spTgt spid="7169">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169">
                                            <p:txEl>
                                              <p:pRg st="3" end="3"/>
                                            </p:txEl>
                                          </p:spTgt>
                                        </p:tgtEl>
                                        <p:attrNameLst>
                                          <p:attrName>style.visibility</p:attrName>
                                        </p:attrNameLst>
                                      </p:cBhvr>
                                      <p:to>
                                        <p:strVal val="visible"/>
                                      </p:to>
                                    </p:set>
                                    <p:animEffect transition="in" filter="slide(fromBottom)">
                                      <p:cBhvr>
                                        <p:cTn id="19" dur="500"/>
                                        <p:tgtEl>
                                          <p:spTgt spid="7169">
                                            <p:txEl>
                                              <p:pRg st="3" end="3"/>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7169">
                                            <p:txEl>
                                              <p:pRg st="4" end="4"/>
                                            </p:txEl>
                                          </p:spTgt>
                                        </p:tgtEl>
                                        <p:attrNameLst>
                                          <p:attrName>style.visibility</p:attrName>
                                        </p:attrNameLst>
                                      </p:cBhvr>
                                      <p:to>
                                        <p:strVal val="visible"/>
                                      </p:to>
                                    </p:set>
                                    <p:animEffect transition="in" filter="slide(fromBottom)">
                                      <p:cBhvr>
                                        <p:cTn id="22" dur="500"/>
                                        <p:tgtEl>
                                          <p:spTgt spid="7169">
                                            <p:txEl>
                                              <p:pRg st="4" end="4"/>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7169">
                                            <p:txEl>
                                              <p:pRg st="0" end="0"/>
                                            </p:txEl>
                                          </p:spTgt>
                                        </p:tgtEl>
                                        <p:attrNameLst>
                                          <p:attrName>style.visibility</p:attrName>
                                        </p:attrNameLst>
                                      </p:cBhvr>
                                      <p:to>
                                        <p:strVal val="visible"/>
                                      </p:to>
                                    </p:set>
                                    <p:anim calcmode="lin" valueType="num">
                                      <p:cBhvr additive="base">
                                        <p:cTn id="25" dur="500" fill="hold"/>
                                        <p:tgtEl>
                                          <p:spTgt spid="716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uiExpand="1"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3" name="Picture 1" descr="D:\SCContent\9781437717815\graphics\fullsize\S9781437717815-001-f016.jpg"/>
          <p:cNvPicPr>
            <a:picLocks noChangeAspect="1" noChangeArrowheads="1"/>
          </p:cNvPicPr>
          <p:nvPr/>
        </p:nvPicPr>
        <p:blipFill>
          <a:blip r:embed="rId2" cstate="print"/>
          <a:srcRect/>
          <a:stretch>
            <a:fillRect/>
          </a:stretch>
        </p:blipFill>
        <p:spPr bwMode="auto">
          <a:xfrm>
            <a:off x="1691680" y="764704"/>
            <a:ext cx="5598368" cy="581547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Necrosis</a:t>
            </a:r>
            <a:endParaRPr lang="en-US" dirty="0"/>
          </a:p>
        </p:txBody>
      </p:sp>
      <p:sp>
        <p:nvSpPr>
          <p:cNvPr id="3" name="Content Placeholder 2"/>
          <p:cNvSpPr>
            <a:spLocks noGrp="1"/>
          </p:cNvSpPr>
          <p:nvPr>
            <p:ph sz="quarter" idx="1"/>
          </p:nvPr>
        </p:nvSpPr>
        <p:spPr/>
        <p:txBody>
          <a:bodyPr/>
          <a:lstStyle/>
          <a:p>
            <a:r>
              <a:rPr lang="en-US" dirty="0" smtClean="0"/>
              <a:t>Necrosis is defined as the morphological changes that result from cell death within living tissues. </a:t>
            </a:r>
          </a:p>
          <a:p>
            <a:r>
              <a:rPr lang="en-US" dirty="0" smtClean="0"/>
              <a:t> In necrosis, death of a large number of cells in one area occurs.</a:t>
            </a:r>
          </a:p>
          <a:p>
            <a:r>
              <a:rPr lang="en-US" dirty="0" smtClean="0"/>
              <a:t>These changes occur because of digestion and </a:t>
            </a:r>
            <a:r>
              <a:rPr lang="en-US" dirty="0" err="1" smtClean="0"/>
              <a:t>denaturation</a:t>
            </a:r>
            <a:r>
              <a:rPr lang="en-US" dirty="0" smtClean="0"/>
              <a:t> of cellular proteins.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80328" cy="990600"/>
          </a:xfrm>
        </p:spPr>
        <p:txBody>
          <a:bodyPr>
            <a:normAutofit fontScale="90000"/>
          </a:bodyPr>
          <a:lstStyle/>
          <a:p>
            <a:r>
              <a:rPr lang="en-US" sz="4000" b="1" dirty="0" smtClean="0">
                <a:solidFill>
                  <a:srgbClr val="FFCC00"/>
                </a:solidFill>
                <a:latin typeface="Verdana" pitchFamily="34" charset="0"/>
              </a:rPr>
              <a:t>Patterns of Necrosis:</a:t>
            </a:r>
            <a:br>
              <a:rPr lang="en-US" sz="4000" b="1" dirty="0" smtClean="0">
                <a:solidFill>
                  <a:srgbClr val="FFCC00"/>
                </a:solidFill>
                <a:latin typeface="Verdana" pitchFamily="34" charset="0"/>
              </a:rPr>
            </a:br>
            <a:r>
              <a:rPr lang="en-US" sz="4000" b="1" dirty="0" smtClean="0">
                <a:solidFill>
                  <a:srgbClr val="FFCC00"/>
                </a:solidFill>
                <a:latin typeface="Verdana" pitchFamily="34" charset="0"/>
              </a:rPr>
              <a:t> In Tissues </a:t>
            </a:r>
            <a:r>
              <a:rPr lang="en-US" b="1" dirty="0" smtClean="0">
                <a:solidFill>
                  <a:srgbClr val="FFCC00"/>
                </a:solidFill>
                <a:latin typeface="Verdana" pitchFamily="34" charset="0"/>
              </a:rPr>
              <a:t>or Organs</a:t>
            </a:r>
            <a:endParaRPr lang="en-US" dirty="0"/>
          </a:p>
        </p:txBody>
      </p:sp>
      <p:sp>
        <p:nvSpPr>
          <p:cNvPr id="3" name="Content Placeholder 2"/>
          <p:cNvSpPr>
            <a:spLocks noGrp="1"/>
          </p:cNvSpPr>
          <p:nvPr>
            <p:ph sz="quarter" idx="1"/>
          </p:nvPr>
        </p:nvSpPr>
        <p:spPr/>
        <p:txBody>
          <a:bodyPr>
            <a:normAutofit fontScale="77500" lnSpcReduction="20000"/>
          </a:bodyPr>
          <a:lstStyle/>
          <a:p>
            <a:pPr marL="457200" indent="-457200">
              <a:buNone/>
            </a:pPr>
            <a:r>
              <a:rPr lang="en-US" sz="3200" b="1" dirty="0" smtClean="0">
                <a:solidFill>
                  <a:srgbClr val="FFCC00"/>
                </a:solidFill>
                <a:latin typeface="Verdana" pitchFamily="34" charset="0"/>
              </a:rPr>
              <a:t/>
            </a:r>
            <a:br>
              <a:rPr lang="en-US" sz="3200" b="1" dirty="0" smtClean="0">
                <a:solidFill>
                  <a:srgbClr val="FFCC00"/>
                </a:solidFill>
                <a:latin typeface="Verdana" pitchFamily="34" charset="0"/>
              </a:rPr>
            </a:br>
            <a:endParaRPr lang="en-US" sz="3200" b="1" dirty="0" smtClean="0">
              <a:solidFill>
                <a:srgbClr val="FFCC00"/>
              </a:solidFill>
              <a:latin typeface="Verdana" pitchFamily="34" charset="0"/>
            </a:endParaRPr>
          </a:p>
          <a:p>
            <a:pPr marL="457200" indent="-457200"/>
            <a:r>
              <a:rPr lang="en-US" sz="3200" dirty="0" smtClean="0">
                <a:latin typeface="Verdana" pitchFamily="34" charset="0"/>
              </a:rPr>
              <a:t>As a result of cell death the tissues or organs display one of these six macroscopic changes:</a:t>
            </a:r>
          </a:p>
          <a:p>
            <a:pPr marL="457200" indent="-457200"/>
            <a:endParaRPr lang="en-US" sz="3200" dirty="0" smtClean="0">
              <a:latin typeface="Verdana" pitchFamily="34" charset="0"/>
            </a:endParaRPr>
          </a:p>
          <a:p>
            <a:pPr marL="457200" indent="-457200">
              <a:buFontTx/>
              <a:buAutoNum type="arabicPeriod"/>
            </a:pPr>
            <a:r>
              <a:rPr lang="en-US" sz="3600" b="1" dirty="0" err="1" smtClean="0">
                <a:solidFill>
                  <a:schemeClr val="tx1">
                    <a:lumMod val="95000"/>
                    <a:lumOff val="5000"/>
                  </a:schemeClr>
                </a:solidFill>
                <a:latin typeface="Verdana" pitchFamily="34" charset="0"/>
              </a:rPr>
              <a:t>Coagulative</a:t>
            </a:r>
            <a:r>
              <a:rPr lang="en-US" sz="3600" b="1" dirty="0" smtClean="0">
                <a:solidFill>
                  <a:schemeClr val="tx1">
                    <a:lumMod val="95000"/>
                    <a:lumOff val="5000"/>
                  </a:schemeClr>
                </a:solidFill>
                <a:latin typeface="Verdana" pitchFamily="34" charset="0"/>
              </a:rPr>
              <a:t> necrosis</a:t>
            </a:r>
            <a:endParaRPr lang="en-US" sz="3600" dirty="0" smtClean="0">
              <a:solidFill>
                <a:schemeClr val="tx1">
                  <a:lumMod val="95000"/>
                  <a:lumOff val="5000"/>
                </a:schemeClr>
              </a:solidFill>
              <a:latin typeface="Verdana" pitchFamily="34" charset="0"/>
            </a:endParaRPr>
          </a:p>
          <a:p>
            <a:pPr marL="457200" indent="-457200">
              <a:buFontTx/>
              <a:buAutoNum type="arabicPeriod"/>
            </a:pPr>
            <a:r>
              <a:rPr lang="en-US" sz="3600" b="1" dirty="0" err="1" smtClean="0">
                <a:solidFill>
                  <a:schemeClr val="tx1">
                    <a:lumMod val="95000"/>
                    <a:lumOff val="5000"/>
                  </a:schemeClr>
                </a:solidFill>
                <a:latin typeface="Verdana" pitchFamily="34" charset="0"/>
              </a:rPr>
              <a:t>Liquifactive</a:t>
            </a:r>
            <a:r>
              <a:rPr lang="en-US" sz="3600" b="1" dirty="0" smtClean="0">
                <a:solidFill>
                  <a:schemeClr val="tx1">
                    <a:lumMod val="95000"/>
                    <a:lumOff val="5000"/>
                  </a:schemeClr>
                </a:solidFill>
                <a:latin typeface="Verdana" pitchFamily="34" charset="0"/>
              </a:rPr>
              <a:t> necrosis</a:t>
            </a:r>
          </a:p>
          <a:p>
            <a:pPr marL="457200" indent="-457200">
              <a:buFontTx/>
              <a:buAutoNum type="arabicPeriod"/>
            </a:pPr>
            <a:r>
              <a:rPr lang="en-US" sz="3600" b="1" dirty="0" err="1" smtClean="0">
                <a:solidFill>
                  <a:schemeClr val="tx1">
                    <a:lumMod val="95000"/>
                    <a:lumOff val="5000"/>
                  </a:schemeClr>
                </a:solidFill>
                <a:latin typeface="Verdana" pitchFamily="34" charset="0"/>
              </a:rPr>
              <a:t>Caseous</a:t>
            </a:r>
            <a:r>
              <a:rPr lang="en-US" sz="3600" b="1" dirty="0" smtClean="0">
                <a:solidFill>
                  <a:schemeClr val="tx1">
                    <a:lumMod val="95000"/>
                    <a:lumOff val="5000"/>
                  </a:schemeClr>
                </a:solidFill>
                <a:latin typeface="Verdana" pitchFamily="34" charset="0"/>
              </a:rPr>
              <a:t> necrosis</a:t>
            </a:r>
          </a:p>
          <a:p>
            <a:pPr marL="457200" indent="-457200">
              <a:buFontTx/>
              <a:buAutoNum type="arabicPeriod"/>
            </a:pPr>
            <a:r>
              <a:rPr lang="en-US" sz="3600" b="1" dirty="0" smtClean="0">
                <a:solidFill>
                  <a:schemeClr val="tx1">
                    <a:lumMod val="95000"/>
                    <a:lumOff val="5000"/>
                  </a:schemeClr>
                </a:solidFill>
                <a:latin typeface="Verdana" pitchFamily="34" charset="0"/>
              </a:rPr>
              <a:t>Fat necrosis</a:t>
            </a:r>
          </a:p>
          <a:p>
            <a:pPr marL="457200" indent="-457200">
              <a:buFontTx/>
              <a:buAutoNum type="arabicPeriod"/>
            </a:pPr>
            <a:r>
              <a:rPr lang="en-US" sz="3600" b="1" dirty="0" smtClean="0">
                <a:solidFill>
                  <a:schemeClr val="tx1">
                    <a:lumMod val="95000"/>
                    <a:lumOff val="5000"/>
                  </a:schemeClr>
                </a:solidFill>
                <a:latin typeface="Verdana" pitchFamily="34" charset="0"/>
              </a:rPr>
              <a:t>Gangrenous necrosis</a:t>
            </a:r>
          </a:p>
          <a:p>
            <a:pPr marL="457200" indent="-457200">
              <a:buFontTx/>
              <a:buAutoNum type="arabicPeriod"/>
            </a:pPr>
            <a:r>
              <a:rPr lang="en-US" sz="3600" b="1" dirty="0" err="1" smtClean="0">
                <a:solidFill>
                  <a:schemeClr val="tx1">
                    <a:lumMod val="95000"/>
                    <a:lumOff val="5000"/>
                  </a:schemeClr>
                </a:solidFill>
                <a:latin typeface="Verdana" pitchFamily="34" charset="0"/>
              </a:rPr>
              <a:t>Fibrinoid</a:t>
            </a:r>
            <a:r>
              <a:rPr lang="en-US" sz="3600" b="1" dirty="0" smtClean="0">
                <a:solidFill>
                  <a:schemeClr val="tx1">
                    <a:lumMod val="95000"/>
                    <a:lumOff val="5000"/>
                  </a:schemeClr>
                </a:solidFill>
                <a:latin typeface="Verdana" pitchFamily="34" charset="0"/>
              </a:rPr>
              <a:t> necro</a:t>
            </a:r>
            <a:r>
              <a:rPr lang="en-US" sz="3200" b="1" dirty="0" smtClean="0">
                <a:solidFill>
                  <a:schemeClr val="tx1">
                    <a:lumMod val="95000"/>
                    <a:lumOff val="5000"/>
                  </a:schemeClr>
                </a:solidFill>
                <a:latin typeface="Verdana" pitchFamily="34" charset="0"/>
              </a:rPr>
              <a:t>sis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My Documents\CELL INJURY for lectures_files\Point.of.No.Return.gif"/>
          <p:cNvPicPr>
            <a:picLocks noChangeAspect="1" noChangeArrowheads="1"/>
          </p:cNvPicPr>
          <p:nvPr/>
        </p:nvPicPr>
        <p:blipFill>
          <a:blip r:embed="rId2" cstate="print"/>
          <a:srcRect/>
          <a:stretch>
            <a:fillRect/>
          </a:stretch>
        </p:blipFill>
        <p:spPr bwMode="auto">
          <a:xfrm>
            <a:off x="323528" y="332656"/>
            <a:ext cx="7620000" cy="2362200"/>
          </a:xfrm>
          <a:prstGeom prst="rect">
            <a:avLst/>
          </a:prstGeom>
          <a:noFill/>
        </p:spPr>
      </p:pic>
      <p:sp>
        <p:nvSpPr>
          <p:cNvPr id="33799" name="Text Box 7"/>
          <p:cNvSpPr txBox="1">
            <a:spLocks noChangeArrowheads="1"/>
          </p:cNvSpPr>
          <p:nvPr/>
        </p:nvSpPr>
        <p:spPr bwMode="auto">
          <a:xfrm>
            <a:off x="395536" y="2348880"/>
            <a:ext cx="1754188" cy="336550"/>
          </a:xfrm>
          <a:prstGeom prst="rect">
            <a:avLst/>
          </a:prstGeom>
          <a:solidFill>
            <a:srgbClr val="FFFFFF"/>
          </a:solidFill>
          <a:ln w="9525">
            <a:noFill/>
            <a:miter lim="800000"/>
            <a:headEnd/>
            <a:tailEnd/>
          </a:ln>
          <a:effectLst/>
        </p:spPr>
        <p:txBody>
          <a:bodyPr wrap="none">
            <a:spAutoFit/>
          </a:bodyPr>
          <a:lstStyle/>
          <a:p>
            <a:r>
              <a:rPr lang="en-US" sz="1600" b="1" dirty="0">
                <a:solidFill>
                  <a:srgbClr val="000066"/>
                </a:solidFill>
                <a:latin typeface="Arial" charset="0"/>
                <a:cs typeface="Arial" charset="0"/>
              </a:rPr>
              <a:t>Etiologic agents</a:t>
            </a:r>
            <a:endParaRPr lang="en-US" dirty="0"/>
          </a:p>
        </p:txBody>
      </p:sp>
      <p:sp>
        <p:nvSpPr>
          <p:cNvPr id="4" name="TextBox 3"/>
          <p:cNvSpPr txBox="1"/>
          <p:nvPr/>
        </p:nvSpPr>
        <p:spPr>
          <a:xfrm>
            <a:off x="539552" y="3068960"/>
            <a:ext cx="4968551" cy="3693319"/>
          </a:xfrm>
          <a:prstGeom prst="rect">
            <a:avLst/>
          </a:prstGeom>
          <a:ln w="57150">
            <a:solidFill>
              <a:schemeClr val="accent1"/>
            </a:solidFill>
          </a:ln>
        </p:spPr>
        <p:style>
          <a:lnRef idx="1">
            <a:schemeClr val="accent2"/>
          </a:lnRef>
          <a:fillRef idx="3">
            <a:schemeClr val="accent2"/>
          </a:fillRef>
          <a:effectRef idx="2">
            <a:schemeClr val="accent2"/>
          </a:effectRef>
          <a:fontRef idx="minor">
            <a:schemeClr val="lt1"/>
          </a:fontRef>
        </p:style>
        <p:txBody>
          <a:bodyPr wrap="square" rtlCol="1">
            <a:spAutoFit/>
          </a:bodyPr>
          <a:lstStyle/>
          <a:p>
            <a:pPr marL="514350" indent="-514350">
              <a:buFont typeface="+mj-lt"/>
              <a:buAutoNum type="arabicPeriod"/>
            </a:pPr>
            <a:r>
              <a:rPr lang="en-US" sz="2400" b="1" dirty="0" smtClean="0">
                <a:latin typeface="Arial" charset="0"/>
                <a:cs typeface="Arial" charset="0"/>
              </a:rPr>
              <a:t>DEFICIENCY OF OXYGEN </a:t>
            </a:r>
            <a:r>
              <a:rPr lang="en-US" sz="2400" b="1" dirty="0" smtClean="0">
                <a:latin typeface="Arial" charset="0"/>
                <a:cs typeface="Arial" charset="0"/>
              </a:rPr>
              <a:t>  </a:t>
            </a:r>
            <a:r>
              <a:rPr lang="en-US" sz="2400" b="1" dirty="0" smtClean="0">
                <a:latin typeface="Arial" charset="0"/>
                <a:cs typeface="Arial" charset="0"/>
              </a:rPr>
              <a:t>	</a:t>
            </a:r>
            <a:r>
              <a:rPr lang="en-US" sz="2400" b="1" dirty="0" smtClean="0">
                <a:latin typeface="Arial" charset="0"/>
                <a:cs typeface="Arial" charset="0"/>
              </a:rPr>
              <a:t>      Ischemia </a:t>
            </a:r>
            <a:r>
              <a:rPr lang="en-US" sz="2400" b="1" dirty="0" smtClean="0">
                <a:latin typeface="Arial" charset="0"/>
                <a:cs typeface="Arial" charset="0"/>
              </a:rPr>
              <a:t>vs. Hypoxia</a:t>
            </a:r>
          </a:p>
          <a:p>
            <a:pPr marL="514350" indent="-514350">
              <a:buFont typeface="+mj-lt"/>
              <a:buAutoNum type="arabicPeriod"/>
            </a:pPr>
            <a:r>
              <a:rPr lang="en-US" sz="2400" b="1" dirty="0" smtClean="0">
                <a:latin typeface="Arial" charset="0"/>
                <a:cs typeface="Arial" charset="0"/>
              </a:rPr>
              <a:t>PHYSICAL AGENTS</a:t>
            </a:r>
          </a:p>
          <a:p>
            <a:pPr marL="514350" indent="-514350">
              <a:buFont typeface="+mj-lt"/>
              <a:buAutoNum type="arabicPeriod"/>
            </a:pPr>
            <a:r>
              <a:rPr lang="en-US" sz="2400" b="1" dirty="0" smtClean="0">
                <a:latin typeface="Arial" charset="0"/>
                <a:cs typeface="Arial" charset="0"/>
              </a:rPr>
              <a:t>CHEMICAL AGENTS</a:t>
            </a:r>
          </a:p>
          <a:p>
            <a:pPr marL="514350" indent="-514350">
              <a:buFont typeface="+mj-lt"/>
              <a:buAutoNum type="arabicPeriod"/>
            </a:pPr>
            <a:r>
              <a:rPr lang="en-US" sz="2400" b="1" dirty="0" smtClean="0">
                <a:latin typeface="Arial" charset="0"/>
                <a:cs typeface="Arial" charset="0"/>
              </a:rPr>
              <a:t>INFECTION</a:t>
            </a:r>
          </a:p>
          <a:p>
            <a:pPr marL="514350" indent="-514350">
              <a:buFont typeface="+mj-lt"/>
              <a:buAutoNum type="arabicPeriod"/>
            </a:pPr>
            <a:r>
              <a:rPr lang="en-US" sz="2400" b="1" dirty="0" smtClean="0">
                <a:latin typeface="Arial" charset="0"/>
                <a:cs typeface="Arial" charset="0"/>
              </a:rPr>
              <a:t>IMUNOLOGICAL REACTIONS</a:t>
            </a:r>
          </a:p>
          <a:p>
            <a:pPr marL="514350" indent="-514350">
              <a:buFont typeface="+mj-lt"/>
              <a:buAutoNum type="arabicPeriod"/>
            </a:pPr>
            <a:r>
              <a:rPr lang="en-US" sz="2400" b="1" dirty="0" smtClean="0">
                <a:latin typeface="Arial" charset="0"/>
                <a:cs typeface="Arial" charset="0"/>
              </a:rPr>
              <a:t>GENETIC DERANGEMENTS</a:t>
            </a:r>
          </a:p>
          <a:p>
            <a:pPr marL="514350" indent="-514350">
              <a:buFont typeface="+mj-lt"/>
              <a:buAutoNum type="arabicPeriod"/>
            </a:pPr>
            <a:r>
              <a:rPr lang="en-US" sz="2400" b="1" dirty="0" smtClean="0">
                <a:latin typeface="Arial" charset="0"/>
                <a:cs typeface="Arial" charset="0"/>
              </a:rPr>
              <a:t>NUTRITIONAL IMBALANCE</a:t>
            </a:r>
          </a:p>
          <a:p>
            <a:pPr marL="514350" indent="-514350">
              <a:buFont typeface="+mj-lt"/>
              <a:buAutoNum type="arabicPeriod"/>
            </a:pPr>
            <a:r>
              <a:rPr lang="en-US" sz="2400" b="1" dirty="0" smtClean="0">
                <a:latin typeface="Arial" charset="0"/>
                <a:cs typeface="Arial" charset="0"/>
              </a:rPr>
              <a:t>AGING</a:t>
            </a:r>
          </a:p>
          <a:p>
            <a:endParaRPr lang="ar-SA"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Patterns of Necrosis In Tissues or Organs</a:t>
            </a:r>
            <a:endParaRPr lang="en-US" dirty="0"/>
          </a:p>
        </p:txBody>
      </p:sp>
      <p:sp>
        <p:nvSpPr>
          <p:cNvPr id="3" name="Content Placeholder 2"/>
          <p:cNvSpPr>
            <a:spLocks noGrp="1"/>
          </p:cNvSpPr>
          <p:nvPr>
            <p:ph sz="quarter" idx="1"/>
          </p:nvPr>
        </p:nvSpPr>
        <p:spPr>
          <a:xfrm>
            <a:off x="500034" y="1857364"/>
            <a:ext cx="8153400" cy="4495800"/>
          </a:xfrm>
        </p:spPr>
        <p:txBody>
          <a:bodyPr>
            <a:normAutofit fontScale="77500" lnSpcReduction="20000"/>
          </a:bodyPr>
          <a:lstStyle/>
          <a:p>
            <a:pPr marL="457200" indent="-457200">
              <a:buNone/>
            </a:pPr>
            <a:endParaRPr lang="en-US" sz="3200" dirty="0" smtClean="0">
              <a:latin typeface="Verdana" pitchFamily="34" charset="0"/>
            </a:endParaRPr>
          </a:p>
          <a:p>
            <a:pPr marL="457200" indent="-457200">
              <a:buFontTx/>
              <a:buAutoNum type="arabicPeriod"/>
            </a:pPr>
            <a:r>
              <a:rPr lang="en-US" sz="3200" b="1" dirty="0" err="1" smtClean="0">
                <a:solidFill>
                  <a:srgbClr val="FFC000"/>
                </a:solidFill>
                <a:latin typeface="Verdana" pitchFamily="34" charset="0"/>
              </a:rPr>
              <a:t>Coagulative</a:t>
            </a:r>
            <a:r>
              <a:rPr lang="en-US" sz="3200" b="1" dirty="0" smtClean="0">
                <a:solidFill>
                  <a:srgbClr val="FFC000"/>
                </a:solidFill>
                <a:latin typeface="Verdana" pitchFamily="34" charset="0"/>
              </a:rPr>
              <a:t> necrosis</a:t>
            </a:r>
            <a:r>
              <a:rPr lang="en-US" sz="3200" dirty="0" smtClean="0">
                <a:solidFill>
                  <a:srgbClr val="FFC000"/>
                </a:solidFill>
                <a:latin typeface="Verdana" pitchFamily="34" charset="0"/>
              </a:rPr>
              <a:t>:</a:t>
            </a:r>
          </a:p>
          <a:p>
            <a:pPr marL="457200" indent="-457200">
              <a:buFont typeface="Wingdings" pitchFamily="2" charset="2"/>
              <a:buChar char="q"/>
            </a:pPr>
            <a:r>
              <a:rPr lang="en-US" sz="3200" dirty="0" err="1" smtClean="0"/>
              <a:t>Denaturation</a:t>
            </a:r>
            <a:r>
              <a:rPr lang="en-US" sz="3200" dirty="0" smtClean="0"/>
              <a:t> of intracellular protein leads to the pale firm nature of the tissues affected.  The cells show the microscopic features of cell death but the general architecture of the tissue and cell ghosts remain discernible for a short time. </a:t>
            </a:r>
          </a:p>
          <a:p>
            <a:pPr marL="457200" indent="-457200">
              <a:buFontTx/>
              <a:buAutoNum type="arabicPeriod"/>
            </a:pPr>
            <a:endParaRPr lang="en-US" sz="3200" dirty="0" smtClean="0">
              <a:latin typeface="Verdana" pitchFamily="34" charset="0"/>
            </a:endParaRPr>
          </a:p>
          <a:p>
            <a:pPr marL="457200" indent="-457200"/>
            <a:r>
              <a:rPr lang="en-US" sz="3200" dirty="0" smtClean="0">
                <a:latin typeface="Verdana" pitchFamily="34" charset="0"/>
              </a:rPr>
              <a:t>The outline of the dead cells are maintained and the tissue is somewhat firm. </a:t>
            </a:r>
          </a:p>
          <a:p>
            <a:pPr marL="777240" lvl="1" indent="-457200"/>
            <a:r>
              <a:rPr lang="en-US" dirty="0" smtClean="0">
                <a:latin typeface="Verdana" pitchFamily="34" charset="0"/>
              </a:rPr>
              <a:t>	Example: </a:t>
            </a:r>
            <a:r>
              <a:rPr lang="en-US" sz="2800" dirty="0" smtClean="0"/>
              <a:t>kidney and heart injury caused by </a:t>
            </a:r>
            <a:r>
              <a:rPr lang="en-US" sz="2800" dirty="0" err="1" smtClean="0"/>
              <a:t>ischaemia</a:t>
            </a:r>
            <a:r>
              <a:rPr lang="en-US" sz="2800"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9" name="Object 7"/>
          <p:cNvGraphicFramePr>
            <a:graphicFrameLocks noChangeAspect="1"/>
          </p:cNvGraphicFramePr>
          <p:nvPr/>
        </p:nvGraphicFramePr>
        <p:xfrm>
          <a:off x="2133600" y="762000"/>
          <a:ext cx="3994150" cy="5867400"/>
        </p:xfrm>
        <a:graphic>
          <a:graphicData uri="http://schemas.openxmlformats.org/presentationml/2006/ole">
            <p:oleObj spid="_x0000_s1026" name="Photo Editor Photo" r:id="rId3" imgW="3142857" imgH="4800000" progId="">
              <p:embed/>
            </p:oleObj>
          </a:graphicData>
        </a:graphic>
      </p:graphicFrame>
      <p:sp>
        <p:nvSpPr>
          <p:cNvPr id="141320" name="Text Box 8"/>
          <p:cNvSpPr txBox="1">
            <a:spLocks noChangeArrowheads="1"/>
          </p:cNvSpPr>
          <p:nvPr/>
        </p:nvSpPr>
        <p:spPr bwMode="auto">
          <a:xfrm>
            <a:off x="4973638" y="928670"/>
            <a:ext cx="4170362" cy="915988"/>
          </a:xfrm>
          <a:prstGeom prst="rect">
            <a:avLst/>
          </a:prstGeom>
          <a:noFill/>
          <a:ln w="9525">
            <a:noFill/>
            <a:miter lim="800000"/>
            <a:headEnd/>
            <a:tailEnd/>
          </a:ln>
          <a:effectLst/>
        </p:spPr>
        <p:txBody>
          <a:bodyPr wrap="none">
            <a:spAutoFit/>
          </a:bodyPr>
          <a:lstStyle/>
          <a:p>
            <a:pPr algn="ctr"/>
            <a:r>
              <a:rPr lang="en-US" sz="1800" dirty="0">
                <a:latin typeface="Verdana" pitchFamily="34" charset="0"/>
              </a:rPr>
              <a:t>Kidney: ischemia and infarction </a:t>
            </a:r>
          </a:p>
          <a:p>
            <a:pPr algn="ctr"/>
            <a:r>
              <a:rPr lang="en-US" sz="1800" i="1" dirty="0">
                <a:solidFill>
                  <a:srgbClr val="FFCC00"/>
                </a:solidFill>
                <a:latin typeface="Verdana" pitchFamily="34" charset="0"/>
              </a:rPr>
              <a:t>(loss of blood supply and resultant</a:t>
            </a:r>
          </a:p>
          <a:p>
            <a:pPr algn="ctr"/>
            <a:r>
              <a:rPr lang="en-US" sz="1800" i="1" dirty="0">
                <a:solidFill>
                  <a:srgbClr val="FFCC00"/>
                </a:solidFill>
                <a:latin typeface="Verdana" pitchFamily="34" charset="0"/>
              </a:rPr>
              <a:t> tissue anoxia). </a:t>
            </a:r>
          </a:p>
        </p:txBody>
      </p:sp>
      <p:sp>
        <p:nvSpPr>
          <p:cNvPr id="141321" name="Text Box 9"/>
          <p:cNvSpPr txBox="1">
            <a:spLocks noChangeArrowheads="1"/>
          </p:cNvSpPr>
          <p:nvPr/>
        </p:nvSpPr>
        <p:spPr bwMode="auto">
          <a:xfrm>
            <a:off x="2357422" y="214290"/>
            <a:ext cx="3341688" cy="457200"/>
          </a:xfrm>
          <a:prstGeom prst="rect">
            <a:avLst/>
          </a:prstGeom>
          <a:noFill/>
          <a:ln w="9525">
            <a:noFill/>
            <a:miter lim="800000"/>
            <a:headEnd/>
            <a:tailEnd/>
          </a:ln>
          <a:effectLst/>
        </p:spPr>
        <p:txBody>
          <a:bodyPr wrap="none">
            <a:spAutoFit/>
          </a:bodyPr>
          <a:lstStyle/>
          <a:p>
            <a:r>
              <a:rPr lang="en-US" dirty="0" err="1">
                <a:latin typeface="Verdana" pitchFamily="34" charset="0"/>
              </a:rPr>
              <a:t>Coagulative</a:t>
            </a:r>
            <a:r>
              <a:rPr lang="en-US" dirty="0">
                <a:latin typeface="Verdana" pitchFamily="34" charset="0"/>
              </a:rPr>
              <a:t> necrosis</a:t>
            </a:r>
          </a:p>
        </p:txBody>
      </p:sp>
      <p:sp>
        <p:nvSpPr>
          <p:cNvPr id="141322" name="Text Box 10"/>
          <p:cNvSpPr txBox="1">
            <a:spLocks noChangeArrowheads="1"/>
          </p:cNvSpPr>
          <p:nvPr/>
        </p:nvSpPr>
        <p:spPr bwMode="auto">
          <a:xfrm>
            <a:off x="6429388" y="3500438"/>
            <a:ext cx="1676400" cy="1930400"/>
          </a:xfrm>
          <a:prstGeom prst="rect">
            <a:avLst/>
          </a:prstGeom>
          <a:noFill/>
          <a:ln w="9525">
            <a:solidFill>
              <a:schemeClr val="accent2"/>
            </a:solidFill>
            <a:miter lim="800000"/>
            <a:headEnd/>
            <a:tailEnd/>
          </a:ln>
          <a:effectLst/>
        </p:spPr>
        <p:txBody>
          <a:bodyPr>
            <a:spAutoFit/>
          </a:bodyPr>
          <a:lstStyle/>
          <a:p>
            <a:r>
              <a:rPr lang="en-US" sz="2000">
                <a:solidFill>
                  <a:srgbClr val="FFCC00"/>
                </a:solidFill>
                <a:latin typeface="Verdana" pitchFamily="34" charset="0"/>
              </a:rPr>
              <a:t>Removal of the dead tissue leaves behind a scar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descr="http://www.vetmed.wsu.edu/medsci520/images/ci/CI24.jpg"/>
          <p:cNvPicPr>
            <a:picLocks noChangeAspect="1" noChangeArrowheads="1"/>
          </p:cNvPicPr>
          <p:nvPr/>
        </p:nvPicPr>
        <p:blipFill>
          <a:blip r:embed="rId2" cstate="print"/>
          <a:srcRect/>
          <a:stretch>
            <a:fillRect/>
          </a:stretch>
        </p:blipFill>
        <p:spPr bwMode="auto">
          <a:xfrm>
            <a:off x="533400" y="1143000"/>
            <a:ext cx="8207375" cy="5467350"/>
          </a:xfrm>
          <a:prstGeom prst="rect">
            <a:avLst/>
          </a:prstGeom>
          <a:noFill/>
          <a:ln w="9525">
            <a:solidFill>
              <a:schemeClr val="tx2"/>
            </a:solidFill>
            <a:miter lim="800000"/>
            <a:headEnd/>
            <a:tailEnd/>
          </a:ln>
        </p:spPr>
      </p:pic>
      <p:sp>
        <p:nvSpPr>
          <p:cNvPr id="120836" name="Text Box 4"/>
          <p:cNvSpPr txBox="1">
            <a:spLocks noChangeArrowheads="1"/>
          </p:cNvSpPr>
          <p:nvPr/>
        </p:nvSpPr>
        <p:spPr bwMode="auto">
          <a:xfrm>
            <a:off x="1822450" y="352425"/>
            <a:ext cx="6059488" cy="701675"/>
          </a:xfrm>
          <a:prstGeom prst="rect">
            <a:avLst/>
          </a:prstGeom>
          <a:noFill/>
          <a:ln w="9525">
            <a:noFill/>
            <a:miter lim="800000"/>
            <a:headEnd/>
            <a:tailEnd/>
          </a:ln>
          <a:effectLst/>
        </p:spPr>
        <p:txBody>
          <a:bodyPr wrap="none">
            <a:spAutoFit/>
          </a:bodyPr>
          <a:lstStyle/>
          <a:p>
            <a:pPr algn="ctr"/>
            <a:r>
              <a:rPr lang="en-US" sz="2000">
                <a:latin typeface="Arial" charset="0"/>
                <a:cs typeface="Arial" charset="0"/>
              </a:rPr>
              <a:t>Acute renal tubular necrosis (ischemia) :</a:t>
            </a:r>
          </a:p>
          <a:p>
            <a:pPr algn="ctr"/>
            <a:r>
              <a:rPr lang="en-US" sz="2000">
                <a:latin typeface="Arial" charset="0"/>
                <a:cs typeface="Arial" charset="0"/>
              </a:rPr>
              <a:t>increased eosinophilia and pyknosis in necrotic cells</a:t>
            </a:r>
          </a:p>
        </p:txBody>
      </p:sp>
      <p:sp>
        <p:nvSpPr>
          <p:cNvPr id="120837" name="Line 5"/>
          <p:cNvSpPr>
            <a:spLocks noChangeShapeType="1"/>
          </p:cNvSpPr>
          <p:nvPr/>
        </p:nvSpPr>
        <p:spPr bwMode="auto">
          <a:xfrm>
            <a:off x="3429000" y="2286000"/>
            <a:ext cx="0" cy="685800"/>
          </a:xfrm>
          <a:prstGeom prst="line">
            <a:avLst/>
          </a:prstGeom>
          <a:noFill/>
          <a:ln w="9525">
            <a:solidFill>
              <a:schemeClr val="accent2"/>
            </a:solidFill>
            <a:round/>
            <a:headEnd/>
            <a:tailEnd type="triangle" w="med" len="med"/>
          </a:ln>
          <a:effectLst/>
        </p:spPr>
        <p:txBody>
          <a:bodyPr/>
          <a:lstStyle/>
          <a:p>
            <a:endParaRPr lang="en-US"/>
          </a:p>
        </p:txBody>
      </p:sp>
      <p:sp>
        <p:nvSpPr>
          <p:cNvPr id="120838" name="Text Box 6"/>
          <p:cNvSpPr txBox="1">
            <a:spLocks noChangeArrowheads="1"/>
          </p:cNvSpPr>
          <p:nvPr/>
        </p:nvSpPr>
        <p:spPr bwMode="auto">
          <a:xfrm>
            <a:off x="3108325" y="1708150"/>
            <a:ext cx="1433513" cy="457200"/>
          </a:xfrm>
          <a:prstGeom prst="rect">
            <a:avLst/>
          </a:prstGeom>
          <a:noFill/>
          <a:ln w="9525">
            <a:noFill/>
            <a:miter lim="800000"/>
            <a:headEnd/>
            <a:tailEnd/>
          </a:ln>
          <a:effectLst/>
        </p:spPr>
        <p:txBody>
          <a:bodyPr wrap="none">
            <a:spAutoFit/>
          </a:bodyPr>
          <a:lstStyle/>
          <a:p>
            <a:r>
              <a:rPr lang="en-US" b="1">
                <a:solidFill>
                  <a:schemeClr val="accent2"/>
                </a:solidFill>
                <a:latin typeface="Verdana" pitchFamily="34" charset="0"/>
              </a:rPr>
              <a:t>Normal</a:t>
            </a:r>
          </a:p>
        </p:txBody>
      </p:sp>
      <p:sp>
        <p:nvSpPr>
          <p:cNvPr id="120839" name="Text Box 7"/>
          <p:cNvSpPr txBox="1">
            <a:spLocks noChangeArrowheads="1"/>
          </p:cNvSpPr>
          <p:nvPr/>
        </p:nvSpPr>
        <p:spPr bwMode="auto">
          <a:xfrm>
            <a:off x="5715000" y="4648200"/>
            <a:ext cx="1608138" cy="457200"/>
          </a:xfrm>
          <a:prstGeom prst="rect">
            <a:avLst/>
          </a:prstGeom>
          <a:noFill/>
          <a:ln w="9525">
            <a:noFill/>
            <a:miter lim="800000"/>
            <a:headEnd/>
            <a:tailEnd/>
          </a:ln>
          <a:effectLst/>
        </p:spPr>
        <p:txBody>
          <a:bodyPr wrap="none">
            <a:spAutoFit/>
          </a:bodyPr>
          <a:lstStyle/>
          <a:p>
            <a:r>
              <a:rPr lang="en-US" b="1">
                <a:solidFill>
                  <a:srgbClr val="003300"/>
                </a:solidFill>
                <a:latin typeface="Verdana" pitchFamily="34" charset="0"/>
              </a:rPr>
              <a:t>Necrotic</a:t>
            </a:r>
          </a:p>
        </p:txBody>
      </p:sp>
      <p:sp>
        <p:nvSpPr>
          <p:cNvPr id="120840" name="Line 8"/>
          <p:cNvSpPr>
            <a:spLocks noChangeShapeType="1"/>
          </p:cNvSpPr>
          <p:nvPr/>
        </p:nvSpPr>
        <p:spPr bwMode="auto">
          <a:xfrm flipV="1">
            <a:off x="5943600" y="3276600"/>
            <a:ext cx="0" cy="1295400"/>
          </a:xfrm>
          <a:prstGeom prst="line">
            <a:avLst/>
          </a:prstGeom>
          <a:noFill/>
          <a:ln w="9525">
            <a:solidFill>
              <a:srgbClr val="003300"/>
            </a:solidFill>
            <a:round/>
            <a:headEnd/>
            <a:tailEnd type="triangle" w="med" len="med"/>
          </a:ln>
          <a:effectLst/>
        </p:spPr>
        <p:txBody>
          <a:bodyPr/>
          <a:lstStyle/>
          <a:p>
            <a:endParaRPr lang="en-US"/>
          </a:p>
        </p:txBody>
      </p:sp>
      <p:sp>
        <p:nvSpPr>
          <p:cNvPr id="120841" name="Line 9"/>
          <p:cNvSpPr>
            <a:spLocks noChangeShapeType="1"/>
          </p:cNvSpPr>
          <p:nvPr/>
        </p:nvSpPr>
        <p:spPr bwMode="auto">
          <a:xfrm flipH="1" flipV="1">
            <a:off x="5334000" y="4038600"/>
            <a:ext cx="533400" cy="533400"/>
          </a:xfrm>
          <a:prstGeom prst="line">
            <a:avLst/>
          </a:prstGeom>
          <a:noFill/>
          <a:ln w="9525">
            <a:solidFill>
              <a:srgbClr val="0033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FFC000"/>
                </a:solidFill>
                <a:latin typeface="Verdana" pitchFamily="34" charset="0"/>
              </a:rPr>
              <a:t>Coagulative</a:t>
            </a:r>
            <a:r>
              <a:rPr lang="en-US" b="1" dirty="0" smtClean="0">
                <a:solidFill>
                  <a:srgbClr val="FFC000"/>
                </a:solidFill>
                <a:latin typeface="Verdana" pitchFamily="34" charset="0"/>
              </a:rPr>
              <a:t> necrosis</a:t>
            </a:r>
            <a:r>
              <a:rPr lang="en-US" dirty="0" smtClean="0">
                <a:solidFill>
                  <a:srgbClr val="FFC000"/>
                </a:solidFill>
                <a:latin typeface="Verdana" pitchFamily="34" charset="0"/>
              </a:rPr>
              <a:t>:</a:t>
            </a:r>
            <a:br>
              <a:rPr lang="en-US" dirty="0" smtClean="0">
                <a:solidFill>
                  <a:srgbClr val="FFC000"/>
                </a:solidFill>
                <a:latin typeface="Verdana" pitchFamily="34" charset="0"/>
              </a:rPr>
            </a:br>
            <a:endParaRPr lang="en-US" dirty="0"/>
          </a:p>
        </p:txBody>
      </p:sp>
      <p:sp>
        <p:nvSpPr>
          <p:cNvPr id="4" name="Text Box 3"/>
          <p:cNvSpPr txBox="1">
            <a:spLocks noGrp="1" noChangeArrowheads="1"/>
          </p:cNvSpPr>
          <p:nvPr>
            <p:ph sz="quarter" idx="1"/>
          </p:nvPr>
        </p:nvSpPr>
        <p:spPr bwMode="auto">
          <a:xfrm>
            <a:off x="500034" y="2000240"/>
            <a:ext cx="8153400" cy="1431161"/>
          </a:xfrm>
          <a:prstGeom prst="rect">
            <a:avLst/>
          </a:prstGeom>
          <a:noFill/>
          <a:ln w="9525">
            <a:solidFill>
              <a:srgbClr val="FF9933"/>
            </a:solidFill>
            <a:miter lim="800000"/>
            <a:headEnd/>
            <a:tailEnd/>
          </a:ln>
          <a:effectLst/>
        </p:spPr>
        <p:txBody>
          <a:bodyPr>
            <a:spAutoFit/>
          </a:bodyPr>
          <a:lstStyle/>
          <a:p>
            <a:pPr algn="ctr"/>
            <a:r>
              <a:rPr lang="en-US" i="1" dirty="0">
                <a:latin typeface="Arial" charset="0"/>
                <a:cs typeface="Arial" charset="0"/>
              </a:rPr>
              <a:t>Remember: True coagulation necrosis involves groups of cells, and is almost always accompanied, by acute inflammation (infiltrate)</a:t>
            </a:r>
            <a:endParaRPr lang="en-US" sz="28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Patterns of Necrosis In Tissues or Organs</a:t>
            </a:r>
            <a:endParaRPr lang="en-US" dirty="0"/>
          </a:p>
        </p:txBody>
      </p:sp>
      <p:sp>
        <p:nvSpPr>
          <p:cNvPr id="3" name="Content Placeholder 2"/>
          <p:cNvSpPr>
            <a:spLocks noGrp="1"/>
          </p:cNvSpPr>
          <p:nvPr>
            <p:ph sz="quarter" idx="1"/>
          </p:nvPr>
        </p:nvSpPr>
        <p:spPr>
          <a:xfrm>
            <a:off x="500034" y="1928802"/>
            <a:ext cx="8153400" cy="4495800"/>
          </a:xfrm>
        </p:spPr>
        <p:txBody>
          <a:bodyPr>
            <a:normAutofit lnSpcReduction="10000"/>
          </a:bodyPr>
          <a:lstStyle/>
          <a:p>
            <a:pPr marL="457200" indent="-457200">
              <a:buNone/>
            </a:pPr>
            <a:r>
              <a:rPr lang="en-US" sz="3200" b="1" dirty="0" smtClean="0">
                <a:solidFill>
                  <a:srgbClr val="FFCC00"/>
                </a:solidFill>
                <a:latin typeface="Verdana" pitchFamily="34" charset="0"/>
              </a:rPr>
              <a:t>2. </a:t>
            </a:r>
            <a:r>
              <a:rPr lang="en-US" sz="3200" b="1" dirty="0" err="1" smtClean="0">
                <a:solidFill>
                  <a:srgbClr val="FFCC00"/>
                </a:solidFill>
                <a:latin typeface="Verdana" pitchFamily="34" charset="0"/>
              </a:rPr>
              <a:t>Liquefactive</a:t>
            </a:r>
            <a:r>
              <a:rPr lang="en-US" sz="3200" b="1" dirty="0" smtClean="0">
                <a:solidFill>
                  <a:srgbClr val="FFCC00"/>
                </a:solidFill>
                <a:latin typeface="Verdana" pitchFamily="34" charset="0"/>
              </a:rPr>
              <a:t> necrosis</a:t>
            </a:r>
            <a:r>
              <a:rPr lang="en-US" sz="3200" dirty="0" smtClean="0">
                <a:solidFill>
                  <a:srgbClr val="FFCC00"/>
                </a:solidFill>
                <a:latin typeface="Verdana" pitchFamily="34" charset="0"/>
              </a:rPr>
              <a:t>:</a:t>
            </a:r>
          </a:p>
          <a:p>
            <a:pPr marL="457200" indent="-457200"/>
            <a:r>
              <a:rPr lang="en-US" sz="3200" dirty="0" smtClean="0">
                <a:latin typeface="Verdana" pitchFamily="34" charset="0"/>
              </a:rPr>
              <a:t>The dead cells undergo disintegration and affected tissue is liquefied.</a:t>
            </a:r>
          </a:p>
          <a:p>
            <a:pPr marL="457200" indent="-457200"/>
            <a:r>
              <a:rPr lang="en-US" sz="2600" dirty="0" smtClean="0">
                <a:latin typeface="Tahoma" pitchFamily="34" charset="0"/>
                <a:ea typeface="Tahoma" pitchFamily="34" charset="0"/>
                <a:cs typeface="Tahoma" pitchFamily="34" charset="0"/>
              </a:rPr>
              <a:t>This results from release of hydrolytic </a:t>
            </a:r>
            <a:r>
              <a:rPr lang="en-US" sz="2600" dirty="0" err="1" smtClean="0">
                <a:latin typeface="Tahoma" pitchFamily="34" charset="0"/>
                <a:ea typeface="Tahoma" pitchFamily="34" charset="0"/>
                <a:cs typeface="Tahoma" pitchFamily="34" charset="0"/>
              </a:rPr>
              <a:t>lysosomal</a:t>
            </a:r>
            <a:r>
              <a:rPr lang="en-US" sz="2600" dirty="0" smtClean="0">
                <a:latin typeface="Tahoma" pitchFamily="34" charset="0"/>
                <a:ea typeface="Tahoma" pitchFamily="34" charset="0"/>
                <a:cs typeface="Tahoma" pitchFamily="34" charset="0"/>
              </a:rPr>
              <a:t> enzymes and leads to an accumulation of semi-fluid tissue. </a:t>
            </a:r>
          </a:p>
          <a:p>
            <a:pPr marL="777240" lvl="1" indent="-457200">
              <a:buNone/>
            </a:pPr>
            <a:r>
              <a:rPr lang="en-US" dirty="0" smtClean="0">
                <a:latin typeface="Verdana" pitchFamily="34" charset="0"/>
              </a:rPr>
              <a:t>Example:</a:t>
            </a:r>
          </a:p>
          <a:p>
            <a:pPr marL="777240" lvl="1" indent="-457200"/>
            <a:r>
              <a:rPr lang="en-US" dirty="0" smtClean="0">
                <a:latin typeface="Verdana" pitchFamily="34" charset="0"/>
              </a:rPr>
              <a:t> cerebral infarction.</a:t>
            </a:r>
          </a:p>
          <a:p>
            <a:pPr marL="777240" lvl="1" indent="-457200"/>
            <a:r>
              <a:rPr lang="en-US" dirty="0" smtClean="0">
                <a:latin typeface="Verdana" pitchFamily="34" charset="0"/>
              </a:rPr>
              <a:t>Abscess </a:t>
            </a:r>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7" name="Picture 2051" descr="http://medstat.med.utah.edu/WebPath/jpeg5/CNS043.jpg"/>
          <p:cNvPicPr>
            <a:picLocks noChangeAspect="1" noChangeArrowheads="1"/>
          </p:cNvPicPr>
          <p:nvPr/>
        </p:nvPicPr>
        <p:blipFill>
          <a:blip r:embed="rId2" cstate="print"/>
          <a:srcRect/>
          <a:stretch>
            <a:fillRect/>
          </a:stretch>
        </p:blipFill>
        <p:spPr bwMode="auto">
          <a:xfrm>
            <a:off x="381000" y="1295400"/>
            <a:ext cx="8458200" cy="5537200"/>
          </a:xfrm>
          <a:prstGeom prst="rect">
            <a:avLst/>
          </a:prstGeom>
          <a:noFill/>
        </p:spPr>
      </p:pic>
      <p:sp>
        <p:nvSpPr>
          <p:cNvPr id="154628" name="Text Box 2052"/>
          <p:cNvSpPr txBox="1">
            <a:spLocks noChangeArrowheads="1"/>
          </p:cNvSpPr>
          <p:nvPr/>
        </p:nvSpPr>
        <p:spPr bwMode="auto">
          <a:xfrm>
            <a:off x="247650" y="762000"/>
            <a:ext cx="8896350" cy="396875"/>
          </a:xfrm>
          <a:prstGeom prst="rect">
            <a:avLst/>
          </a:prstGeom>
          <a:noFill/>
          <a:ln w="9525">
            <a:noFill/>
            <a:miter lim="800000"/>
            <a:headEnd/>
            <a:tailEnd/>
          </a:ln>
          <a:effectLst/>
        </p:spPr>
        <p:txBody>
          <a:bodyPr wrap="none">
            <a:spAutoFit/>
          </a:bodyPr>
          <a:lstStyle/>
          <a:p>
            <a:r>
              <a:rPr lang="en-US" sz="2000">
                <a:latin typeface="Verdana" pitchFamily="34" charset="0"/>
              </a:rPr>
              <a:t>Liquefactive necrosis in brain leads to resolution with cystic spaces. </a:t>
            </a:r>
          </a:p>
        </p:txBody>
      </p:sp>
      <p:sp>
        <p:nvSpPr>
          <p:cNvPr id="154630" name="Line 2054"/>
          <p:cNvSpPr>
            <a:spLocks noChangeShapeType="1"/>
          </p:cNvSpPr>
          <p:nvPr/>
        </p:nvSpPr>
        <p:spPr bwMode="auto">
          <a:xfrm>
            <a:off x="3200400" y="1828800"/>
            <a:ext cx="228600" cy="228600"/>
          </a:xfrm>
          <a:prstGeom prst="line">
            <a:avLst/>
          </a:prstGeom>
          <a:noFill/>
          <a:ln w="38100">
            <a:solidFill>
              <a:schemeClr val="tx1"/>
            </a:solidFill>
            <a:round/>
            <a:headEnd/>
            <a:tailEnd type="triangle" w="med" len="med"/>
          </a:ln>
          <a:effectLst/>
        </p:spPr>
        <p:txBody>
          <a:bodyPr/>
          <a:lstStyle/>
          <a:p>
            <a:endParaRPr lang="en-US"/>
          </a:p>
        </p:txBody>
      </p:sp>
      <p:sp>
        <p:nvSpPr>
          <p:cNvPr id="154631" name="Line 2055"/>
          <p:cNvSpPr>
            <a:spLocks noChangeShapeType="1"/>
          </p:cNvSpPr>
          <p:nvPr/>
        </p:nvSpPr>
        <p:spPr bwMode="auto">
          <a:xfrm>
            <a:off x="3124200" y="2362200"/>
            <a:ext cx="228600" cy="2286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3" descr="http://medstat.med.utah.edu/WebPath/jpeg5/CNS051.jpg"/>
          <p:cNvPicPr>
            <a:picLocks noChangeAspect="1" noChangeArrowheads="1"/>
          </p:cNvPicPr>
          <p:nvPr/>
        </p:nvPicPr>
        <p:blipFill>
          <a:blip r:embed="rId2" cstate="print"/>
          <a:srcRect/>
          <a:stretch>
            <a:fillRect/>
          </a:stretch>
        </p:blipFill>
        <p:spPr bwMode="auto">
          <a:xfrm>
            <a:off x="381000" y="1066800"/>
            <a:ext cx="8534400" cy="5791200"/>
          </a:xfrm>
          <a:prstGeom prst="rect">
            <a:avLst/>
          </a:prstGeom>
          <a:noFill/>
          <a:ln w="9525">
            <a:solidFill>
              <a:schemeClr val="accent2"/>
            </a:solidFill>
            <a:miter lim="800000"/>
            <a:headEnd/>
            <a:tailEnd/>
          </a:ln>
        </p:spPr>
      </p:pic>
      <p:sp>
        <p:nvSpPr>
          <p:cNvPr id="152580" name="Text Box 4"/>
          <p:cNvSpPr txBox="1">
            <a:spLocks noChangeArrowheads="1"/>
          </p:cNvSpPr>
          <p:nvPr/>
        </p:nvSpPr>
        <p:spPr bwMode="auto">
          <a:xfrm>
            <a:off x="914400" y="304800"/>
            <a:ext cx="7461250" cy="701675"/>
          </a:xfrm>
          <a:prstGeom prst="rect">
            <a:avLst/>
          </a:prstGeom>
          <a:noFill/>
          <a:ln w="9525">
            <a:noFill/>
            <a:miter lim="800000"/>
            <a:headEnd/>
            <a:tailEnd/>
          </a:ln>
          <a:effectLst/>
        </p:spPr>
        <p:txBody>
          <a:bodyPr wrap="none">
            <a:spAutoFit/>
          </a:bodyPr>
          <a:lstStyle/>
          <a:p>
            <a:pPr algn="ctr"/>
            <a:r>
              <a:rPr lang="en-US" sz="2000">
                <a:latin typeface="Verdana" pitchFamily="34" charset="0"/>
              </a:rPr>
              <a:t>Liquefactive necrosis of the brain: macrophages cleaning</a:t>
            </a:r>
          </a:p>
          <a:p>
            <a:pPr algn="ctr"/>
            <a:r>
              <a:rPr lang="en-US" sz="2000">
                <a:latin typeface="Verdana" pitchFamily="34" charset="0"/>
              </a:rPr>
              <a:t> up the necrotic cellular debris</a:t>
            </a:r>
          </a:p>
        </p:txBody>
      </p:sp>
      <p:sp>
        <p:nvSpPr>
          <p:cNvPr id="152581" name="Text Box 5"/>
          <p:cNvSpPr txBox="1">
            <a:spLocks noChangeArrowheads="1"/>
          </p:cNvSpPr>
          <p:nvPr/>
        </p:nvSpPr>
        <p:spPr bwMode="auto">
          <a:xfrm>
            <a:off x="0" y="5334000"/>
            <a:ext cx="2590800" cy="1323439"/>
          </a:xfrm>
          <a:prstGeom prst="rect">
            <a:avLst/>
          </a:prstGeom>
          <a:solidFill>
            <a:srgbClr val="7030A0"/>
          </a:solidFill>
          <a:ln w="9525">
            <a:solidFill>
              <a:schemeClr val="accent2"/>
            </a:solidFill>
            <a:miter lim="800000"/>
            <a:headEnd/>
            <a:tailEnd/>
          </a:ln>
          <a:effectLst/>
        </p:spPr>
        <p:txBody>
          <a:bodyPr wrap="square">
            <a:spAutoFit/>
          </a:bodyPr>
          <a:lstStyle/>
          <a:p>
            <a:r>
              <a:rPr lang="en-US" sz="2000" b="1" dirty="0">
                <a:latin typeface="Verdana" pitchFamily="34" charset="0"/>
              </a:rPr>
              <a:t>Removal of the dead tissue leaves behind a cavity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1027" descr="http://medstat.med.utah.edu/WebPath/jpeg1/LUNG012.jpg"/>
          <p:cNvPicPr>
            <a:picLocks noChangeAspect="1" noChangeArrowheads="1"/>
          </p:cNvPicPr>
          <p:nvPr/>
        </p:nvPicPr>
        <p:blipFill>
          <a:blip r:embed="rId2" cstate="print"/>
          <a:srcRect/>
          <a:stretch>
            <a:fillRect/>
          </a:stretch>
        </p:blipFill>
        <p:spPr bwMode="auto">
          <a:xfrm>
            <a:off x="2306638" y="696913"/>
            <a:ext cx="4246562" cy="6161087"/>
          </a:xfrm>
          <a:prstGeom prst="rect">
            <a:avLst/>
          </a:prstGeom>
          <a:noFill/>
        </p:spPr>
      </p:pic>
      <p:sp>
        <p:nvSpPr>
          <p:cNvPr id="149508" name="Text Box 1028"/>
          <p:cNvSpPr txBox="1">
            <a:spLocks noChangeArrowheads="1"/>
          </p:cNvSpPr>
          <p:nvPr/>
        </p:nvSpPr>
        <p:spPr bwMode="auto">
          <a:xfrm>
            <a:off x="974725" y="336550"/>
            <a:ext cx="6586538" cy="457200"/>
          </a:xfrm>
          <a:prstGeom prst="rect">
            <a:avLst/>
          </a:prstGeom>
          <a:noFill/>
          <a:ln w="9525">
            <a:noFill/>
            <a:miter lim="800000"/>
            <a:headEnd/>
            <a:tailEnd/>
          </a:ln>
          <a:effectLst/>
        </p:spPr>
        <p:txBody>
          <a:bodyPr wrap="none">
            <a:spAutoFit/>
          </a:bodyPr>
          <a:lstStyle/>
          <a:p>
            <a:r>
              <a:rPr lang="en-US">
                <a:latin typeface="Verdana" pitchFamily="34" charset="0"/>
              </a:rPr>
              <a:t>Liquefactive necrosis: two lung abscesses</a:t>
            </a:r>
          </a:p>
        </p:txBody>
      </p:sp>
      <p:sp>
        <p:nvSpPr>
          <p:cNvPr id="149509" name="Line 1029"/>
          <p:cNvSpPr>
            <a:spLocks noChangeShapeType="1"/>
          </p:cNvSpPr>
          <p:nvPr/>
        </p:nvSpPr>
        <p:spPr bwMode="auto">
          <a:xfrm flipH="1">
            <a:off x="3886200" y="1600200"/>
            <a:ext cx="304800" cy="457200"/>
          </a:xfrm>
          <a:prstGeom prst="line">
            <a:avLst/>
          </a:prstGeom>
          <a:noFill/>
          <a:ln w="38100">
            <a:solidFill>
              <a:srgbClr val="002060"/>
            </a:solidFill>
            <a:round/>
            <a:headEnd/>
            <a:tailEnd type="triangle" w="med" len="med"/>
          </a:ln>
          <a:effectLst/>
        </p:spPr>
        <p:txBody>
          <a:bodyPr/>
          <a:lstStyle/>
          <a:p>
            <a:endParaRPr lang="en-US"/>
          </a:p>
        </p:txBody>
      </p:sp>
      <p:sp>
        <p:nvSpPr>
          <p:cNvPr id="149510" name="Line 1030"/>
          <p:cNvSpPr>
            <a:spLocks noChangeShapeType="1"/>
          </p:cNvSpPr>
          <p:nvPr/>
        </p:nvSpPr>
        <p:spPr bwMode="auto">
          <a:xfrm flipH="1">
            <a:off x="4876800" y="3276600"/>
            <a:ext cx="304800" cy="609600"/>
          </a:xfrm>
          <a:prstGeom prst="line">
            <a:avLst/>
          </a:prstGeom>
          <a:noFill/>
          <a:ln w="38100">
            <a:solidFill>
              <a:srgbClr val="002060"/>
            </a:solidFill>
            <a:round/>
            <a:headEnd/>
            <a:tailEnd type="triangle" w="med" len="med"/>
          </a:ln>
          <a:effectLst/>
        </p:spPr>
        <p:txBody>
          <a:bodyPr/>
          <a:lstStyle/>
          <a:p>
            <a:endParaRPr lang="en-US"/>
          </a:p>
        </p:txBody>
      </p:sp>
      <p:sp>
        <p:nvSpPr>
          <p:cNvPr id="149511" name="Text Box 1031"/>
          <p:cNvSpPr txBox="1">
            <a:spLocks noChangeArrowheads="1"/>
          </p:cNvSpPr>
          <p:nvPr/>
        </p:nvSpPr>
        <p:spPr bwMode="auto">
          <a:xfrm>
            <a:off x="457200" y="4114800"/>
            <a:ext cx="1676400" cy="2540000"/>
          </a:xfrm>
          <a:prstGeom prst="rect">
            <a:avLst/>
          </a:prstGeom>
          <a:noFill/>
          <a:ln w="9525">
            <a:solidFill>
              <a:schemeClr val="accent2"/>
            </a:solidFill>
            <a:miter lim="800000"/>
            <a:headEnd/>
            <a:tailEnd/>
          </a:ln>
          <a:effectLst/>
        </p:spPr>
        <p:txBody>
          <a:bodyPr>
            <a:spAutoFit/>
          </a:bodyPr>
          <a:lstStyle/>
          <a:p>
            <a:r>
              <a:rPr lang="en-US" sz="2000" b="1">
                <a:latin typeface="Verdana" pitchFamily="34" charset="0"/>
              </a:rPr>
              <a:t>Removal of the dead tissue leaves behind a cavity or scar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descr="http://medstat.med.utah.edu/WebPath/jpeg4/LIVER057.jpg"/>
          <p:cNvPicPr>
            <a:picLocks noChangeAspect="1" noChangeArrowheads="1"/>
          </p:cNvPicPr>
          <p:nvPr/>
        </p:nvPicPr>
        <p:blipFill>
          <a:blip r:embed="rId2" cstate="print"/>
          <a:srcRect/>
          <a:stretch>
            <a:fillRect/>
          </a:stretch>
        </p:blipFill>
        <p:spPr bwMode="auto">
          <a:xfrm>
            <a:off x="457200" y="1066800"/>
            <a:ext cx="8229600" cy="5791200"/>
          </a:xfrm>
          <a:prstGeom prst="rect">
            <a:avLst/>
          </a:prstGeom>
          <a:noFill/>
        </p:spPr>
      </p:pic>
      <p:sp>
        <p:nvSpPr>
          <p:cNvPr id="150532" name="Text Box 4"/>
          <p:cNvSpPr txBox="1">
            <a:spLocks noChangeArrowheads="1"/>
          </p:cNvSpPr>
          <p:nvPr/>
        </p:nvSpPr>
        <p:spPr bwMode="auto">
          <a:xfrm>
            <a:off x="1203325" y="488950"/>
            <a:ext cx="6862763" cy="457200"/>
          </a:xfrm>
          <a:prstGeom prst="rect">
            <a:avLst/>
          </a:prstGeom>
          <a:noFill/>
          <a:ln w="9525">
            <a:noFill/>
            <a:miter lim="800000"/>
            <a:headEnd/>
            <a:tailEnd/>
          </a:ln>
          <a:effectLst/>
        </p:spPr>
        <p:txBody>
          <a:bodyPr wrap="none">
            <a:spAutoFit/>
          </a:bodyPr>
          <a:lstStyle/>
          <a:p>
            <a:r>
              <a:rPr lang="en-US">
                <a:latin typeface="Verdana" pitchFamily="34" charset="0"/>
              </a:rPr>
              <a:t>Localized liquefactive necrosis liver abscess</a:t>
            </a:r>
          </a:p>
        </p:txBody>
      </p:sp>
      <p:sp>
        <p:nvSpPr>
          <p:cNvPr id="150533" name="Text Box 5"/>
          <p:cNvSpPr txBox="1">
            <a:spLocks noChangeArrowheads="1"/>
          </p:cNvSpPr>
          <p:nvPr/>
        </p:nvSpPr>
        <p:spPr bwMode="auto">
          <a:xfrm>
            <a:off x="0" y="5334000"/>
            <a:ext cx="2438400" cy="1323439"/>
          </a:xfrm>
          <a:prstGeom prst="rect">
            <a:avLst/>
          </a:prstGeom>
          <a:solidFill>
            <a:schemeClr val="accent2">
              <a:lumMod val="75000"/>
            </a:schemeClr>
          </a:solidFill>
          <a:ln w="9525">
            <a:solidFill>
              <a:schemeClr val="accent2"/>
            </a:solidFill>
            <a:miter lim="800000"/>
            <a:headEnd/>
            <a:tailEnd/>
          </a:ln>
          <a:effectLst/>
        </p:spPr>
        <p:txBody>
          <a:bodyPr wrap="square">
            <a:spAutoFit/>
          </a:bodyPr>
          <a:lstStyle/>
          <a:p>
            <a:r>
              <a:rPr lang="en-US" sz="2000" b="1" dirty="0">
                <a:latin typeface="Verdana" pitchFamily="34" charset="0"/>
              </a:rPr>
              <a:t>Removal of the dead tissue leaves behind a scar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Patterns of Necrosis In Tissues or Organs</a:t>
            </a:r>
            <a:endParaRPr lang="en-US" dirty="0"/>
          </a:p>
        </p:txBody>
      </p:sp>
      <p:sp>
        <p:nvSpPr>
          <p:cNvPr id="3" name="Content Placeholder 2"/>
          <p:cNvSpPr>
            <a:spLocks noGrp="1"/>
          </p:cNvSpPr>
          <p:nvPr>
            <p:ph sz="quarter" idx="1"/>
          </p:nvPr>
        </p:nvSpPr>
        <p:spPr/>
        <p:txBody>
          <a:bodyPr>
            <a:normAutofit fontScale="85000" lnSpcReduction="20000"/>
          </a:bodyPr>
          <a:lstStyle/>
          <a:p>
            <a:pPr marL="320040" lvl="1" indent="-320040">
              <a:spcBef>
                <a:spcPts val="700"/>
              </a:spcBef>
              <a:buClr>
                <a:schemeClr val="accent2"/>
              </a:buClr>
              <a:buSzPct val="60000"/>
              <a:buNone/>
            </a:pPr>
            <a:r>
              <a:rPr lang="en-US" sz="2400" b="1" dirty="0" smtClean="0">
                <a:solidFill>
                  <a:srgbClr val="FFC000"/>
                </a:solidFill>
                <a:latin typeface="Verdana" pitchFamily="34" charset="0"/>
              </a:rPr>
              <a:t>3. </a:t>
            </a:r>
            <a:r>
              <a:rPr lang="en-US" sz="2400" b="1" dirty="0" err="1" smtClean="0">
                <a:solidFill>
                  <a:srgbClr val="FFCC00"/>
                </a:solidFill>
                <a:latin typeface="Verdana" pitchFamily="34" charset="0"/>
              </a:rPr>
              <a:t>Caseous</a:t>
            </a:r>
            <a:r>
              <a:rPr lang="en-US" sz="2400" b="1" dirty="0" smtClean="0">
                <a:solidFill>
                  <a:srgbClr val="FFCC00"/>
                </a:solidFill>
                <a:latin typeface="Verdana" pitchFamily="34" charset="0"/>
              </a:rPr>
              <a:t> necrosis</a:t>
            </a:r>
            <a:r>
              <a:rPr lang="en-US" sz="2400" dirty="0" smtClean="0">
                <a:latin typeface="Verdana" pitchFamily="34" charset="0"/>
              </a:rPr>
              <a:t>:</a:t>
            </a:r>
          </a:p>
          <a:p>
            <a:r>
              <a:rPr lang="en-US" sz="3200" dirty="0" smtClean="0">
                <a:latin typeface="Verdana" pitchFamily="34" charset="0"/>
              </a:rPr>
              <a:t> A form of </a:t>
            </a:r>
            <a:r>
              <a:rPr lang="en-US" sz="3200" dirty="0" err="1" smtClean="0">
                <a:latin typeface="Verdana" pitchFamily="34" charset="0"/>
              </a:rPr>
              <a:t>coagulative</a:t>
            </a:r>
            <a:r>
              <a:rPr lang="en-US" sz="3200" dirty="0" smtClean="0">
                <a:latin typeface="Verdana" pitchFamily="34" charset="0"/>
              </a:rPr>
              <a:t> necrosis but appear cheese-like.</a:t>
            </a:r>
          </a:p>
          <a:p>
            <a:r>
              <a:rPr lang="en-US" sz="2800" dirty="0" smtClean="0"/>
              <a:t>The creamy white appearance of the dead tissue is probably a result of the accumulation of partly digested waxy lipid cell wall components of the TB organisms.  The tissue architecture is completely destroyed.</a:t>
            </a:r>
          </a:p>
          <a:p>
            <a:r>
              <a:rPr lang="en-US" sz="3200" dirty="0" smtClean="0">
                <a:latin typeface="Verdana" pitchFamily="34" charset="0"/>
              </a:rPr>
              <a:t>Example: </a:t>
            </a:r>
          </a:p>
          <a:p>
            <a:pPr lvl="1"/>
            <a:r>
              <a:rPr lang="en-US" sz="2800" dirty="0" smtClean="0">
                <a:latin typeface="Verdana" pitchFamily="34" charset="0"/>
              </a:rPr>
              <a:t>tuberculosis lesions</a:t>
            </a:r>
          </a:p>
          <a:p>
            <a:pPr lvl="1"/>
            <a:r>
              <a:rPr lang="en-US" sz="2800" dirty="0" smtClean="0">
                <a:solidFill>
                  <a:schemeClr val="tx2"/>
                </a:solidFill>
                <a:latin typeface="Arial" charset="0"/>
                <a:cs typeface="Arial" charset="0"/>
              </a:rPr>
              <a:t>fungal infections	</a:t>
            </a:r>
          </a:p>
          <a:p>
            <a:pPr lvl="2"/>
            <a:r>
              <a:rPr lang="en-US" dirty="0" err="1" smtClean="0">
                <a:solidFill>
                  <a:schemeClr val="tx2"/>
                </a:solidFill>
                <a:latin typeface="Arial" charset="0"/>
                <a:cs typeface="Arial" charset="0"/>
              </a:rPr>
              <a:t>Coccidioidomycosis</a:t>
            </a:r>
            <a:endParaRPr lang="en-US" dirty="0" smtClean="0">
              <a:solidFill>
                <a:schemeClr val="tx2"/>
              </a:solidFill>
              <a:latin typeface="Arial" charset="0"/>
              <a:cs typeface="Arial" charset="0"/>
            </a:endParaRPr>
          </a:p>
          <a:p>
            <a:pPr lvl="2"/>
            <a:r>
              <a:rPr lang="en-US" dirty="0" err="1" smtClean="0">
                <a:solidFill>
                  <a:schemeClr val="tx2"/>
                </a:solidFill>
                <a:latin typeface="Arial" charset="0"/>
                <a:cs typeface="Arial" charset="0"/>
              </a:rPr>
              <a:t>blastomycosis</a:t>
            </a:r>
            <a:r>
              <a:rPr lang="en-US" dirty="0" smtClean="0">
                <a:solidFill>
                  <a:schemeClr val="tx2"/>
                </a:solidFill>
                <a:latin typeface="Arial" charset="0"/>
                <a:cs typeface="Arial" charset="0"/>
              </a:rPr>
              <a:t> </a:t>
            </a:r>
          </a:p>
          <a:p>
            <a:pPr lvl="2"/>
            <a:r>
              <a:rPr lang="en-US" dirty="0" err="1" smtClean="0">
                <a:solidFill>
                  <a:schemeClr val="tx2"/>
                </a:solidFill>
                <a:latin typeface="Arial" charset="0"/>
                <a:cs typeface="Arial" charset="0"/>
              </a:rPr>
              <a:t>histoplasmosis</a:t>
            </a:r>
            <a:endParaRPr lang="en-US" dirty="0" smtClean="0">
              <a:solidFill>
                <a:schemeClr val="tx2"/>
              </a:solidFill>
            </a:endParaRPr>
          </a:p>
          <a:p>
            <a:pPr marL="320040" lvl="1" indent="-320040">
              <a:spcBef>
                <a:spcPts val="700"/>
              </a:spcBef>
              <a:buClr>
                <a:schemeClr val="accent2"/>
              </a:buClr>
              <a:buSzPct val="60000"/>
              <a:buFont typeface="Wingdings"/>
              <a:buChar char=""/>
            </a:pPr>
            <a:endParaRPr lang="en-US" sz="2400" dirty="0" smtClean="0">
              <a:latin typeface="Verdana" pitchFamily="34" charset="0"/>
            </a:endParaRPr>
          </a:p>
          <a:p>
            <a:endParaRPr lang="en-US" sz="2100" dirty="0" smtClean="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52400"/>
            <a:ext cx="8229600" cy="1143000"/>
          </a:xfrm>
        </p:spPr>
        <p:txBody>
          <a:bodyPr/>
          <a:lstStyle/>
          <a:p>
            <a:r>
              <a:rPr lang="en-US" altLang="ar-SA" sz="2400" dirty="0">
                <a:solidFill>
                  <a:schemeClr val="accent1"/>
                </a:solidFill>
                <a:latin typeface="Verdana" pitchFamily="34" charset="0"/>
                <a:ea typeface="+mn-ea"/>
                <a:cs typeface="+mn-cs"/>
              </a:rPr>
              <a:t>Brain </a:t>
            </a:r>
            <a:r>
              <a:rPr lang="en-US" sz="2400" dirty="0">
                <a:latin typeface="Verdana" pitchFamily="34" charset="0"/>
              </a:rPr>
              <a:t>– massive </a:t>
            </a:r>
            <a:r>
              <a:rPr lang="en-US" sz="2400" dirty="0" err="1">
                <a:latin typeface="Verdana" pitchFamily="34" charset="0"/>
              </a:rPr>
              <a:t>haemorrhagic</a:t>
            </a:r>
            <a:r>
              <a:rPr lang="en-US" sz="2400" dirty="0">
                <a:latin typeface="Verdana" pitchFamily="34" charset="0"/>
              </a:rPr>
              <a:t> focus (ischemia) in the cortex</a:t>
            </a:r>
          </a:p>
        </p:txBody>
      </p:sp>
      <p:pic>
        <p:nvPicPr>
          <p:cNvPr id="81924" name="Picture 4" descr="http://edcenter.med.cornell.edu/CUMC_PathNotes/Neuropathology/Neuropath_I/images/4558.jpg"/>
          <p:cNvPicPr>
            <a:picLocks noChangeAspect="1" noChangeArrowheads="1"/>
          </p:cNvPicPr>
          <p:nvPr/>
        </p:nvPicPr>
        <p:blipFill>
          <a:blip r:embed="rId2" cstate="print"/>
          <a:srcRect/>
          <a:stretch>
            <a:fillRect/>
          </a:stretch>
        </p:blipFill>
        <p:spPr bwMode="auto">
          <a:xfrm>
            <a:off x="838200" y="1219200"/>
            <a:ext cx="7696200" cy="5105400"/>
          </a:xfrm>
          <a:prstGeom prst="rect">
            <a:avLst/>
          </a:prstGeom>
          <a:noFill/>
        </p:spPr>
      </p:pic>
      <p:sp>
        <p:nvSpPr>
          <p:cNvPr id="81925" name="Text Box 5"/>
          <p:cNvSpPr txBox="1">
            <a:spLocks noChangeArrowheads="1"/>
          </p:cNvSpPr>
          <p:nvPr/>
        </p:nvSpPr>
        <p:spPr bwMode="auto">
          <a:xfrm>
            <a:off x="5105400" y="5562600"/>
            <a:ext cx="3429000" cy="1015663"/>
          </a:xfrm>
          <a:prstGeom prst="rect">
            <a:avLst/>
          </a:prstGeom>
          <a:solidFill>
            <a:schemeClr val="bg1"/>
          </a:solidFill>
          <a:ln w="9525">
            <a:solidFill>
              <a:schemeClr val="tx1"/>
            </a:solidFill>
            <a:miter lim="800000"/>
            <a:headEnd/>
            <a:tailEnd/>
          </a:ln>
          <a:effectLst/>
        </p:spPr>
        <p:txBody>
          <a:bodyPr wrap="square">
            <a:spAutoFit/>
          </a:bodyPr>
          <a:lstStyle/>
          <a:p>
            <a:pPr algn="ctr"/>
            <a:r>
              <a:rPr lang="en-US" sz="2000" dirty="0">
                <a:latin typeface="Verdana" pitchFamily="34" charset="0"/>
              </a:rPr>
              <a:t>This is a </a:t>
            </a:r>
            <a:r>
              <a:rPr lang="en-US" sz="2000" b="1" dirty="0">
                <a:solidFill>
                  <a:schemeClr val="tx2"/>
                </a:solidFill>
                <a:latin typeface="Verdana" pitchFamily="34" charset="0"/>
              </a:rPr>
              <a:t>lesion </a:t>
            </a:r>
          </a:p>
          <a:p>
            <a:pPr algn="ctr"/>
            <a:r>
              <a:rPr lang="en-US" sz="2000" dirty="0">
                <a:latin typeface="Verdana" pitchFamily="34" charset="0"/>
              </a:rPr>
              <a:t>caused by </a:t>
            </a:r>
          </a:p>
          <a:p>
            <a:pPr algn="ctr"/>
            <a:r>
              <a:rPr lang="en-US" sz="2000" b="1" dirty="0" smtClean="0">
                <a:latin typeface="Arial" charset="0"/>
                <a:cs typeface="Arial" charset="0"/>
              </a:rPr>
              <a:t>DEFICIENCY OF OXYGEN</a:t>
            </a:r>
            <a:endParaRPr lang="en-US" sz="2000" dirty="0">
              <a:latin typeface="Verdana" pitchFamily="34" charset="0"/>
            </a:endParaRPr>
          </a:p>
        </p:txBody>
      </p:sp>
      <p:sp>
        <p:nvSpPr>
          <p:cNvPr id="81926" name="Line 6"/>
          <p:cNvSpPr>
            <a:spLocks noChangeShapeType="1"/>
          </p:cNvSpPr>
          <p:nvPr/>
        </p:nvSpPr>
        <p:spPr bwMode="auto">
          <a:xfrm>
            <a:off x="5867400" y="2743200"/>
            <a:ext cx="609600" cy="76200"/>
          </a:xfrm>
          <a:prstGeom prst="line">
            <a:avLst/>
          </a:prstGeom>
          <a:noFill/>
          <a:ln w="38100">
            <a:solidFill>
              <a:schemeClr val="tx1"/>
            </a:solidFill>
            <a:round/>
            <a:headEnd/>
            <a:tailEnd type="triangle" w="med" len="med"/>
          </a:ln>
          <a:effectLst/>
        </p:spPr>
        <p:txBody>
          <a:bodyPr/>
          <a:lstStyle/>
          <a:p>
            <a:endParaRPr lang="en-US"/>
          </a:p>
        </p:txBody>
      </p:sp>
      <p:sp>
        <p:nvSpPr>
          <p:cNvPr id="81927" name="Line 7"/>
          <p:cNvSpPr>
            <a:spLocks noChangeShapeType="1"/>
          </p:cNvSpPr>
          <p:nvPr/>
        </p:nvSpPr>
        <p:spPr bwMode="auto">
          <a:xfrm flipV="1">
            <a:off x="6477000" y="4038600"/>
            <a:ext cx="457200" cy="609600"/>
          </a:xfrm>
          <a:prstGeom prst="line">
            <a:avLst/>
          </a:prstGeom>
          <a:noFill/>
          <a:ln w="9525">
            <a:solidFill>
              <a:schemeClr val="tx1"/>
            </a:solidFill>
            <a:round/>
            <a:headEnd/>
            <a:tailEnd type="triangle" w="med" len="med"/>
          </a:ln>
          <a:effectLst/>
        </p:spPr>
        <p:txBody>
          <a:bodyPr/>
          <a:lstStyle/>
          <a:p>
            <a:endParaRPr lang="en-US"/>
          </a:p>
        </p:txBody>
      </p:sp>
      <p:sp>
        <p:nvSpPr>
          <p:cNvPr id="81929" name="Line 9"/>
          <p:cNvSpPr>
            <a:spLocks noChangeShapeType="1"/>
          </p:cNvSpPr>
          <p:nvPr/>
        </p:nvSpPr>
        <p:spPr bwMode="auto">
          <a:xfrm flipV="1">
            <a:off x="6172200" y="3581400"/>
            <a:ext cx="457200"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050" descr="http://www-medlib.med.utah.edu/WebPath/jpeg1/LUNG114.jpg"/>
          <p:cNvPicPr>
            <a:picLocks noChangeAspect="1" noChangeArrowheads="1"/>
          </p:cNvPicPr>
          <p:nvPr/>
        </p:nvPicPr>
        <p:blipFill>
          <a:blip r:embed="rId2" cstate="print"/>
          <a:srcRect/>
          <a:stretch>
            <a:fillRect/>
          </a:stretch>
        </p:blipFill>
        <p:spPr bwMode="auto">
          <a:xfrm>
            <a:off x="0" y="0"/>
            <a:ext cx="4665663" cy="6858000"/>
          </a:xfrm>
          <a:prstGeom prst="rect">
            <a:avLst/>
          </a:prstGeom>
          <a:noFill/>
        </p:spPr>
      </p:pic>
      <p:sp>
        <p:nvSpPr>
          <p:cNvPr id="279555" name="Text Box 2051"/>
          <p:cNvSpPr txBox="1">
            <a:spLocks noChangeArrowheads="1"/>
          </p:cNvSpPr>
          <p:nvPr/>
        </p:nvSpPr>
        <p:spPr bwMode="auto">
          <a:xfrm>
            <a:off x="5105400" y="1143000"/>
            <a:ext cx="3429000" cy="1562100"/>
          </a:xfrm>
          <a:prstGeom prst="rect">
            <a:avLst/>
          </a:prstGeom>
          <a:noFill/>
          <a:ln w="9525">
            <a:solidFill>
              <a:schemeClr val="tx1"/>
            </a:solidFill>
            <a:miter lim="800000"/>
            <a:headEnd/>
            <a:tailEnd/>
          </a:ln>
          <a:effectLst/>
        </p:spPr>
        <p:txBody>
          <a:bodyPr>
            <a:spAutoFit/>
          </a:bodyPr>
          <a:lstStyle/>
          <a:p>
            <a:pPr algn="ctr"/>
            <a:r>
              <a:rPr lang="en-US">
                <a:latin typeface="Verdana" pitchFamily="34" charset="0"/>
              </a:rPr>
              <a:t>Caseous necrosis in a hilar pulmonary lymp node infected with tuberculosis. </a:t>
            </a:r>
          </a:p>
        </p:txBody>
      </p:sp>
      <p:sp>
        <p:nvSpPr>
          <p:cNvPr id="279556" name="Line 2052"/>
          <p:cNvSpPr>
            <a:spLocks noChangeShapeType="1"/>
          </p:cNvSpPr>
          <p:nvPr/>
        </p:nvSpPr>
        <p:spPr bwMode="auto">
          <a:xfrm flipH="1">
            <a:off x="2819400" y="2819400"/>
            <a:ext cx="381000" cy="304800"/>
          </a:xfrm>
          <a:prstGeom prst="line">
            <a:avLst/>
          </a:prstGeom>
          <a:noFill/>
          <a:ln w="9525">
            <a:solidFill>
              <a:schemeClr val="tx1"/>
            </a:solidFill>
            <a:round/>
            <a:headEnd/>
            <a:tailEnd type="triangle" w="med" len="med"/>
          </a:ln>
          <a:effectLst/>
        </p:spPr>
        <p:txBody>
          <a:bodyPr/>
          <a:lstStyle/>
          <a:p>
            <a:endParaRPr lang="en-US"/>
          </a:p>
        </p:txBody>
      </p:sp>
      <p:sp>
        <p:nvSpPr>
          <p:cNvPr id="279557" name="Line 2053"/>
          <p:cNvSpPr>
            <a:spLocks noChangeShapeType="1"/>
          </p:cNvSpPr>
          <p:nvPr/>
        </p:nvSpPr>
        <p:spPr bwMode="auto">
          <a:xfrm flipH="1" flipV="1">
            <a:off x="2819400" y="3505200"/>
            <a:ext cx="45720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2051" descr="http://dbs.kumc.edu/dmd/?MIvalObj=1152"/>
          <p:cNvPicPr>
            <a:picLocks noChangeAspect="1" noChangeArrowheads="1"/>
          </p:cNvPicPr>
          <p:nvPr/>
        </p:nvPicPr>
        <p:blipFill>
          <a:blip r:embed="rId2" cstate="print"/>
          <a:srcRect/>
          <a:stretch>
            <a:fillRect/>
          </a:stretch>
        </p:blipFill>
        <p:spPr bwMode="auto">
          <a:xfrm>
            <a:off x="304800" y="1173163"/>
            <a:ext cx="8839200" cy="5684837"/>
          </a:xfrm>
          <a:prstGeom prst="rect">
            <a:avLst/>
          </a:prstGeom>
          <a:noFill/>
        </p:spPr>
      </p:pic>
      <p:sp>
        <p:nvSpPr>
          <p:cNvPr id="142340" name="Text Box 2052"/>
          <p:cNvSpPr txBox="1">
            <a:spLocks noChangeArrowheads="1"/>
          </p:cNvSpPr>
          <p:nvPr/>
        </p:nvSpPr>
        <p:spPr bwMode="auto">
          <a:xfrm>
            <a:off x="0" y="428604"/>
            <a:ext cx="8839200" cy="701675"/>
          </a:xfrm>
          <a:prstGeom prst="rect">
            <a:avLst/>
          </a:prstGeom>
          <a:noFill/>
          <a:ln w="9525">
            <a:noFill/>
            <a:miter lim="800000"/>
            <a:headEnd/>
            <a:tailEnd/>
          </a:ln>
          <a:effectLst/>
        </p:spPr>
        <p:txBody>
          <a:bodyPr>
            <a:spAutoFit/>
          </a:bodyPr>
          <a:lstStyle/>
          <a:p>
            <a:pPr algn="ctr"/>
            <a:r>
              <a:rPr lang="en-US" sz="2000" dirty="0">
                <a:latin typeface="Verdana" pitchFamily="34" charset="0"/>
              </a:rPr>
              <a:t>Pulmonary </a:t>
            </a:r>
            <a:r>
              <a:rPr lang="en-US" sz="2000" dirty="0" err="1">
                <a:latin typeface="Verdana" pitchFamily="34" charset="0"/>
              </a:rPr>
              <a:t>tuberculosis:tubercle</a:t>
            </a:r>
            <a:r>
              <a:rPr lang="en-US" sz="2000" dirty="0">
                <a:latin typeface="Verdana" pitchFamily="34" charset="0"/>
              </a:rPr>
              <a:t> contains amorphous finely granular, </a:t>
            </a:r>
            <a:r>
              <a:rPr lang="en-US" sz="2000" dirty="0" err="1">
                <a:latin typeface="Verdana" pitchFamily="34" charset="0"/>
              </a:rPr>
              <a:t>caseous</a:t>
            </a:r>
            <a:r>
              <a:rPr lang="en-US" sz="2000" dirty="0">
                <a:latin typeface="Verdana" pitchFamily="34" charset="0"/>
              </a:rPr>
              <a:t> ('cheesy') material typical of </a:t>
            </a:r>
            <a:r>
              <a:rPr lang="en-US" sz="2000" dirty="0" err="1">
                <a:latin typeface="Verdana" pitchFamily="34" charset="0"/>
              </a:rPr>
              <a:t>caseous</a:t>
            </a:r>
            <a:r>
              <a:rPr lang="en-US" sz="2000" dirty="0">
                <a:latin typeface="Verdana" pitchFamily="34" charset="0"/>
              </a:rPr>
              <a:t> necrosis. </a:t>
            </a:r>
          </a:p>
        </p:txBody>
      </p:sp>
      <p:sp>
        <p:nvSpPr>
          <p:cNvPr id="142341" name="Text Box 2053"/>
          <p:cNvSpPr txBox="1">
            <a:spLocks noChangeArrowheads="1"/>
          </p:cNvSpPr>
          <p:nvPr/>
        </p:nvSpPr>
        <p:spPr bwMode="auto">
          <a:xfrm>
            <a:off x="7239000" y="4343400"/>
            <a:ext cx="1676400" cy="2235200"/>
          </a:xfrm>
          <a:prstGeom prst="rect">
            <a:avLst/>
          </a:prstGeom>
          <a:noFill/>
          <a:ln w="9525">
            <a:solidFill>
              <a:schemeClr val="accent2"/>
            </a:solidFill>
            <a:miter lim="800000"/>
            <a:headEnd/>
            <a:tailEnd/>
          </a:ln>
          <a:effectLst/>
        </p:spPr>
        <p:txBody>
          <a:bodyPr>
            <a:spAutoFit/>
          </a:bodyPr>
          <a:lstStyle/>
          <a:p>
            <a:r>
              <a:rPr lang="en-US" sz="2000" b="1">
                <a:latin typeface="Verdana" pitchFamily="34" charset="0"/>
              </a:rPr>
              <a:t>Removal of the dead tissue leaves behind  </a:t>
            </a:r>
          </a:p>
          <a:p>
            <a:r>
              <a:rPr lang="en-US" sz="2000" b="1">
                <a:latin typeface="Verdana" pitchFamily="34" charset="0"/>
              </a:rPr>
              <a:t>a scar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http://www-medlib.med.utah.edu/WebPath/jpeg1/LUNG121.jpg"/>
          <p:cNvPicPr>
            <a:picLocks noChangeAspect="1" noChangeArrowheads="1"/>
          </p:cNvPicPr>
          <p:nvPr/>
        </p:nvPicPr>
        <p:blipFill>
          <a:blip r:embed="rId2" cstate="print"/>
          <a:srcRect/>
          <a:stretch>
            <a:fillRect/>
          </a:stretch>
        </p:blipFill>
        <p:spPr bwMode="auto">
          <a:xfrm>
            <a:off x="381000" y="1370013"/>
            <a:ext cx="8382000" cy="5487987"/>
          </a:xfrm>
          <a:prstGeom prst="rect">
            <a:avLst/>
          </a:prstGeom>
          <a:noFill/>
        </p:spPr>
      </p:pic>
      <p:sp>
        <p:nvSpPr>
          <p:cNvPr id="281603" name="Text Box 3"/>
          <p:cNvSpPr txBox="1">
            <a:spLocks noChangeArrowheads="1"/>
          </p:cNvSpPr>
          <p:nvPr/>
        </p:nvSpPr>
        <p:spPr bwMode="auto">
          <a:xfrm>
            <a:off x="304800" y="381000"/>
            <a:ext cx="8839200" cy="1006475"/>
          </a:xfrm>
          <a:prstGeom prst="rect">
            <a:avLst/>
          </a:prstGeom>
          <a:noFill/>
          <a:ln w="9525">
            <a:noFill/>
            <a:miter lim="800000"/>
            <a:headEnd/>
            <a:tailEnd/>
          </a:ln>
          <a:effectLst/>
        </p:spPr>
        <p:txBody>
          <a:bodyPr>
            <a:spAutoFit/>
          </a:bodyPr>
          <a:lstStyle/>
          <a:p>
            <a:pPr algn="ctr"/>
            <a:r>
              <a:rPr lang="en-US" sz="2000">
                <a:latin typeface="Verdana" pitchFamily="34" charset="0"/>
              </a:rPr>
              <a:t>Caseous necrosis is characterized by acellular pink areas of necrosis, surrounded by a granulomatous inflammatory process. </a:t>
            </a:r>
          </a:p>
          <a:p>
            <a:pPr algn="ctr"/>
            <a:endParaRPr lang="en-US" sz="2000">
              <a:solidFill>
                <a:srgbClr val="FF9933"/>
              </a:solidFill>
              <a:latin typeface="Verdana" pitchFamily="34" charset="0"/>
            </a:endParaRPr>
          </a:p>
        </p:txBody>
      </p:sp>
      <p:sp>
        <p:nvSpPr>
          <p:cNvPr id="281604" name="Text Box 4"/>
          <p:cNvSpPr txBox="1">
            <a:spLocks noChangeArrowheads="1"/>
          </p:cNvSpPr>
          <p:nvPr/>
        </p:nvSpPr>
        <p:spPr bwMode="auto">
          <a:xfrm>
            <a:off x="6842125" y="1912938"/>
            <a:ext cx="528638" cy="579437"/>
          </a:xfrm>
          <a:prstGeom prst="rect">
            <a:avLst/>
          </a:prstGeom>
          <a:noFill/>
          <a:ln w="9525">
            <a:noFill/>
            <a:miter lim="800000"/>
            <a:headEnd/>
            <a:tailEnd/>
          </a:ln>
          <a:effectLst/>
        </p:spPr>
        <p:txBody>
          <a:bodyPr wrap="none">
            <a:spAutoFit/>
          </a:bodyPr>
          <a:lstStyle/>
          <a:p>
            <a:r>
              <a:rPr lang="en-US" sz="3200" b="1">
                <a:latin typeface="Verdana" pitchFamily="34" charset="0"/>
              </a:rPr>
              <a:t>N</a:t>
            </a:r>
          </a:p>
        </p:txBody>
      </p:sp>
      <p:sp>
        <p:nvSpPr>
          <p:cNvPr id="281605" name="Line 5"/>
          <p:cNvSpPr>
            <a:spLocks noChangeShapeType="1"/>
          </p:cNvSpPr>
          <p:nvPr/>
        </p:nvSpPr>
        <p:spPr bwMode="auto">
          <a:xfrm flipH="1">
            <a:off x="3429000" y="1828800"/>
            <a:ext cx="685800" cy="76200"/>
          </a:xfrm>
          <a:prstGeom prst="line">
            <a:avLst/>
          </a:prstGeom>
          <a:noFill/>
          <a:ln w="9525">
            <a:solidFill>
              <a:schemeClr val="tx1"/>
            </a:solidFill>
            <a:round/>
            <a:headEnd/>
            <a:tailEnd type="triangle" w="med" len="med"/>
          </a:ln>
          <a:effectLst/>
        </p:spPr>
        <p:txBody>
          <a:bodyPr/>
          <a:lstStyle/>
          <a:p>
            <a:endParaRPr lang="en-US"/>
          </a:p>
        </p:txBody>
      </p:sp>
      <p:sp>
        <p:nvSpPr>
          <p:cNvPr id="281606" name="Line 6"/>
          <p:cNvSpPr>
            <a:spLocks noChangeShapeType="1"/>
          </p:cNvSpPr>
          <p:nvPr/>
        </p:nvSpPr>
        <p:spPr bwMode="auto">
          <a:xfrm flipH="1">
            <a:off x="4191000" y="2971800"/>
            <a:ext cx="304800" cy="381000"/>
          </a:xfrm>
          <a:prstGeom prst="line">
            <a:avLst/>
          </a:prstGeom>
          <a:noFill/>
          <a:ln w="9525">
            <a:solidFill>
              <a:schemeClr val="tx1"/>
            </a:solidFill>
            <a:round/>
            <a:headEnd/>
            <a:tailEnd type="triangle" w="med" len="med"/>
          </a:ln>
          <a:effectLst/>
        </p:spPr>
        <p:txBody>
          <a:bodyPr/>
          <a:lstStyle/>
          <a:p>
            <a:endParaRPr lang="en-US"/>
          </a:p>
        </p:txBody>
      </p:sp>
      <p:sp>
        <p:nvSpPr>
          <p:cNvPr id="281607" name="Line 7"/>
          <p:cNvSpPr>
            <a:spLocks noChangeShapeType="1"/>
          </p:cNvSpPr>
          <p:nvPr/>
        </p:nvSpPr>
        <p:spPr bwMode="auto">
          <a:xfrm flipH="1">
            <a:off x="5943600" y="3810000"/>
            <a:ext cx="152400" cy="533400"/>
          </a:xfrm>
          <a:prstGeom prst="line">
            <a:avLst/>
          </a:prstGeom>
          <a:noFill/>
          <a:ln w="9525">
            <a:solidFill>
              <a:schemeClr val="tx1"/>
            </a:solidFill>
            <a:round/>
            <a:headEnd/>
            <a:tailEnd type="triangle" w="med" len="med"/>
          </a:ln>
          <a:effectLst/>
        </p:spPr>
        <p:txBody>
          <a:bodyPr/>
          <a:lstStyle/>
          <a:p>
            <a:endParaRPr lang="en-US"/>
          </a:p>
        </p:txBody>
      </p:sp>
      <p:sp>
        <p:nvSpPr>
          <p:cNvPr id="281608" name="Line 8"/>
          <p:cNvSpPr>
            <a:spLocks noChangeShapeType="1"/>
          </p:cNvSpPr>
          <p:nvPr/>
        </p:nvSpPr>
        <p:spPr bwMode="auto">
          <a:xfrm>
            <a:off x="8001000" y="3733800"/>
            <a:ext cx="228600" cy="533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Patterns of Necrosis In Tissues or Organs</a:t>
            </a:r>
            <a:endParaRPr lang="en-US" dirty="0"/>
          </a:p>
        </p:txBody>
      </p:sp>
      <p:sp>
        <p:nvSpPr>
          <p:cNvPr id="3" name="Content Placeholder 2"/>
          <p:cNvSpPr>
            <a:spLocks noGrp="1"/>
          </p:cNvSpPr>
          <p:nvPr>
            <p:ph sz="quarter" idx="1"/>
          </p:nvPr>
        </p:nvSpPr>
        <p:spPr/>
        <p:txBody>
          <a:bodyPr>
            <a:normAutofit/>
          </a:bodyPr>
          <a:lstStyle/>
          <a:p>
            <a:pPr marL="914400" lvl="1" indent="-457200">
              <a:buNone/>
            </a:pPr>
            <a:r>
              <a:rPr lang="en-US" sz="3200" b="1" dirty="0" smtClean="0">
                <a:solidFill>
                  <a:srgbClr val="FFC000"/>
                </a:solidFill>
                <a:latin typeface="Verdana" pitchFamily="34" charset="0"/>
              </a:rPr>
              <a:t>4. Fat necrosis</a:t>
            </a:r>
            <a:r>
              <a:rPr lang="en-US" sz="3200" dirty="0" smtClean="0">
                <a:solidFill>
                  <a:srgbClr val="FFC000"/>
                </a:solidFill>
                <a:latin typeface="Verdana" pitchFamily="34" charset="0"/>
              </a:rPr>
              <a:t>: </a:t>
            </a:r>
          </a:p>
          <a:p>
            <a:pPr marL="914400" lvl="1" indent="-457200"/>
            <a:r>
              <a:rPr lang="en-US" sz="2400" dirty="0" smtClean="0"/>
              <a:t>This can result from direct trauma or enzyme released from the diseased pancreas.  </a:t>
            </a:r>
          </a:p>
          <a:p>
            <a:pPr marL="914400" lvl="1" indent="-457200"/>
            <a:r>
              <a:rPr lang="en-US" sz="2400" dirty="0" smtClean="0">
                <a:latin typeface="Verdana" pitchFamily="34" charset="0"/>
              </a:rPr>
              <a:t>Example:</a:t>
            </a:r>
          </a:p>
          <a:p>
            <a:pPr marL="1188720" lvl="2" indent="-457200"/>
            <a:r>
              <a:rPr lang="en-US" sz="2100" dirty="0" smtClean="0">
                <a:latin typeface="Verdana" pitchFamily="34" charset="0"/>
              </a:rPr>
              <a:t> Necrosis of fat by pancreatic enzymes.</a:t>
            </a:r>
          </a:p>
          <a:p>
            <a:pPr marL="1188720" lvl="2" indent="-457200"/>
            <a:r>
              <a:rPr lang="en-US" sz="2100" dirty="0" smtClean="0">
                <a:latin typeface="Verdana" pitchFamily="34" charset="0"/>
              </a:rPr>
              <a:t>Traumatic fat necrosis in breast</a:t>
            </a:r>
          </a:p>
          <a:p>
            <a:pPr marL="1188720" lvl="2" indent="-457200">
              <a:buNone/>
            </a:pPr>
            <a:r>
              <a:rPr lang="en-US" sz="2000" dirty="0" err="1" smtClean="0">
                <a:latin typeface="Andalus" pitchFamily="2" charset="-78"/>
                <a:cs typeface="Andalus" pitchFamily="2" charset="-78"/>
              </a:rPr>
              <a:t>Adipocytes</a:t>
            </a:r>
            <a:r>
              <a:rPr lang="en-US" sz="2000" dirty="0" smtClean="0">
                <a:latin typeface="Andalus" pitchFamily="2" charset="-78"/>
                <a:cs typeface="Andalus" pitchFamily="2" charset="-78"/>
              </a:rPr>
              <a:t> rupture and the released fat undergoes </a:t>
            </a:r>
            <a:r>
              <a:rPr lang="en-US" sz="2000" dirty="0" err="1" smtClean="0">
                <a:latin typeface="Andalus" pitchFamily="2" charset="-78"/>
                <a:cs typeface="Andalus" pitchFamily="2" charset="-78"/>
              </a:rPr>
              <a:t>lipolysis</a:t>
            </a:r>
            <a:r>
              <a:rPr lang="en-US" sz="2000" dirty="0" smtClean="0">
                <a:latin typeface="Andalus" pitchFamily="2" charset="-78"/>
                <a:cs typeface="Andalus" pitchFamily="2" charset="-78"/>
              </a:rPr>
              <a:t> catalyzed by lipases.  Macrophages ingest the oily material and a giant cell inflammatory reaction may follow.  Another consequence is the combination of calcium with the released fatty acids.</a:t>
            </a:r>
          </a:p>
          <a:p>
            <a:pPr marL="1188720" lvl="2" indent="-457200"/>
            <a:endParaRPr lang="en-US" sz="2100" dirty="0" smtClean="0">
              <a:latin typeface="Verdana" pitchFamily="34" charset="0"/>
            </a:endParaRP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026"/>
          <p:cNvSpPr txBox="1">
            <a:spLocks noChangeArrowheads="1"/>
          </p:cNvSpPr>
          <p:nvPr/>
        </p:nvSpPr>
        <p:spPr bwMode="auto">
          <a:xfrm>
            <a:off x="1143000" y="609600"/>
            <a:ext cx="6234113" cy="457200"/>
          </a:xfrm>
          <a:prstGeom prst="rect">
            <a:avLst/>
          </a:prstGeom>
          <a:noFill/>
          <a:ln w="9525">
            <a:noFill/>
            <a:miter lim="800000"/>
            <a:headEnd/>
            <a:tailEnd/>
          </a:ln>
          <a:effectLst/>
        </p:spPr>
        <p:txBody>
          <a:bodyPr wrap="none">
            <a:spAutoFit/>
          </a:bodyPr>
          <a:lstStyle/>
          <a:p>
            <a:r>
              <a:rPr lang="en-US">
                <a:latin typeface="Arial" charset="0"/>
                <a:cs typeface="Arial" charset="0"/>
              </a:rPr>
              <a:t>Fat necrosis secondary to acute pancreatitis </a:t>
            </a:r>
          </a:p>
        </p:txBody>
      </p:sp>
      <p:pic>
        <p:nvPicPr>
          <p:cNvPr id="5" name="Picture 2"/>
          <p:cNvPicPr>
            <a:picLocks noChangeAspect="1" noChangeArrowheads="1"/>
          </p:cNvPicPr>
          <p:nvPr/>
        </p:nvPicPr>
        <p:blipFill>
          <a:blip r:embed="rId3" cstate="print"/>
          <a:srcRect/>
          <a:stretch>
            <a:fillRect/>
          </a:stretch>
        </p:blipFill>
        <p:spPr bwMode="auto">
          <a:xfrm>
            <a:off x="7929586" y="142852"/>
            <a:ext cx="942975" cy="914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0" y="1329061"/>
            <a:ext cx="7207522" cy="5528939"/>
          </a:xfrm>
          <a:prstGeom prst="rect">
            <a:avLst/>
          </a:prstGeom>
          <a:noFill/>
          <a:ln w="9525">
            <a:noFill/>
            <a:miter lim="800000"/>
            <a:headEnd/>
            <a:tailEnd/>
          </a:ln>
        </p:spPr>
      </p:pic>
      <p:graphicFrame>
        <p:nvGraphicFramePr>
          <p:cNvPr id="121864" name="Object 1032"/>
          <p:cNvGraphicFramePr>
            <a:graphicFrameLocks noChangeAspect="1"/>
          </p:cNvGraphicFramePr>
          <p:nvPr/>
        </p:nvGraphicFramePr>
        <p:xfrm>
          <a:off x="5652241" y="1916832"/>
          <a:ext cx="3491759" cy="4941168"/>
        </p:xfrm>
        <a:graphic>
          <a:graphicData uri="http://schemas.openxmlformats.org/presentationml/2006/ole">
            <p:oleObj spid="_x0000_s2050" name="Photo Editor Photo" r:id="rId5" imgW="3809524" imgH="571428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1864"/>
                                        </p:tgtEl>
                                        <p:attrNameLst>
                                          <p:attrName>style.visibility</p:attrName>
                                        </p:attrNameLst>
                                      </p:cBhvr>
                                      <p:to>
                                        <p:strVal val="visible"/>
                                      </p:to>
                                    </p:set>
                                    <p:animEffect transition="in" filter="blinds(horizontal)">
                                      <p:cBhvr>
                                        <p:cTn id="7" dur="500"/>
                                        <p:tgtEl>
                                          <p:spTgt spid="12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2" name="Text Box 2054"/>
          <p:cNvSpPr txBox="1">
            <a:spLocks noChangeArrowheads="1"/>
          </p:cNvSpPr>
          <p:nvPr/>
        </p:nvSpPr>
        <p:spPr bwMode="auto">
          <a:xfrm>
            <a:off x="304800" y="685800"/>
            <a:ext cx="8305800" cy="3387725"/>
          </a:xfrm>
          <a:prstGeom prst="rect">
            <a:avLst/>
          </a:prstGeom>
          <a:noFill/>
          <a:ln w="9525">
            <a:solidFill>
              <a:schemeClr val="accent2"/>
            </a:solidFill>
            <a:miter lim="800000"/>
            <a:headEnd/>
            <a:tailEnd/>
          </a:ln>
          <a:effectLst/>
        </p:spPr>
        <p:txBody>
          <a:bodyPr>
            <a:spAutoFit/>
          </a:bodyPr>
          <a:lstStyle/>
          <a:p>
            <a:r>
              <a:rPr lang="en-US" sz="2400" dirty="0">
                <a:solidFill>
                  <a:srgbClr val="FFCC00"/>
                </a:solidFill>
                <a:latin typeface="Arial" charset="0"/>
                <a:cs typeface="Arial" charset="0"/>
              </a:rPr>
              <a:t>Fat Necrosis</a:t>
            </a:r>
            <a:r>
              <a:rPr lang="en-US" sz="2400" dirty="0">
                <a:solidFill>
                  <a:srgbClr val="FFCC00"/>
                </a:solidFill>
                <a:latin typeface="Times New Roman"/>
                <a:cs typeface="Arial" charset="0"/>
              </a:rPr>
              <a:t> </a:t>
            </a:r>
            <a:endParaRPr lang="en-US" sz="2400" dirty="0">
              <a:solidFill>
                <a:srgbClr val="FFCC00"/>
              </a:solidFill>
            </a:endParaRPr>
          </a:p>
          <a:p>
            <a:r>
              <a:rPr lang="en-US" sz="2400" dirty="0">
                <a:latin typeface="Arial" charset="0"/>
                <a:cs typeface="Arial" charset="0"/>
              </a:rPr>
              <a:t>Specific to adipose tissue with triglycerides.</a:t>
            </a:r>
            <a:endParaRPr lang="en-US" sz="2400" dirty="0"/>
          </a:p>
          <a:p>
            <a:r>
              <a:rPr lang="en-US" sz="2400" dirty="0">
                <a:latin typeface="Arial" charset="0"/>
                <a:cs typeface="Arial" charset="0"/>
              </a:rPr>
              <a:t>With enzymatic destruction(lipases) of cells, fatty</a:t>
            </a:r>
            <a:r>
              <a:rPr lang="en-US" sz="2400" dirty="0">
                <a:latin typeface="Times New Roman"/>
                <a:cs typeface="Arial" charset="0"/>
              </a:rPr>
              <a:t> </a:t>
            </a:r>
            <a:r>
              <a:rPr lang="en-US" sz="2400" dirty="0">
                <a:latin typeface="Arial" charset="0"/>
                <a:cs typeface="Arial" charset="0"/>
              </a:rPr>
              <a:t> acids are precipitated as calcium soaps. </a:t>
            </a:r>
          </a:p>
          <a:p>
            <a:endParaRPr lang="en-US" sz="2400" dirty="0"/>
          </a:p>
          <a:p>
            <a:r>
              <a:rPr lang="en-US" sz="2400" dirty="0">
                <a:latin typeface="Arial" charset="0"/>
                <a:cs typeface="Arial" charset="0"/>
              </a:rPr>
              <a:t>Grossly- chalky white deposits in the tissue.</a:t>
            </a:r>
            <a:endParaRPr lang="en-US" sz="2400" dirty="0"/>
          </a:p>
          <a:p>
            <a:r>
              <a:rPr lang="en-US" sz="2400" dirty="0">
                <a:latin typeface="Arial" charset="0"/>
                <a:cs typeface="Arial" charset="0"/>
              </a:rPr>
              <a:t>Microscopically </a:t>
            </a:r>
            <a:r>
              <a:rPr lang="en-US" sz="2400" dirty="0">
                <a:latin typeface="Times New Roman"/>
                <a:cs typeface="Arial" charset="0"/>
              </a:rPr>
              <a:t>–</a:t>
            </a:r>
            <a:r>
              <a:rPr lang="en-US" sz="2400" dirty="0">
                <a:latin typeface="Arial" charset="0"/>
                <a:cs typeface="Arial" charset="0"/>
              </a:rPr>
              <a:t> amorphous, </a:t>
            </a:r>
            <a:r>
              <a:rPr lang="en-US" sz="2400" dirty="0" err="1" smtClean="0">
                <a:latin typeface="Arial" charset="0"/>
                <a:cs typeface="Arial" charset="0"/>
              </a:rPr>
              <a:t>basohilic</a:t>
            </a:r>
            <a:r>
              <a:rPr lang="en-US" sz="2400" dirty="0" smtClean="0">
                <a:latin typeface="Arial" charset="0"/>
                <a:cs typeface="Arial" charset="0"/>
              </a:rPr>
              <a:t> /</a:t>
            </a:r>
            <a:r>
              <a:rPr lang="en-US" sz="2400" dirty="0">
                <a:latin typeface="Arial" charset="0"/>
                <a:cs typeface="Arial" charset="0"/>
              </a:rPr>
              <a:t>purple deposits at the periphery of necrotic </a:t>
            </a:r>
            <a:r>
              <a:rPr lang="en-US" sz="2400" dirty="0" err="1">
                <a:latin typeface="Arial" charset="0"/>
                <a:cs typeface="Arial" charset="0"/>
              </a:rPr>
              <a:t>adipocytes</a:t>
            </a:r>
            <a:r>
              <a:rPr lang="en-US" sz="2400" dirty="0">
                <a:latin typeface="Arial" charset="0"/>
                <a:cs typeface="Arial" charset="0"/>
              </a:rPr>
              <a:t>.</a:t>
            </a:r>
            <a:r>
              <a:rPr lang="en-US" sz="2400" dirty="0">
                <a:latin typeface="Times New Roman"/>
                <a:cs typeface="Arial" charset="0"/>
              </a:rPr>
              <a:t> </a:t>
            </a:r>
            <a:endParaRPr lang="en-US" sz="2400" dirty="0"/>
          </a:p>
          <a:p>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Patterns of Necrosis In Tissues or Organs</a:t>
            </a:r>
            <a:endParaRPr lang="en-US" dirty="0"/>
          </a:p>
        </p:txBody>
      </p:sp>
      <p:sp>
        <p:nvSpPr>
          <p:cNvPr id="3" name="Content Placeholder 2"/>
          <p:cNvSpPr>
            <a:spLocks noGrp="1"/>
          </p:cNvSpPr>
          <p:nvPr>
            <p:ph sz="quarter" idx="1"/>
          </p:nvPr>
        </p:nvSpPr>
        <p:spPr/>
        <p:txBody>
          <a:bodyPr>
            <a:normAutofit/>
          </a:bodyPr>
          <a:lstStyle/>
          <a:p>
            <a:pPr marL="914400" lvl="1" indent="-457200">
              <a:buNone/>
            </a:pPr>
            <a:r>
              <a:rPr lang="en-US" sz="2400" b="1" dirty="0" smtClean="0">
                <a:solidFill>
                  <a:srgbClr val="FFC000"/>
                </a:solidFill>
                <a:latin typeface="Verdana" pitchFamily="34" charset="0"/>
              </a:rPr>
              <a:t>5. </a:t>
            </a:r>
            <a:r>
              <a:rPr lang="en-US" sz="2400" b="1" dirty="0" smtClean="0">
                <a:solidFill>
                  <a:srgbClr val="FFCC00"/>
                </a:solidFill>
                <a:latin typeface="Verdana" pitchFamily="34" charset="0"/>
              </a:rPr>
              <a:t>Gangrenous necrosis</a:t>
            </a:r>
            <a:r>
              <a:rPr lang="en-US" sz="2400" dirty="0" smtClean="0">
                <a:latin typeface="Verdana" pitchFamily="34" charset="0"/>
              </a:rPr>
              <a:t>:</a:t>
            </a:r>
            <a:endParaRPr lang="en-US" sz="2000" dirty="0" smtClean="0">
              <a:latin typeface="Verdana" pitchFamily="34" charset="0"/>
            </a:endParaRPr>
          </a:p>
          <a:p>
            <a:pPr marL="914400" lvl="1" indent="-457200"/>
            <a:r>
              <a:rPr lang="en-US" sz="2800" dirty="0" smtClean="0"/>
              <a:t>This life-threatening condition occurs when </a:t>
            </a:r>
            <a:r>
              <a:rPr lang="en-US" sz="2800" dirty="0" err="1" smtClean="0"/>
              <a:t>coagulative</a:t>
            </a:r>
            <a:r>
              <a:rPr lang="en-US" sz="2800" dirty="0" smtClean="0"/>
              <a:t> necrosis of tissue is associated with superadded infection by putrefactive bacteria. </a:t>
            </a:r>
          </a:p>
          <a:p>
            <a:pPr marL="914400" lvl="1" indent="-457200"/>
            <a:r>
              <a:rPr lang="en-US" sz="2800" dirty="0" smtClean="0"/>
              <a:t> These are usually anaerobic gram-positive Clostridia spp. Derived from the gut or soil which thrive in conditions of low oxygen tension.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Patterns of Necrosis In Tissues or Organs</a:t>
            </a:r>
            <a:endParaRPr lang="en-US" dirty="0"/>
          </a:p>
        </p:txBody>
      </p:sp>
      <p:sp>
        <p:nvSpPr>
          <p:cNvPr id="3" name="Content Placeholder 2"/>
          <p:cNvSpPr>
            <a:spLocks noGrp="1"/>
          </p:cNvSpPr>
          <p:nvPr>
            <p:ph sz="quarter" idx="1"/>
          </p:nvPr>
        </p:nvSpPr>
        <p:spPr/>
        <p:txBody>
          <a:bodyPr>
            <a:normAutofit fontScale="85000" lnSpcReduction="10000"/>
          </a:bodyPr>
          <a:lstStyle/>
          <a:p>
            <a:pPr marL="914400" lvl="1" indent="-457200">
              <a:buNone/>
            </a:pPr>
            <a:r>
              <a:rPr lang="en-US" sz="2400" b="1" dirty="0" smtClean="0">
                <a:solidFill>
                  <a:srgbClr val="FFC000"/>
                </a:solidFill>
                <a:latin typeface="Verdana" pitchFamily="34" charset="0"/>
              </a:rPr>
              <a:t>5. </a:t>
            </a:r>
            <a:r>
              <a:rPr lang="en-US" sz="2400" b="1" dirty="0" smtClean="0">
                <a:solidFill>
                  <a:srgbClr val="FFCC00"/>
                </a:solidFill>
                <a:latin typeface="Verdana" pitchFamily="34" charset="0"/>
              </a:rPr>
              <a:t>Gangrenous necrosis</a:t>
            </a:r>
            <a:r>
              <a:rPr lang="en-US" sz="2400" dirty="0" smtClean="0">
                <a:latin typeface="Verdana" pitchFamily="34" charset="0"/>
              </a:rPr>
              <a:t>:</a:t>
            </a:r>
            <a:endParaRPr lang="en-US" sz="2000" dirty="0" smtClean="0">
              <a:latin typeface="Verdana" pitchFamily="34" charset="0"/>
            </a:endParaRPr>
          </a:p>
          <a:p>
            <a:pPr marL="914400" lvl="1" indent="-457200"/>
            <a:r>
              <a:rPr lang="en-US" sz="2800" dirty="0" smtClean="0"/>
              <a:t>Gangrenous tissue is foul smelling and black.</a:t>
            </a:r>
          </a:p>
          <a:p>
            <a:pPr marL="914400" lvl="1" indent="-457200"/>
            <a:r>
              <a:rPr lang="en-US" sz="2800" dirty="0" smtClean="0"/>
              <a:t>The bacteria produce toxins which destroy collagen and enable the infection to spread rapidly.  If fermentation occurs, gas gangrene ensues.</a:t>
            </a:r>
          </a:p>
          <a:p>
            <a:pPr marL="914400" lvl="1" indent="-457200"/>
            <a:r>
              <a:rPr lang="en-US" sz="2800" dirty="0" smtClean="0"/>
              <a:t>Infection can become systemic (i.e. reach the bloodstream, </a:t>
            </a:r>
            <a:r>
              <a:rPr lang="en-US" sz="2800" dirty="0" err="1" smtClean="0"/>
              <a:t>septicaemia</a:t>
            </a:r>
            <a:r>
              <a:rPr lang="en-US" sz="2800" dirty="0" smtClean="0"/>
              <a:t>). </a:t>
            </a:r>
          </a:p>
          <a:p>
            <a:pPr marL="914400" lvl="1" indent="-457200"/>
            <a:r>
              <a:rPr lang="en-US" sz="2800" dirty="0" smtClean="0"/>
              <a:t>The commonest clinical situation is gangrene of the lower limb caused by  poor blood supply and superimposed bacterial infection.  This is a life-threatening emergency and the limb should be amputated.</a:t>
            </a:r>
            <a:r>
              <a:rPr lang="en-US" sz="2800" dirty="0" smtClean="0">
                <a:latin typeface="Verdana" pitchFamily="34" charset="0"/>
              </a:rPr>
              <a:t> </a:t>
            </a:r>
            <a:r>
              <a:rPr lang="en-US" sz="3200" dirty="0" smtClean="0">
                <a:latin typeface="Verdana" pitchFamily="34" charset="0"/>
              </a:rPr>
              <a:t>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Verdana" pitchFamily="34" charset="0"/>
              </a:rPr>
              <a:t>Example: necrosis of distal limbs, usually foot and toes in diabetes</a:t>
            </a:r>
            <a:r>
              <a:rPr lang="en-US" sz="3200" dirty="0" smtClean="0">
                <a:latin typeface="Verdana" pitchFamily="34" charset="0"/>
              </a:rPr>
              <a:t>.</a:t>
            </a:r>
            <a:endParaRPr lang="en-US" dirty="0"/>
          </a:p>
        </p:txBody>
      </p:sp>
      <p:pic>
        <p:nvPicPr>
          <p:cNvPr id="4" name="Content Placeholder 3" descr="aaga.jpg"/>
          <p:cNvPicPr>
            <a:picLocks noGrp="1" noChangeAspect="1"/>
          </p:cNvPicPr>
          <p:nvPr>
            <p:ph sz="quarter" idx="1"/>
          </p:nvPr>
        </p:nvPicPr>
        <p:blipFill>
          <a:blip r:embed="rId2" cstate="print"/>
          <a:stretch>
            <a:fillRect/>
          </a:stretch>
        </p:blipFill>
        <p:spPr>
          <a:xfrm>
            <a:off x="5214942" y="2071678"/>
            <a:ext cx="3043721" cy="2875147"/>
          </a:xfrm>
        </p:spPr>
      </p:pic>
      <p:sp>
        <p:nvSpPr>
          <p:cNvPr id="6" name="TextBox 5"/>
          <p:cNvSpPr txBox="1"/>
          <p:nvPr/>
        </p:nvSpPr>
        <p:spPr>
          <a:xfrm>
            <a:off x="428596" y="2071678"/>
            <a:ext cx="4000528"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457200" indent="-457200"/>
            <a:r>
              <a:rPr lang="en-US" i="1" dirty="0" smtClean="0">
                <a:solidFill>
                  <a:schemeClr val="bg1"/>
                </a:solidFill>
                <a:latin typeface="Verdana" pitchFamily="34" charset="0"/>
              </a:rPr>
              <a:t>“Wet" gangrene “</a:t>
            </a:r>
            <a:r>
              <a:rPr lang="en-US" dirty="0" smtClean="0">
                <a:solidFill>
                  <a:schemeClr val="bg1"/>
                </a:solidFill>
                <a:latin typeface="Verdana" pitchFamily="34" charset="0"/>
              </a:rPr>
              <a:t> of the lower extremity  in  patient with diabetes mellitus: </a:t>
            </a:r>
          </a:p>
          <a:p>
            <a:pPr marL="457200" indent="-457200"/>
            <a:endParaRPr lang="en-US" dirty="0" smtClean="0">
              <a:solidFill>
                <a:schemeClr val="bg1"/>
              </a:solidFill>
              <a:latin typeface="Verdana" pitchFamily="34" charset="0"/>
            </a:endParaRPr>
          </a:p>
          <a:p>
            <a:pPr marL="457200" indent="-457200">
              <a:buFontTx/>
              <a:buAutoNum type="arabicPeriod"/>
            </a:pPr>
            <a:r>
              <a:rPr lang="en-US" dirty="0" err="1" smtClean="0">
                <a:solidFill>
                  <a:schemeClr val="bg1"/>
                </a:solidFill>
                <a:latin typeface="Verdana" pitchFamily="34" charset="0"/>
              </a:rPr>
              <a:t>liquefactive</a:t>
            </a:r>
            <a:r>
              <a:rPr lang="en-US" dirty="0" smtClean="0">
                <a:solidFill>
                  <a:schemeClr val="bg1"/>
                </a:solidFill>
                <a:latin typeface="Verdana" pitchFamily="34" charset="0"/>
              </a:rPr>
              <a:t> component from superimposed infection </a:t>
            </a:r>
          </a:p>
          <a:p>
            <a:pPr marL="457200" indent="-457200">
              <a:buFontTx/>
              <a:buAutoNum type="arabicPeriod"/>
            </a:pPr>
            <a:endParaRPr lang="en-US" dirty="0" smtClean="0">
              <a:solidFill>
                <a:schemeClr val="bg1"/>
              </a:solidFill>
              <a:latin typeface="Verdana" pitchFamily="34" charset="0"/>
            </a:endParaRPr>
          </a:p>
          <a:p>
            <a:pPr marL="457200" indent="-457200">
              <a:buFontTx/>
              <a:buAutoNum type="arabicPeriod"/>
            </a:pPr>
            <a:r>
              <a:rPr lang="en-US" dirty="0" err="1" smtClean="0">
                <a:solidFill>
                  <a:schemeClr val="bg1"/>
                </a:solidFill>
                <a:latin typeface="Verdana" pitchFamily="34" charset="0"/>
              </a:rPr>
              <a:t>coagulative</a:t>
            </a:r>
            <a:r>
              <a:rPr lang="en-US" dirty="0" smtClean="0">
                <a:solidFill>
                  <a:schemeClr val="bg1"/>
                </a:solidFill>
                <a:latin typeface="Verdana" pitchFamily="34" charset="0"/>
              </a:rPr>
              <a:t> necrosis from loss of blood supply.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Patterns of Necrosis In Tissues or Organs</a:t>
            </a:r>
            <a:endParaRPr lang="en-US" dirty="0"/>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400" b="1" dirty="0" smtClean="0">
                <a:solidFill>
                  <a:srgbClr val="FFC000"/>
                </a:solidFill>
                <a:latin typeface="Verdana" pitchFamily="34" charset="0"/>
              </a:rPr>
              <a:t>6. </a:t>
            </a:r>
            <a:r>
              <a:rPr lang="en-US" sz="2400" b="1" dirty="0" err="1" smtClean="0">
                <a:solidFill>
                  <a:srgbClr val="FFCC00"/>
                </a:solidFill>
                <a:latin typeface="Verdana" pitchFamily="34" charset="0"/>
              </a:rPr>
              <a:t>Fibrinoid</a:t>
            </a:r>
            <a:r>
              <a:rPr lang="en-US" sz="2400" b="1" dirty="0" smtClean="0">
                <a:solidFill>
                  <a:srgbClr val="FFCC00"/>
                </a:solidFill>
                <a:latin typeface="Verdana" pitchFamily="34" charset="0"/>
              </a:rPr>
              <a:t> necrosis:</a:t>
            </a:r>
          </a:p>
          <a:p>
            <a:pPr marL="594360" lvl="2" indent="-320040">
              <a:spcBef>
                <a:spcPts val="700"/>
              </a:spcBef>
              <a:buSzPct val="60000"/>
              <a:buFont typeface="Wingdings"/>
              <a:buChar char=""/>
            </a:pPr>
            <a:r>
              <a:rPr lang="en-US" sz="2100" b="1" dirty="0" smtClean="0">
                <a:solidFill>
                  <a:srgbClr val="FFCC00"/>
                </a:solidFill>
                <a:latin typeface="Verdana" pitchFamily="34" charset="0"/>
              </a:rPr>
              <a:t> </a:t>
            </a:r>
            <a:r>
              <a:rPr lang="en-US" sz="2100" dirty="0" smtClean="0">
                <a:latin typeface="Verdana" pitchFamily="34" charset="0"/>
              </a:rPr>
              <a:t>typically seen in </a:t>
            </a:r>
            <a:r>
              <a:rPr lang="en-US" sz="2100" dirty="0" err="1" smtClean="0">
                <a:latin typeface="Verdana" pitchFamily="34" charset="0"/>
              </a:rPr>
              <a:t>vasculitis</a:t>
            </a:r>
            <a:r>
              <a:rPr lang="en-US" sz="2100" dirty="0" smtClean="0">
                <a:latin typeface="Verdana" pitchFamily="34" charset="0"/>
              </a:rPr>
              <a:t> and </a:t>
            </a:r>
            <a:r>
              <a:rPr lang="en-US" sz="2100" dirty="0" err="1" smtClean="0">
                <a:latin typeface="Verdana" pitchFamily="34" charset="0"/>
              </a:rPr>
              <a:t>glomerular</a:t>
            </a:r>
            <a:r>
              <a:rPr lang="en-US" sz="2100" dirty="0" smtClean="0">
                <a:latin typeface="Verdana" pitchFamily="34" charset="0"/>
              </a:rPr>
              <a:t> autoimmune diseases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457200"/>
          </a:xfrm>
        </p:spPr>
        <p:txBody>
          <a:bodyPr>
            <a:normAutofit/>
          </a:bodyPr>
          <a:lstStyle/>
          <a:p>
            <a:r>
              <a:rPr lang="en-US" altLang="ar-SA" sz="2400" dirty="0">
                <a:solidFill>
                  <a:schemeClr val="accent1"/>
                </a:solidFill>
                <a:latin typeface="Verdana" pitchFamily="34" charset="0"/>
                <a:ea typeface="+mn-ea"/>
                <a:cs typeface="+mn-cs"/>
              </a:rPr>
              <a:t>Abscess of the brain (bacterial)</a:t>
            </a:r>
          </a:p>
        </p:txBody>
      </p:sp>
      <p:pic>
        <p:nvPicPr>
          <p:cNvPr id="23556" name="Picture 4" descr="http://www.vetmed.wsu.edu/medsci520/images/ci27.jpg"/>
          <p:cNvPicPr>
            <a:picLocks noChangeAspect="1" noChangeArrowheads="1"/>
          </p:cNvPicPr>
          <p:nvPr/>
        </p:nvPicPr>
        <p:blipFill>
          <a:blip r:embed="rId2" cstate="print"/>
          <a:srcRect/>
          <a:stretch>
            <a:fillRect/>
          </a:stretch>
        </p:blipFill>
        <p:spPr bwMode="auto">
          <a:xfrm>
            <a:off x="914400" y="1371600"/>
            <a:ext cx="5722938" cy="4554535"/>
          </a:xfrm>
          <a:prstGeom prst="rect">
            <a:avLst/>
          </a:prstGeom>
          <a:noFill/>
        </p:spPr>
      </p:pic>
      <p:sp>
        <p:nvSpPr>
          <p:cNvPr id="23559" name="Text Box 7"/>
          <p:cNvSpPr txBox="1">
            <a:spLocks noChangeArrowheads="1"/>
          </p:cNvSpPr>
          <p:nvPr/>
        </p:nvSpPr>
        <p:spPr bwMode="auto">
          <a:xfrm>
            <a:off x="6588224" y="1700808"/>
            <a:ext cx="2270125" cy="1016000"/>
          </a:xfrm>
          <a:prstGeom prst="rect">
            <a:avLst/>
          </a:prstGeom>
          <a:noFill/>
          <a:ln w="9525">
            <a:solidFill>
              <a:schemeClr val="tx1"/>
            </a:solidFill>
            <a:miter lim="800000"/>
            <a:headEnd/>
            <a:tailEnd/>
          </a:ln>
          <a:effectLst/>
        </p:spPr>
        <p:txBody>
          <a:bodyPr wrap="none">
            <a:spAutoFit/>
          </a:bodyPr>
          <a:lstStyle/>
          <a:p>
            <a:pPr algn="ctr"/>
            <a:r>
              <a:rPr lang="en-US" sz="2000" dirty="0">
                <a:latin typeface="Verdana" pitchFamily="34" charset="0"/>
              </a:rPr>
              <a:t>This is a </a:t>
            </a:r>
            <a:r>
              <a:rPr lang="en-US" sz="2000" b="1" dirty="0">
                <a:solidFill>
                  <a:schemeClr val="tx2"/>
                </a:solidFill>
                <a:latin typeface="Verdana" pitchFamily="34" charset="0"/>
              </a:rPr>
              <a:t>lesion </a:t>
            </a:r>
          </a:p>
          <a:p>
            <a:pPr algn="ctr"/>
            <a:r>
              <a:rPr lang="en-US" sz="2000" dirty="0">
                <a:latin typeface="Verdana" pitchFamily="34" charset="0"/>
              </a:rPr>
              <a:t>caused by </a:t>
            </a:r>
          </a:p>
          <a:p>
            <a:pPr algn="ctr"/>
            <a:r>
              <a:rPr lang="en-US" sz="2000" dirty="0">
                <a:latin typeface="Verdana" pitchFamily="34" charset="0"/>
              </a:rPr>
              <a:t>infectious agent</a:t>
            </a:r>
          </a:p>
        </p:txBody>
      </p:sp>
      <p:sp>
        <p:nvSpPr>
          <p:cNvPr id="23562" name="Line 10"/>
          <p:cNvSpPr>
            <a:spLocks noChangeShapeType="1"/>
          </p:cNvSpPr>
          <p:nvPr/>
        </p:nvSpPr>
        <p:spPr bwMode="auto">
          <a:xfrm flipV="1">
            <a:off x="3657600" y="4495800"/>
            <a:ext cx="0" cy="457200"/>
          </a:xfrm>
          <a:prstGeom prst="line">
            <a:avLst/>
          </a:prstGeom>
          <a:noFill/>
          <a:ln w="9525">
            <a:solidFill>
              <a:schemeClr val="tx1"/>
            </a:solidFill>
            <a:round/>
            <a:headEnd/>
            <a:tailEnd type="triangle" w="med" len="med"/>
          </a:ln>
          <a:effectLst/>
        </p:spPr>
        <p:txBody>
          <a:bodyPr/>
          <a:lstStyle/>
          <a:p>
            <a:endParaRPr lang="en-US"/>
          </a:p>
        </p:txBody>
      </p:sp>
      <p:sp>
        <p:nvSpPr>
          <p:cNvPr id="23565" name="Line 13"/>
          <p:cNvSpPr>
            <a:spLocks noChangeShapeType="1"/>
          </p:cNvSpPr>
          <p:nvPr/>
        </p:nvSpPr>
        <p:spPr bwMode="auto">
          <a:xfrm flipH="1">
            <a:off x="4724400" y="2590800"/>
            <a:ext cx="22860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075" descr="http://dbs.kumc.edu/dmd/?MIvalObj=1153"/>
          <p:cNvPicPr>
            <a:picLocks noChangeAspect="1" noChangeArrowheads="1"/>
          </p:cNvPicPr>
          <p:nvPr/>
        </p:nvPicPr>
        <p:blipFill>
          <a:blip r:embed="rId2" cstate="print"/>
          <a:srcRect/>
          <a:stretch>
            <a:fillRect/>
          </a:stretch>
        </p:blipFill>
        <p:spPr bwMode="auto">
          <a:xfrm>
            <a:off x="0" y="1041400"/>
            <a:ext cx="9144000" cy="5816600"/>
          </a:xfrm>
          <a:prstGeom prst="rect">
            <a:avLst/>
          </a:prstGeom>
          <a:noFill/>
        </p:spPr>
      </p:pic>
      <p:sp>
        <p:nvSpPr>
          <p:cNvPr id="143364" name="Text Box 3076"/>
          <p:cNvSpPr txBox="1">
            <a:spLocks noChangeArrowheads="1"/>
          </p:cNvSpPr>
          <p:nvPr/>
        </p:nvSpPr>
        <p:spPr bwMode="auto">
          <a:xfrm>
            <a:off x="533400" y="304800"/>
            <a:ext cx="8353425" cy="701675"/>
          </a:xfrm>
          <a:prstGeom prst="rect">
            <a:avLst/>
          </a:prstGeom>
          <a:noFill/>
          <a:ln w="9525">
            <a:noFill/>
            <a:miter lim="800000"/>
            <a:headEnd/>
            <a:tailEnd/>
          </a:ln>
          <a:effectLst/>
        </p:spPr>
        <p:txBody>
          <a:bodyPr wrap="none">
            <a:spAutoFit/>
          </a:bodyPr>
          <a:lstStyle/>
          <a:p>
            <a:pPr algn="ctr"/>
            <a:r>
              <a:rPr lang="en-US" sz="2000" dirty="0" err="1">
                <a:latin typeface="Verdana" pitchFamily="34" charset="0"/>
              </a:rPr>
              <a:t>Fibrinoid</a:t>
            </a:r>
            <a:r>
              <a:rPr lang="en-US" sz="2000" dirty="0">
                <a:latin typeface="Verdana" pitchFamily="34" charset="0"/>
              </a:rPr>
              <a:t> necrosis: afferent arteriole and part of the </a:t>
            </a:r>
            <a:r>
              <a:rPr lang="en-US" sz="2000" dirty="0" err="1">
                <a:latin typeface="Verdana" pitchFamily="34" charset="0"/>
              </a:rPr>
              <a:t>glomerulus</a:t>
            </a:r>
            <a:r>
              <a:rPr lang="en-US" sz="2000" dirty="0">
                <a:latin typeface="Verdana" pitchFamily="34" charset="0"/>
              </a:rPr>
              <a:t> </a:t>
            </a:r>
          </a:p>
          <a:p>
            <a:pPr algn="ctr"/>
            <a:r>
              <a:rPr lang="en-US" sz="2000" dirty="0">
                <a:latin typeface="Verdana" pitchFamily="34" charset="0"/>
              </a:rPr>
              <a:t>are infiltrated with fibrin, (bright red amorphous material)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986" name="Object 2"/>
          <p:cNvGraphicFramePr>
            <a:graphicFrameLocks noChangeAspect="1"/>
          </p:cNvGraphicFramePr>
          <p:nvPr/>
        </p:nvGraphicFramePr>
        <p:xfrm>
          <a:off x="1000100" y="76446"/>
          <a:ext cx="7215238" cy="6781554"/>
        </p:xfrm>
        <a:graphic>
          <a:graphicData uri="http://schemas.openxmlformats.org/presentationml/2006/ole">
            <p:oleObj spid="_x0000_s3074" name="Photo Editor Photo" r:id="rId3" imgW="3390476" imgH="3514286" progId="">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500034" y="1714488"/>
            <a:ext cx="8016875" cy="3444875"/>
          </a:xfrm>
          <a:prstGeom prst="rect">
            <a:avLst/>
          </a:prstGeom>
          <a:noFill/>
          <a:ln w="9525">
            <a:noFill/>
            <a:miter lim="800000"/>
            <a:headEnd/>
            <a:tailEnd/>
          </a:ln>
          <a:effectLst/>
        </p:spPr>
        <p:txBody>
          <a:bodyPr>
            <a:spAutoFit/>
          </a:bodyPr>
          <a:lstStyle/>
          <a:p>
            <a:pPr marL="457200" indent="-457200"/>
            <a:r>
              <a:rPr lang="en-US" sz="2000" dirty="0">
                <a:latin typeface="Arial" charset="0"/>
                <a:cs typeface="Arial" charset="0"/>
              </a:rPr>
              <a:t>Depending on circumstances: </a:t>
            </a:r>
          </a:p>
          <a:p>
            <a:pPr marL="1371600" lvl="2" indent="-457200">
              <a:buFontTx/>
              <a:buAutoNum type="arabicPeriod"/>
            </a:pPr>
            <a:r>
              <a:rPr lang="en-US" sz="2000" dirty="0">
                <a:latin typeface="Arial" charset="0"/>
                <a:cs typeface="Arial" charset="0"/>
              </a:rPr>
              <a:t>necrotic tissue may be walled off by scar tissue, </a:t>
            </a:r>
          </a:p>
          <a:p>
            <a:pPr marL="1371600" lvl="2" indent="-457200">
              <a:buFontTx/>
              <a:buAutoNum type="arabicPeriod"/>
            </a:pPr>
            <a:r>
              <a:rPr lang="en-US" sz="2000" dirty="0">
                <a:latin typeface="Arial" charset="0"/>
                <a:cs typeface="Arial" charset="0"/>
              </a:rPr>
              <a:t>totally converted to scar tissue, </a:t>
            </a:r>
          </a:p>
          <a:p>
            <a:pPr marL="1371600" lvl="2" indent="-457200">
              <a:buFontTx/>
              <a:buAutoNum type="arabicPeriod"/>
            </a:pPr>
            <a:r>
              <a:rPr lang="en-US" sz="2000" dirty="0">
                <a:latin typeface="Arial" charset="0"/>
                <a:cs typeface="Arial" charset="0"/>
              </a:rPr>
              <a:t>get destroyed (producing a cavity or cyst), </a:t>
            </a:r>
          </a:p>
          <a:p>
            <a:pPr marL="1371600" lvl="2" indent="-457200">
              <a:buFontTx/>
              <a:buAutoNum type="arabicPeriod"/>
            </a:pPr>
            <a:r>
              <a:rPr lang="en-US" sz="2000" dirty="0">
                <a:latin typeface="Arial" charset="0"/>
                <a:cs typeface="Arial" charset="0"/>
              </a:rPr>
              <a:t>get infected (producing an abscess or "wet gangrene"), </a:t>
            </a:r>
          </a:p>
          <a:p>
            <a:pPr marL="1371600" lvl="2" indent="-457200">
              <a:buFontTx/>
              <a:buAutoNum type="arabicPeriod"/>
            </a:pPr>
            <a:r>
              <a:rPr lang="en-US" sz="2000" dirty="0">
                <a:latin typeface="Arial" charset="0"/>
                <a:cs typeface="Arial" charset="0"/>
              </a:rPr>
              <a:t>or calcify. </a:t>
            </a:r>
          </a:p>
          <a:p>
            <a:pPr marL="457200" indent="-457200"/>
            <a:endParaRPr lang="en-US" sz="2000" dirty="0">
              <a:latin typeface="Arial" charset="0"/>
              <a:cs typeface="Arial" charset="0"/>
            </a:endParaRPr>
          </a:p>
          <a:p>
            <a:pPr marL="457200" indent="-457200"/>
            <a:r>
              <a:rPr lang="en-US" sz="2000" dirty="0">
                <a:latin typeface="Arial" charset="0"/>
                <a:cs typeface="Arial" charset="0"/>
              </a:rPr>
              <a:t>	If the supporting tissue framework does not die, and the dead cells are of a type capable of regeneration, you may have complete healing. </a:t>
            </a:r>
          </a:p>
          <a:p>
            <a:pPr marL="457200" indent="-457200"/>
            <a:endParaRPr lang="en-US" sz="2000" dirty="0">
              <a:latin typeface="Arial" charset="0"/>
              <a:cs typeface="Arial" charset="0"/>
            </a:endParaRPr>
          </a:p>
        </p:txBody>
      </p:sp>
      <p:sp>
        <p:nvSpPr>
          <p:cNvPr id="4" name="Title 3"/>
          <p:cNvSpPr>
            <a:spLocks noGrp="1"/>
          </p:cNvSpPr>
          <p:nvPr>
            <p:ph type="title"/>
          </p:nvPr>
        </p:nvSpPr>
        <p:spPr/>
        <p:txBody>
          <a:bodyPr/>
          <a:lstStyle/>
          <a:p>
            <a:r>
              <a:rPr lang="en-US" dirty="0" smtClean="0"/>
              <a:t>Outcome of necrosis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71472" y="642918"/>
            <a:ext cx="8229600" cy="4339650"/>
          </a:xfrm>
          <a:prstGeom prst="rect">
            <a:avLst/>
          </a:prstGeom>
          <a:noFill/>
          <a:ln w="9525">
            <a:noFill/>
            <a:miter lim="800000"/>
            <a:headEnd/>
            <a:tailEnd/>
          </a:ln>
          <a:effectLst/>
        </p:spPr>
        <p:txBody>
          <a:bodyPr>
            <a:spAutoFit/>
          </a:bodyPr>
          <a:lstStyle/>
          <a:p>
            <a:pPr marL="457200" indent="-457200"/>
            <a:r>
              <a:rPr lang="en-US" b="1" dirty="0">
                <a:latin typeface="Arial" charset="0"/>
              </a:rPr>
              <a:t>Cell Death</a:t>
            </a:r>
          </a:p>
          <a:p>
            <a:pPr marL="457200" indent="-457200"/>
            <a:endParaRPr lang="en-US" dirty="0" smtClean="0"/>
          </a:p>
          <a:p>
            <a:pPr marL="457200" indent="-457200"/>
            <a:endParaRPr lang="en-US" dirty="0"/>
          </a:p>
          <a:p>
            <a:pPr marL="457200" indent="-457200"/>
            <a:r>
              <a:rPr lang="en-US" sz="2800" b="1" dirty="0" smtClean="0">
                <a:solidFill>
                  <a:srgbClr val="FFCC00"/>
                </a:solidFill>
                <a:latin typeface="Arial" charset="0"/>
              </a:rPr>
              <a:t> </a:t>
            </a:r>
          </a:p>
          <a:p>
            <a:pPr marL="457200" indent="-457200"/>
            <a:r>
              <a:rPr lang="en-US" sz="3600" b="1" dirty="0" smtClean="0">
                <a:solidFill>
                  <a:srgbClr val="FFCC00"/>
                </a:solidFill>
                <a:effectLst>
                  <a:outerShdw blurRad="38100" dist="38100" dir="2700000" algn="tl">
                    <a:srgbClr val="000000">
                      <a:alpha val="43137"/>
                    </a:srgbClr>
                  </a:outerShdw>
                </a:effectLst>
                <a:latin typeface="Arial" charset="0"/>
              </a:rPr>
              <a:t>Apoptosis</a:t>
            </a:r>
          </a:p>
          <a:p>
            <a:pPr marL="457200" indent="-457200"/>
            <a:endParaRPr lang="en-US" sz="2800" b="1" dirty="0" smtClean="0">
              <a:solidFill>
                <a:srgbClr val="FFCC00"/>
              </a:solidFill>
              <a:latin typeface="Arial" charset="0"/>
            </a:endParaRPr>
          </a:p>
          <a:p>
            <a:pPr marL="457200" indent="-457200">
              <a:buFont typeface="Arial" pitchFamily="34" charset="0"/>
              <a:buChar char="•"/>
            </a:pPr>
            <a:r>
              <a:rPr lang="en-US" sz="2800" dirty="0" smtClean="0">
                <a:latin typeface="Arial" charset="0"/>
              </a:rPr>
              <a:t>Vital process.</a:t>
            </a:r>
          </a:p>
          <a:p>
            <a:pPr marL="457200" indent="-457200">
              <a:buFont typeface="Arial" pitchFamily="34" charset="0"/>
              <a:buChar char="•"/>
            </a:pPr>
            <a:r>
              <a:rPr lang="en-US" sz="2800" dirty="0" smtClean="0">
                <a:latin typeface="Arial" charset="0"/>
              </a:rPr>
              <a:t>Programmed cell death.</a:t>
            </a:r>
          </a:p>
          <a:p>
            <a:pPr marL="457200" indent="-457200">
              <a:buFont typeface="Arial" pitchFamily="34" charset="0"/>
              <a:buChar char="•"/>
            </a:pPr>
            <a:r>
              <a:rPr lang="en-US" sz="2800" dirty="0" smtClean="0">
                <a:latin typeface="Arial" charset="0"/>
              </a:rPr>
              <a:t>Can occurs in physiological or pathological conditions.</a:t>
            </a:r>
            <a:endParaRPr lang="en-US" sz="2800" dirty="0">
              <a:latin typeface="Arial" charset="0"/>
            </a:endParaRPr>
          </a:p>
          <a:p>
            <a:pPr marL="457200" indent="-457200"/>
            <a:endParaRPr lang="en-US" dirty="0"/>
          </a:p>
        </p:txBody>
      </p:sp>
      <p:pic>
        <p:nvPicPr>
          <p:cNvPr id="3" name="Picture 2"/>
          <p:cNvPicPr>
            <a:picLocks noChangeAspect="1" noChangeArrowheads="1"/>
          </p:cNvPicPr>
          <p:nvPr/>
        </p:nvPicPr>
        <p:blipFill>
          <a:blip r:embed="rId2" cstate="print"/>
          <a:srcRect/>
          <a:stretch>
            <a:fillRect/>
          </a:stretch>
        </p:blipFill>
        <p:spPr bwMode="auto">
          <a:xfrm>
            <a:off x="7715272" y="285728"/>
            <a:ext cx="942975"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1000" y="1447800"/>
            <a:ext cx="8534400" cy="3013075"/>
          </a:xfrm>
          <a:prstGeom prst="rect">
            <a:avLst/>
          </a:prstGeom>
          <a:noFill/>
          <a:ln w="9525">
            <a:noFill/>
            <a:miter lim="800000"/>
            <a:headEnd/>
            <a:tailEnd/>
          </a:ln>
          <a:effectLst/>
        </p:spPr>
        <p:txBody>
          <a:bodyPr>
            <a:spAutoFit/>
          </a:bodyPr>
          <a:lstStyle/>
          <a:p>
            <a:pPr algn="ctr"/>
            <a:r>
              <a:rPr lang="en-US" b="1" dirty="0">
                <a:latin typeface="Verdana" pitchFamily="34" charset="0"/>
              </a:rPr>
              <a:t>Apoptosis</a:t>
            </a:r>
            <a:br>
              <a:rPr lang="en-US" b="1" dirty="0">
                <a:latin typeface="Verdana" pitchFamily="34" charset="0"/>
              </a:rPr>
            </a:br>
            <a:endParaRPr lang="en-US" b="1" dirty="0">
              <a:latin typeface="Verdana" pitchFamily="34" charset="0"/>
            </a:endParaRPr>
          </a:p>
          <a:p>
            <a:pPr algn="ctr"/>
            <a:r>
              <a:rPr lang="en-US" b="1" i="1" dirty="0">
                <a:solidFill>
                  <a:srgbClr val="FF9933"/>
                </a:solidFill>
                <a:latin typeface="Verdana" pitchFamily="34" charset="0"/>
              </a:rPr>
              <a:t>Physiologic process to die </a:t>
            </a:r>
          </a:p>
          <a:p>
            <a:pPr algn="ctr"/>
            <a:endParaRPr lang="en-US" b="1" i="1" dirty="0">
              <a:solidFill>
                <a:srgbClr val="FF9933"/>
              </a:solidFill>
              <a:latin typeface="Verdana" pitchFamily="34" charset="0"/>
            </a:endParaRPr>
          </a:p>
          <a:p>
            <a:pPr algn="ctr"/>
            <a:r>
              <a:rPr lang="en-US" dirty="0">
                <a:latin typeface="Verdana" pitchFamily="34" charset="0"/>
              </a:rPr>
              <a:t>This process helps to eliminate unwanted cells by an internally programmed series of events effected by dedicated gene products. It serves several vital functions and is seen under various settings.</a:t>
            </a:r>
          </a:p>
        </p:txBody>
      </p:sp>
      <p:sp>
        <p:nvSpPr>
          <p:cNvPr id="58373" name="Text Box 5"/>
          <p:cNvSpPr txBox="1">
            <a:spLocks noChangeArrowheads="1"/>
          </p:cNvSpPr>
          <p:nvPr/>
        </p:nvSpPr>
        <p:spPr bwMode="auto">
          <a:xfrm>
            <a:off x="1285852" y="3929066"/>
            <a:ext cx="5908990"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r>
              <a:rPr lang="en-US" sz="2000" i="1" dirty="0">
                <a:solidFill>
                  <a:schemeClr val="tx1">
                    <a:lumMod val="95000"/>
                    <a:lumOff val="5000"/>
                  </a:schemeClr>
                </a:solidFill>
                <a:latin typeface="Verdana" pitchFamily="34" charset="0"/>
              </a:rPr>
              <a:t>Remember:  apoptosis require energy to die</a:t>
            </a:r>
          </a:p>
        </p:txBody>
      </p:sp>
      <p:pic>
        <p:nvPicPr>
          <p:cNvPr id="58375" name="Picture 7" descr="http://www.pathguy.com/lectures/apotosi.gif"/>
          <p:cNvPicPr>
            <a:picLocks noChangeAspect="1" noChangeArrowheads="1"/>
          </p:cNvPicPr>
          <p:nvPr/>
        </p:nvPicPr>
        <p:blipFill>
          <a:blip r:embed="rId2" cstate="print"/>
          <a:srcRect/>
          <a:stretch>
            <a:fillRect/>
          </a:stretch>
        </p:blipFill>
        <p:spPr bwMode="auto">
          <a:xfrm>
            <a:off x="5867400" y="533400"/>
            <a:ext cx="2819400" cy="1371600"/>
          </a:xfrm>
          <a:prstGeom prst="rect">
            <a:avLst/>
          </a:prstGeom>
          <a:noFill/>
        </p:spPr>
      </p:pic>
      <p:sp>
        <p:nvSpPr>
          <p:cNvPr id="58376" name="Line 8"/>
          <p:cNvSpPr>
            <a:spLocks noChangeShapeType="1"/>
          </p:cNvSpPr>
          <p:nvPr/>
        </p:nvSpPr>
        <p:spPr bwMode="auto">
          <a:xfrm>
            <a:off x="5562600" y="1752600"/>
            <a:ext cx="2286000" cy="0"/>
          </a:xfrm>
          <a:prstGeom prst="line">
            <a:avLst/>
          </a:prstGeom>
          <a:noFill/>
          <a:ln w="9525">
            <a:solidFill>
              <a:schemeClr val="tx1"/>
            </a:solidFill>
            <a:round/>
            <a:headEnd/>
            <a:tailEnd/>
          </a:ln>
          <a:effectLst/>
        </p:spPr>
        <p:txBody>
          <a:bodyPr/>
          <a:lstStyle/>
          <a:p>
            <a:endParaRPr lang="en-US"/>
          </a:p>
        </p:txBody>
      </p:sp>
      <p:sp>
        <p:nvSpPr>
          <p:cNvPr id="58377" name="Line 9"/>
          <p:cNvSpPr>
            <a:spLocks noChangeShapeType="1"/>
          </p:cNvSpPr>
          <p:nvPr/>
        </p:nvSpPr>
        <p:spPr bwMode="auto">
          <a:xfrm flipV="1">
            <a:off x="7848600" y="1524000"/>
            <a:ext cx="0" cy="228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CC00"/>
                </a:solidFill>
                <a:latin typeface="Verdana" pitchFamily="34" charset="0"/>
              </a:rPr>
              <a:t>Apoptosis</a:t>
            </a:r>
            <a:endParaRPr lang="en-US" dirty="0"/>
          </a:p>
        </p:txBody>
      </p:sp>
      <p:sp>
        <p:nvSpPr>
          <p:cNvPr id="4" name="Content Placeholder 3"/>
          <p:cNvSpPr>
            <a:spLocks noGrp="1"/>
          </p:cNvSpPr>
          <p:nvPr>
            <p:ph sz="quarter" idx="1"/>
          </p:nvPr>
        </p:nvSpPr>
        <p:spPr>
          <a:xfrm>
            <a:off x="642910" y="1600200"/>
            <a:ext cx="8153400" cy="5257800"/>
          </a:xfrm>
        </p:spPr>
        <p:txBody>
          <a:bodyPr>
            <a:normAutofit fontScale="85000" lnSpcReduction="20000"/>
          </a:bodyPr>
          <a:lstStyle/>
          <a:p>
            <a:pPr marL="457200" indent="-457200" algn="ctr">
              <a:buNone/>
            </a:pPr>
            <a:endParaRPr lang="en-US" sz="2000" b="1" dirty="0" smtClean="0">
              <a:solidFill>
                <a:srgbClr val="FFCC00"/>
              </a:solidFill>
              <a:latin typeface="Verdana" pitchFamily="34" charset="0"/>
            </a:endParaRPr>
          </a:p>
          <a:p>
            <a:pPr marL="457200" indent="-457200"/>
            <a:r>
              <a:rPr lang="en-US" sz="2000" b="1" dirty="0" smtClean="0">
                <a:solidFill>
                  <a:srgbClr val="FFCC00"/>
                </a:solidFill>
                <a:latin typeface="Verdana" pitchFamily="34" charset="0"/>
              </a:rPr>
              <a:t> </a:t>
            </a:r>
            <a:r>
              <a:rPr lang="en-US" sz="2600" b="1" dirty="0" smtClean="0">
                <a:solidFill>
                  <a:srgbClr val="FFCC00"/>
                </a:solidFill>
                <a:latin typeface="Verdana" pitchFamily="34" charset="0"/>
              </a:rPr>
              <a:t>SEEN IN THE FOLLOWING CONDITIONS:</a:t>
            </a:r>
          </a:p>
          <a:p>
            <a:pPr marL="457200" indent="-457200"/>
            <a:r>
              <a:rPr lang="en-US" sz="2600" b="1" dirty="0" smtClean="0">
                <a:solidFill>
                  <a:srgbClr val="FFCC00"/>
                </a:solidFill>
                <a:latin typeface="Verdana" pitchFamily="34" charset="0"/>
              </a:rPr>
              <a:t>	A. Physiologic</a:t>
            </a:r>
            <a:br>
              <a:rPr lang="en-US" sz="2600" b="1" dirty="0" smtClean="0">
                <a:solidFill>
                  <a:srgbClr val="FFCC00"/>
                </a:solidFill>
                <a:latin typeface="Verdana" pitchFamily="34" charset="0"/>
              </a:rPr>
            </a:br>
            <a:endParaRPr lang="en-US" sz="2600" b="1" dirty="0" smtClean="0">
              <a:solidFill>
                <a:srgbClr val="FFCC00"/>
              </a:solidFill>
              <a:latin typeface="Verdana" pitchFamily="34" charset="0"/>
            </a:endParaRPr>
          </a:p>
          <a:p>
            <a:pPr marL="1371600" lvl="2" indent="-457200">
              <a:buFontTx/>
              <a:buAutoNum type="arabicPeriod"/>
            </a:pPr>
            <a:r>
              <a:rPr lang="en-US" sz="2600" dirty="0" smtClean="0">
                <a:latin typeface="Verdana" pitchFamily="34" charset="0"/>
              </a:rPr>
              <a:t>During development for removal of excess cells during embryogenesis </a:t>
            </a:r>
          </a:p>
          <a:p>
            <a:pPr marL="1371600" lvl="2" indent="-457200">
              <a:buFontTx/>
              <a:buAutoNum type="arabicPeriod"/>
            </a:pPr>
            <a:endParaRPr lang="en-US" sz="2600" dirty="0" smtClean="0">
              <a:latin typeface="Verdana" pitchFamily="34" charset="0"/>
            </a:endParaRPr>
          </a:p>
          <a:p>
            <a:pPr marL="1371600" lvl="2" indent="-457200">
              <a:buFontTx/>
              <a:buAutoNum type="arabicPeriod"/>
            </a:pPr>
            <a:r>
              <a:rPr lang="en-US" sz="2600" dirty="0" smtClean="0">
                <a:latin typeface="Verdana" pitchFamily="34" charset="0"/>
              </a:rPr>
              <a:t>To maintain cell population in tissues with high turnover of cells, such as skin, bowels. </a:t>
            </a:r>
          </a:p>
          <a:p>
            <a:pPr marL="1371600" lvl="2" indent="-457200">
              <a:buFontTx/>
              <a:buAutoNum type="arabicPeriod"/>
            </a:pPr>
            <a:endParaRPr lang="en-US" sz="2600" dirty="0" smtClean="0">
              <a:latin typeface="Verdana" pitchFamily="34" charset="0"/>
            </a:endParaRPr>
          </a:p>
          <a:p>
            <a:pPr marL="1371600" lvl="2" indent="-457200">
              <a:buFontTx/>
              <a:buAutoNum type="arabicPeriod"/>
            </a:pPr>
            <a:r>
              <a:rPr lang="en-US" sz="2600" dirty="0" smtClean="0">
                <a:latin typeface="Verdana" pitchFamily="34" charset="0"/>
              </a:rPr>
              <a:t>To eliminate immune cells after cytokine depletion, and </a:t>
            </a:r>
            <a:r>
              <a:rPr lang="en-US" sz="2600" dirty="0" err="1" smtClean="0">
                <a:latin typeface="Verdana" pitchFamily="34" charset="0"/>
              </a:rPr>
              <a:t>autoreactive</a:t>
            </a:r>
            <a:r>
              <a:rPr lang="en-US" sz="2600" dirty="0" smtClean="0">
                <a:latin typeface="Verdana" pitchFamily="34" charset="0"/>
              </a:rPr>
              <a:t> T-cells in developing thymus. </a:t>
            </a:r>
          </a:p>
          <a:p>
            <a:pPr marL="1371600" lvl="2" indent="-457200">
              <a:buFontTx/>
              <a:buAutoNum type="arabicPeriod"/>
            </a:pPr>
            <a:endParaRPr lang="en-US" sz="2600" dirty="0" smtClean="0">
              <a:latin typeface="Verdana" pitchFamily="34" charset="0"/>
            </a:endParaRPr>
          </a:p>
          <a:p>
            <a:pPr marL="1371600" lvl="2" indent="-457200">
              <a:buFontTx/>
              <a:buAutoNum type="arabicPeriod"/>
            </a:pPr>
            <a:r>
              <a:rPr lang="en-US" sz="2600" dirty="0" smtClean="0">
                <a:latin typeface="Verdana" pitchFamily="34" charset="0"/>
              </a:rPr>
              <a:t>Hormone-dependent involution - </a:t>
            </a:r>
            <a:r>
              <a:rPr lang="en-US" sz="2600" dirty="0" err="1" smtClean="0">
                <a:latin typeface="Verdana" pitchFamily="34" charset="0"/>
              </a:rPr>
              <a:t>Endometrium</a:t>
            </a:r>
            <a:r>
              <a:rPr lang="en-US" sz="2600" dirty="0" smtClean="0">
                <a:latin typeface="Verdana" pitchFamily="34" charset="0"/>
              </a:rPr>
              <a:t>, ovary, breasts etc.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Verdana" pitchFamily="34" charset="0"/>
              </a:rPr>
              <a:t>Apoptosis </a:t>
            </a:r>
            <a:br>
              <a:rPr lang="en-US" b="1" dirty="0" smtClean="0">
                <a:solidFill>
                  <a:srgbClr val="FFCC00"/>
                </a:solidFill>
                <a:latin typeface="Verdana" pitchFamily="34" charset="0"/>
              </a:rPr>
            </a:br>
            <a:endParaRPr lang="en-US" dirty="0"/>
          </a:p>
        </p:txBody>
      </p:sp>
      <p:sp>
        <p:nvSpPr>
          <p:cNvPr id="3" name="Content Placeholder 2"/>
          <p:cNvSpPr>
            <a:spLocks noGrp="1"/>
          </p:cNvSpPr>
          <p:nvPr>
            <p:ph sz="quarter" idx="1"/>
          </p:nvPr>
        </p:nvSpPr>
        <p:spPr/>
        <p:txBody>
          <a:bodyPr>
            <a:normAutofit/>
          </a:bodyPr>
          <a:lstStyle/>
          <a:p>
            <a:pPr marL="457200" indent="-457200">
              <a:buNone/>
            </a:pPr>
            <a:r>
              <a:rPr lang="en-US" sz="2800" b="1" dirty="0" smtClean="0">
                <a:solidFill>
                  <a:srgbClr val="FFCC00"/>
                </a:solidFill>
                <a:latin typeface="Verdana" pitchFamily="34" charset="0"/>
              </a:rPr>
              <a:t>B. Pathologic</a:t>
            </a:r>
          </a:p>
          <a:p>
            <a:pPr marL="457200" indent="-457200"/>
            <a:endParaRPr lang="en-US" sz="2800" b="1" dirty="0" smtClean="0">
              <a:solidFill>
                <a:srgbClr val="FFCC00"/>
              </a:solidFill>
              <a:latin typeface="Verdana" pitchFamily="34" charset="0"/>
            </a:endParaRPr>
          </a:p>
          <a:p>
            <a:pPr marL="1371600" lvl="2" indent="-457200">
              <a:buFontTx/>
              <a:buAutoNum type="arabicPeriod"/>
            </a:pPr>
            <a:r>
              <a:rPr lang="en-US" sz="2800" dirty="0" smtClean="0">
                <a:latin typeface="Verdana" pitchFamily="34" charset="0"/>
              </a:rPr>
              <a:t>To remove damaged cells by virus</a:t>
            </a:r>
          </a:p>
          <a:p>
            <a:pPr marL="1371600" lvl="2" indent="-457200">
              <a:buFontTx/>
              <a:buAutoNum type="arabicPeriod"/>
            </a:pPr>
            <a:r>
              <a:rPr lang="en-US" sz="2800" dirty="0" smtClean="0">
                <a:latin typeface="Verdana" pitchFamily="34" charset="0"/>
              </a:rPr>
              <a:t>Atrophy</a:t>
            </a:r>
            <a:r>
              <a:rPr lang="en-US" sz="2800" dirty="0" smtClean="0"/>
              <a:t> (virtually never accompanied by necrosis).</a:t>
            </a:r>
            <a:r>
              <a:rPr lang="en-US" sz="2800" dirty="0" smtClean="0">
                <a:latin typeface="Verdana" pitchFamily="34" charset="0"/>
              </a:rPr>
              <a:t> </a:t>
            </a:r>
          </a:p>
          <a:p>
            <a:pPr marL="1371600" lvl="2" indent="-457200">
              <a:buFontTx/>
              <a:buAutoNum type="arabicPeriod"/>
            </a:pPr>
            <a:r>
              <a:rPr lang="en-US" sz="2800" dirty="0" smtClean="0">
                <a:latin typeface="Verdana" pitchFamily="34" charset="0"/>
              </a:rPr>
              <a:t>To eliminate cells after DNA damage by radiation, </a:t>
            </a:r>
            <a:r>
              <a:rPr lang="en-US" sz="2800" dirty="0" err="1" smtClean="0">
                <a:latin typeface="Verdana" pitchFamily="34" charset="0"/>
              </a:rPr>
              <a:t>cytotoxic</a:t>
            </a:r>
            <a:r>
              <a:rPr lang="en-US" sz="2800" dirty="0" smtClean="0">
                <a:latin typeface="Verdana" pitchFamily="34" charset="0"/>
              </a:rPr>
              <a:t> agents etc. </a:t>
            </a:r>
          </a:p>
          <a:p>
            <a:pPr marL="1371600" lvl="2" indent="-457200">
              <a:buFontTx/>
              <a:buAutoNum type="arabicPeriod"/>
            </a:pPr>
            <a:r>
              <a:rPr lang="en-US" sz="2800" dirty="0" smtClean="0">
                <a:latin typeface="Verdana" pitchFamily="34" charset="0"/>
              </a:rPr>
              <a:t>Cell death in tumors.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C00"/>
                </a:solidFill>
                <a:latin typeface="Arial" charset="0"/>
              </a:rPr>
              <a:t/>
            </a:r>
            <a:br>
              <a:rPr lang="en-US" b="1" dirty="0" smtClean="0">
                <a:solidFill>
                  <a:srgbClr val="FFCC00"/>
                </a:solidFill>
                <a:latin typeface="Arial" charset="0"/>
              </a:rPr>
            </a:br>
            <a:r>
              <a:rPr lang="en-US" b="1" dirty="0" smtClean="0">
                <a:solidFill>
                  <a:srgbClr val="FFCC00"/>
                </a:solidFill>
                <a:latin typeface="Arial" charset="0"/>
              </a:rPr>
              <a:t>Morphology of Apoptosis</a:t>
            </a:r>
            <a:br>
              <a:rPr lang="en-US" b="1" dirty="0" smtClean="0">
                <a:solidFill>
                  <a:srgbClr val="FFCC00"/>
                </a:solidFill>
                <a:latin typeface="Arial" charset="0"/>
              </a:rPr>
            </a:br>
            <a:endParaRPr lang="en-US" b="1" dirty="0"/>
          </a:p>
        </p:txBody>
      </p:sp>
      <p:sp>
        <p:nvSpPr>
          <p:cNvPr id="3" name="Content Placeholder 2"/>
          <p:cNvSpPr>
            <a:spLocks noGrp="1"/>
          </p:cNvSpPr>
          <p:nvPr>
            <p:ph sz="quarter" idx="1"/>
          </p:nvPr>
        </p:nvSpPr>
        <p:spPr>
          <a:xfrm>
            <a:off x="612648" y="1600200"/>
            <a:ext cx="6888310" cy="4495800"/>
          </a:xfrm>
        </p:spPr>
        <p:txBody>
          <a:bodyPr>
            <a:normAutofit fontScale="62500" lnSpcReduction="20000"/>
          </a:bodyPr>
          <a:lstStyle/>
          <a:p>
            <a:pPr marL="514350" indent="-514350">
              <a:buFont typeface="+mj-lt"/>
              <a:buAutoNum type="arabicPeriod"/>
            </a:pPr>
            <a:r>
              <a:rPr lang="en-US" sz="3200" dirty="0" smtClean="0">
                <a:latin typeface="Arial" charset="0"/>
              </a:rPr>
              <a:t>Shrinkage of cells</a:t>
            </a:r>
            <a:r>
              <a:rPr lang="en-US" sz="3200" dirty="0" smtClean="0"/>
              <a:t> </a:t>
            </a:r>
          </a:p>
          <a:p>
            <a:pPr marL="514350" indent="-514350">
              <a:buFont typeface="+mj-lt"/>
              <a:buAutoNum type="arabicPeriod"/>
            </a:pPr>
            <a:endParaRPr lang="en-US" sz="3200" dirty="0" smtClean="0"/>
          </a:p>
          <a:p>
            <a:pPr marL="514350" indent="-514350">
              <a:buFont typeface="+mj-lt"/>
              <a:buAutoNum type="arabicPeriod"/>
            </a:pPr>
            <a:r>
              <a:rPr lang="en-US" sz="3200" dirty="0" smtClean="0">
                <a:latin typeface="Arial" charset="0"/>
              </a:rPr>
              <a:t>Condensation of nuclear chromatin peripherally under nuclear membrane</a:t>
            </a:r>
          </a:p>
          <a:p>
            <a:pPr marL="514350" indent="-514350">
              <a:buFont typeface="+mj-lt"/>
              <a:buAutoNum type="arabicPeriod"/>
            </a:pPr>
            <a:endParaRPr lang="en-US" sz="3200" dirty="0" smtClean="0">
              <a:latin typeface="Arial" charset="0"/>
            </a:endParaRPr>
          </a:p>
          <a:p>
            <a:pPr marL="514350" indent="-514350">
              <a:buFont typeface="+mj-lt"/>
              <a:buAutoNum type="arabicPeriod"/>
            </a:pPr>
            <a:r>
              <a:rPr lang="en-US" sz="3200" dirty="0" smtClean="0">
                <a:latin typeface="Arial" charset="0"/>
              </a:rPr>
              <a:t>Formation of apoptotic bodies by fragmentation of the cells and nuclei. The fragments remain membrane-bound and contain cell organelles with or without nuclear fragments.</a:t>
            </a:r>
            <a:r>
              <a:rPr lang="en-US" sz="3200" dirty="0" smtClean="0"/>
              <a:t> </a:t>
            </a:r>
          </a:p>
          <a:p>
            <a:pPr marL="514350" indent="-514350">
              <a:buFont typeface="+mj-lt"/>
              <a:buAutoNum type="arabicPeriod"/>
            </a:pPr>
            <a:endParaRPr lang="en-US" sz="3200" dirty="0" smtClean="0"/>
          </a:p>
          <a:p>
            <a:pPr marL="514350" indent="-514350">
              <a:buFont typeface="+mj-lt"/>
              <a:buAutoNum type="arabicPeriod"/>
            </a:pPr>
            <a:r>
              <a:rPr lang="en-US" sz="3200" dirty="0" err="1" smtClean="0">
                <a:latin typeface="Arial" charset="0"/>
              </a:rPr>
              <a:t>Phagocytosis</a:t>
            </a:r>
            <a:r>
              <a:rPr lang="en-US" sz="3200" dirty="0" smtClean="0">
                <a:latin typeface="Arial" charset="0"/>
              </a:rPr>
              <a:t> of apoptotic</a:t>
            </a:r>
            <a:r>
              <a:rPr lang="en-US" sz="3200" dirty="0" smtClean="0">
                <a:latin typeface="Times New Roman"/>
              </a:rPr>
              <a:t> </a:t>
            </a:r>
            <a:r>
              <a:rPr lang="en-US" sz="3200" dirty="0" smtClean="0">
                <a:latin typeface="Arial" charset="0"/>
              </a:rPr>
              <a:t> bodies by adjacent healthy cells or phagocytes.</a:t>
            </a:r>
            <a:r>
              <a:rPr lang="en-US" sz="3200" dirty="0" smtClean="0"/>
              <a:t> </a:t>
            </a:r>
          </a:p>
          <a:p>
            <a:pPr marL="514350" indent="-514350">
              <a:buFont typeface="+mj-lt"/>
              <a:buAutoNum type="arabicPeriod"/>
            </a:pPr>
            <a:endParaRPr lang="en-US" sz="3200" dirty="0" smtClean="0"/>
          </a:p>
          <a:p>
            <a:pPr marL="514350" indent="-514350">
              <a:buFont typeface="+mj-lt"/>
              <a:buAutoNum type="arabicPeriod"/>
            </a:pPr>
            <a:r>
              <a:rPr lang="en-US" sz="3200" dirty="0" smtClean="0">
                <a:latin typeface="Arial" charset="0"/>
              </a:rPr>
              <a:t>Unlike necrosis, apoptosis is not accompanied by inflammatory reaction</a:t>
            </a:r>
            <a:r>
              <a:rPr lang="en-US" sz="3200" dirty="0" smtClean="0"/>
              <a:t> </a:t>
            </a:r>
          </a:p>
          <a:p>
            <a:pPr marL="514350" indent="-514350">
              <a:buFont typeface="+mj-lt"/>
              <a:buAutoNum type="arabicPeriod"/>
            </a:pPr>
            <a:endParaRPr lang="en-US" dirty="0"/>
          </a:p>
        </p:txBody>
      </p:sp>
      <p:pic>
        <p:nvPicPr>
          <p:cNvPr id="4" name="Content Placeholder 3" descr="C:\Documents and Settings\VIVIAN\My Documents\My Pictures\figure.rb1.jpg"/>
          <p:cNvPicPr>
            <a:picLocks/>
          </p:cNvPicPr>
          <p:nvPr/>
        </p:nvPicPr>
        <p:blipFill>
          <a:blip r:embed="rId2" cstate="print"/>
          <a:srcRect l="20711" t="14793" r="48223"/>
          <a:stretch>
            <a:fillRect/>
          </a:stretch>
        </p:blipFill>
        <p:spPr bwMode="auto">
          <a:xfrm>
            <a:off x="7286644" y="1714488"/>
            <a:ext cx="1643074"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G:\Cotran\Images\CH01\f001016.JPG"/>
          <p:cNvPicPr>
            <a:picLocks noChangeAspect="1" noChangeArrowheads="1"/>
          </p:cNvPicPr>
          <p:nvPr/>
        </p:nvPicPr>
        <p:blipFill>
          <a:blip r:embed="rId2" cstate="print"/>
          <a:srcRect/>
          <a:stretch>
            <a:fillRect/>
          </a:stretch>
        </p:blipFill>
        <p:spPr bwMode="auto">
          <a:xfrm>
            <a:off x="1600200" y="838200"/>
            <a:ext cx="5943600" cy="5802313"/>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Picture 3" descr="http://dbs.kumc.edu/dmd/?MIvalObj=1148"/>
          <p:cNvPicPr>
            <a:picLocks noChangeAspect="1" noChangeArrowheads="1"/>
          </p:cNvPicPr>
          <p:nvPr/>
        </p:nvPicPr>
        <p:blipFill>
          <a:blip r:embed="rId2" cstate="print"/>
          <a:srcRect/>
          <a:stretch>
            <a:fillRect/>
          </a:stretch>
        </p:blipFill>
        <p:spPr bwMode="auto">
          <a:xfrm>
            <a:off x="304800" y="1676400"/>
            <a:ext cx="8534400" cy="5181600"/>
          </a:xfrm>
          <a:prstGeom prst="rect">
            <a:avLst/>
          </a:prstGeom>
          <a:noFill/>
        </p:spPr>
      </p:pic>
      <p:sp>
        <p:nvSpPr>
          <p:cNvPr id="140292" name="Text Box 4"/>
          <p:cNvSpPr txBox="1">
            <a:spLocks noChangeArrowheads="1"/>
          </p:cNvSpPr>
          <p:nvPr/>
        </p:nvSpPr>
        <p:spPr bwMode="auto">
          <a:xfrm>
            <a:off x="381000" y="228600"/>
            <a:ext cx="8550275" cy="1323439"/>
          </a:xfrm>
          <a:prstGeom prst="rect">
            <a:avLst/>
          </a:prstGeom>
          <a:noFill/>
          <a:ln w="9525">
            <a:noFill/>
            <a:miter lim="800000"/>
            <a:headEnd/>
            <a:tailEnd/>
          </a:ln>
          <a:effectLst/>
        </p:spPr>
        <p:txBody>
          <a:bodyPr>
            <a:spAutoFit/>
          </a:bodyPr>
          <a:lstStyle/>
          <a:p>
            <a:pPr algn="ctr"/>
            <a:r>
              <a:rPr lang="en-US" sz="2000" dirty="0">
                <a:latin typeface="Verdana" pitchFamily="34" charset="0"/>
              </a:rPr>
              <a:t>Liver biopsy - viral hepatitis: acidophilic </a:t>
            </a:r>
            <a:r>
              <a:rPr lang="en-US" sz="2000" dirty="0" smtClean="0">
                <a:latin typeface="Verdana" pitchFamily="34" charset="0"/>
              </a:rPr>
              <a:t>body</a:t>
            </a:r>
          </a:p>
          <a:p>
            <a:pPr algn="ctr"/>
            <a:r>
              <a:rPr lang="en-US" sz="2000" dirty="0" smtClean="0">
                <a:latin typeface="Verdana" pitchFamily="34" charset="0"/>
              </a:rPr>
              <a:t>(councilman body)</a:t>
            </a:r>
          </a:p>
          <a:p>
            <a:pPr algn="ctr"/>
            <a:r>
              <a:rPr lang="en-US" sz="2000" dirty="0" smtClean="0">
                <a:latin typeface="Verdana" pitchFamily="34" charset="0"/>
              </a:rPr>
              <a:t> </a:t>
            </a:r>
            <a:r>
              <a:rPr lang="en-US" sz="2000" dirty="0">
                <a:latin typeface="Verdana" pitchFamily="34" charset="0"/>
              </a:rPr>
              <a:t>(apoptosis, i.e., induced, or programmed, individual cell death). </a:t>
            </a:r>
          </a:p>
          <a:p>
            <a:pPr algn="ctr"/>
            <a:r>
              <a:rPr lang="en-US" sz="2000" dirty="0">
                <a:latin typeface="Verdana" pitchFamily="34" charset="0"/>
              </a:rPr>
              <a:t>Vacuolar change is reversible. </a:t>
            </a:r>
          </a:p>
        </p:txBody>
      </p:sp>
      <p:sp>
        <p:nvSpPr>
          <p:cNvPr id="140293" name="Line 5"/>
          <p:cNvSpPr>
            <a:spLocks noChangeShapeType="1"/>
          </p:cNvSpPr>
          <p:nvPr/>
        </p:nvSpPr>
        <p:spPr bwMode="auto">
          <a:xfrm>
            <a:off x="2743200" y="2971800"/>
            <a:ext cx="990600" cy="152400"/>
          </a:xfrm>
          <a:prstGeom prst="line">
            <a:avLst/>
          </a:prstGeom>
          <a:noFill/>
          <a:ln w="9525">
            <a:solidFill>
              <a:schemeClr val="tx1"/>
            </a:solidFill>
            <a:round/>
            <a:headEnd/>
            <a:tailEnd type="triangle" w="med" len="med"/>
          </a:ln>
          <a:effectLst/>
        </p:spPr>
        <p:txBody>
          <a:bodyPr/>
          <a:lstStyle/>
          <a:p>
            <a:endParaRPr lang="en-US"/>
          </a:p>
        </p:txBody>
      </p:sp>
      <p:sp>
        <p:nvSpPr>
          <p:cNvPr id="140294" name="Line 6"/>
          <p:cNvSpPr>
            <a:spLocks noChangeShapeType="1"/>
          </p:cNvSpPr>
          <p:nvPr/>
        </p:nvSpPr>
        <p:spPr bwMode="auto">
          <a:xfrm>
            <a:off x="6019800" y="3276600"/>
            <a:ext cx="533400" cy="533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vetmed.wsu.edu/medsci520/images/ci/CI25.jpg"/>
          <p:cNvPicPr>
            <a:picLocks noChangeAspect="1" noChangeArrowheads="1"/>
          </p:cNvPicPr>
          <p:nvPr/>
        </p:nvPicPr>
        <p:blipFill>
          <a:blip r:embed="rId2" cstate="print"/>
          <a:srcRect/>
          <a:stretch>
            <a:fillRect/>
          </a:stretch>
        </p:blipFill>
        <p:spPr bwMode="auto">
          <a:xfrm>
            <a:off x="1371600" y="1066800"/>
            <a:ext cx="7239000" cy="4973967"/>
          </a:xfrm>
          <a:prstGeom prst="rect">
            <a:avLst/>
          </a:prstGeom>
          <a:noFill/>
        </p:spPr>
      </p:pic>
      <p:sp>
        <p:nvSpPr>
          <p:cNvPr id="22534" name="Text Box 6"/>
          <p:cNvSpPr txBox="1">
            <a:spLocks noChangeArrowheads="1"/>
          </p:cNvSpPr>
          <p:nvPr/>
        </p:nvSpPr>
        <p:spPr bwMode="auto">
          <a:xfrm>
            <a:off x="6324600" y="4953000"/>
            <a:ext cx="2270125" cy="1016000"/>
          </a:xfrm>
          <a:prstGeom prst="rect">
            <a:avLst/>
          </a:prstGeom>
          <a:solidFill>
            <a:srgbClr val="000000">
              <a:alpha val="50000"/>
            </a:srgbClr>
          </a:solidFill>
          <a:ln w="9525">
            <a:solidFill>
              <a:schemeClr val="tx1"/>
            </a:solidFill>
            <a:miter lim="800000"/>
            <a:headEnd/>
            <a:tailEnd/>
          </a:ln>
          <a:effectLst/>
        </p:spPr>
        <p:txBody>
          <a:bodyPr wrap="none">
            <a:spAutoFit/>
          </a:bodyPr>
          <a:lstStyle/>
          <a:p>
            <a:pPr algn="ctr"/>
            <a:r>
              <a:rPr lang="en-US" sz="2000" dirty="0">
                <a:latin typeface="Verdana" pitchFamily="34" charset="0"/>
              </a:rPr>
              <a:t>This is a </a:t>
            </a:r>
            <a:r>
              <a:rPr lang="en-US" sz="2000" b="1" dirty="0">
                <a:solidFill>
                  <a:schemeClr val="tx2"/>
                </a:solidFill>
                <a:latin typeface="Verdana" pitchFamily="34" charset="0"/>
              </a:rPr>
              <a:t>lesion </a:t>
            </a:r>
          </a:p>
          <a:p>
            <a:pPr algn="ctr"/>
            <a:r>
              <a:rPr lang="en-US" sz="2000" dirty="0">
                <a:latin typeface="Verdana" pitchFamily="34" charset="0"/>
              </a:rPr>
              <a:t>caused by </a:t>
            </a:r>
          </a:p>
          <a:p>
            <a:pPr algn="ctr"/>
            <a:r>
              <a:rPr lang="en-US" sz="2000" dirty="0">
                <a:latin typeface="Verdana" pitchFamily="34" charset="0"/>
              </a:rPr>
              <a:t>chemical agent</a:t>
            </a:r>
          </a:p>
        </p:txBody>
      </p:sp>
      <p:sp>
        <p:nvSpPr>
          <p:cNvPr id="22535" name="Text Box 7"/>
          <p:cNvSpPr txBox="1">
            <a:spLocks noChangeArrowheads="1"/>
          </p:cNvSpPr>
          <p:nvPr/>
        </p:nvSpPr>
        <p:spPr bwMode="auto">
          <a:xfrm>
            <a:off x="685800" y="381000"/>
            <a:ext cx="7912744" cy="461665"/>
          </a:xfrm>
          <a:prstGeom prst="rect">
            <a:avLst/>
          </a:prstGeom>
          <a:noFill/>
          <a:ln w="9525">
            <a:noFill/>
            <a:miter lim="800000"/>
            <a:headEnd/>
            <a:tailEnd/>
          </a:ln>
          <a:effectLst/>
        </p:spPr>
        <p:txBody>
          <a:bodyPr wrap="none">
            <a:spAutoFit/>
          </a:bodyPr>
          <a:lstStyle/>
          <a:p>
            <a:r>
              <a:rPr lang="en-US" altLang="ar-SA" sz="2400" b="1" dirty="0">
                <a:solidFill>
                  <a:schemeClr val="accent1"/>
                </a:solidFill>
                <a:effectLst>
                  <a:outerShdw blurRad="31750" dist="25400" dir="5400000" algn="tl" rotWithShape="0">
                    <a:srgbClr val="000000">
                      <a:alpha val="25000"/>
                    </a:srgbClr>
                  </a:outerShdw>
                </a:effectLst>
                <a:latin typeface="Verdana" pitchFamily="34" charset="0"/>
              </a:rPr>
              <a:t>Hepatic necrosis</a:t>
            </a:r>
            <a:r>
              <a:rPr lang="en-US" sz="2000" b="1" dirty="0">
                <a:latin typeface="Verdana" pitchFamily="34" charset="0"/>
              </a:rPr>
              <a:t> (</a:t>
            </a:r>
            <a:r>
              <a:rPr lang="en-US" sz="2000" dirty="0">
                <a:latin typeface="Arial" charset="0"/>
                <a:cs typeface="Arial" charset="0"/>
              </a:rPr>
              <a:t>patient poisoned by carbon tetrachloride)</a:t>
            </a:r>
          </a:p>
        </p:txBody>
      </p:sp>
      <p:sp>
        <p:nvSpPr>
          <p:cNvPr id="22539" name="Freeform 11"/>
          <p:cNvSpPr>
            <a:spLocks/>
          </p:cNvSpPr>
          <p:nvPr/>
        </p:nvSpPr>
        <p:spPr bwMode="auto">
          <a:xfrm>
            <a:off x="2286000" y="1143000"/>
            <a:ext cx="5626100" cy="3630613"/>
          </a:xfrm>
          <a:custGeom>
            <a:avLst/>
            <a:gdLst/>
            <a:ahLst/>
            <a:cxnLst>
              <a:cxn ang="0">
                <a:pos x="277" y="70"/>
              </a:cxn>
              <a:cxn ang="0">
                <a:pos x="254" y="104"/>
              </a:cxn>
              <a:cxn ang="0">
                <a:pos x="243" y="138"/>
              </a:cxn>
              <a:cxn ang="0">
                <a:pos x="153" y="228"/>
              </a:cxn>
              <a:cxn ang="0">
                <a:pos x="96" y="330"/>
              </a:cxn>
              <a:cxn ang="0">
                <a:pos x="29" y="397"/>
              </a:cxn>
              <a:cxn ang="0">
                <a:pos x="6" y="465"/>
              </a:cxn>
              <a:cxn ang="0">
                <a:pos x="17" y="522"/>
              </a:cxn>
              <a:cxn ang="0">
                <a:pos x="96" y="657"/>
              </a:cxn>
              <a:cxn ang="0">
                <a:pos x="243" y="962"/>
              </a:cxn>
              <a:cxn ang="0">
                <a:pos x="334" y="1052"/>
              </a:cxn>
              <a:cxn ang="0">
                <a:pos x="379" y="1120"/>
              </a:cxn>
              <a:cxn ang="0">
                <a:pos x="458" y="1290"/>
              </a:cxn>
              <a:cxn ang="0">
                <a:pos x="480" y="1324"/>
              </a:cxn>
              <a:cxn ang="0">
                <a:pos x="503" y="1357"/>
              </a:cxn>
              <a:cxn ang="0">
                <a:pos x="537" y="1425"/>
              </a:cxn>
              <a:cxn ang="0">
                <a:pos x="582" y="1572"/>
              </a:cxn>
              <a:cxn ang="0">
                <a:pos x="751" y="1753"/>
              </a:cxn>
              <a:cxn ang="0">
                <a:pos x="876" y="1775"/>
              </a:cxn>
              <a:cxn ang="0">
                <a:pos x="977" y="1832"/>
              </a:cxn>
              <a:cxn ang="0">
                <a:pos x="1045" y="1854"/>
              </a:cxn>
              <a:cxn ang="0">
                <a:pos x="1079" y="1877"/>
              </a:cxn>
              <a:cxn ang="0">
                <a:pos x="1147" y="1900"/>
              </a:cxn>
              <a:cxn ang="0">
                <a:pos x="1305" y="2137"/>
              </a:cxn>
              <a:cxn ang="0">
                <a:pos x="1406" y="2216"/>
              </a:cxn>
              <a:cxn ang="0">
                <a:pos x="1474" y="2261"/>
              </a:cxn>
              <a:cxn ang="0">
                <a:pos x="1508" y="2284"/>
              </a:cxn>
              <a:cxn ang="0">
                <a:pos x="1655" y="2272"/>
              </a:cxn>
              <a:cxn ang="0">
                <a:pos x="1824" y="2159"/>
              </a:cxn>
              <a:cxn ang="0">
                <a:pos x="1892" y="2114"/>
              </a:cxn>
              <a:cxn ang="0">
                <a:pos x="1960" y="2069"/>
              </a:cxn>
              <a:cxn ang="0">
                <a:pos x="2084" y="2035"/>
              </a:cxn>
              <a:cxn ang="0">
                <a:pos x="2400" y="1945"/>
              </a:cxn>
              <a:cxn ang="0">
                <a:pos x="3044" y="1843"/>
              </a:cxn>
              <a:cxn ang="0">
                <a:pos x="3225" y="1741"/>
              </a:cxn>
              <a:cxn ang="0">
                <a:pos x="3259" y="1708"/>
              </a:cxn>
              <a:cxn ang="0">
                <a:pos x="3326" y="1662"/>
              </a:cxn>
              <a:cxn ang="0">
                <a:pos x="3439" y="1538"/>
              </a:cxn>
              <a:cxn ang="0">
                <a:pos x="3451" y="1504"/>
              </a:cxn>
              <a:cxn ang="0">
                <a:pos x="3485" y="1482"/>
              </a:cxn>
              <a:cxn ang="0">
                <a:pos x="3541" y="1290"/>
              </a:cxn>
              <a:cxn ang="0">
                <a:pos x="3462" y="973"/>
              </a:cxn>
              <a:cxn ang="0">
                <a:pos x="3406" y="906"/>
              </a:cxn>
              <a:cxn ang="0">
                <a:pos x="3360" y="838"/>
              </a:cxn>
              <a:cxn ang="0">
                <a:pos x="3326" y="770"/>
              </a:cxn>
              <a:cxn ang="0">
                <a:pos x="3134" y="409"/>
              </a:cxn>
              <a:cxn ang="0">
                <a:pos x="2954" y="262"/>
              </a:cxn>
              <a:cxn ang="0">
                <a:pos x="2694" y="205"/>
              </a:cxn>
              <a:cxn ang="0">
                <a:pos x="2479" y="149"/>
              </a:cxn>
              <a:cxn ang="0">
                <a:pos x="2366" y="115"/>
              </a:cxn>
              <a:cxn ang="0">
                <a:pos x="2242" y="81"/>
              </a:cxn>
              <a:cxn ang="0">
                <a:pos x="1937" y="36"/>
              </a:cxn>
              <a:cxn ang="0">
                <a:pos x="1587" y="36"/>
              </a:cxn>
              <a:cxn ang="0">
                <a:pos x="729" y="47"/>
              </a:cxn>
              <a:cxn ang="0">
                <a:pos x="458" y="104"/>
              </a:cxn>
              <a:cxn ang="0">
                <a:pos x="356" y="138"/>
              </a:cxn>
              <a:cxn ang="0">
                <a:pos x="288" y="183"/>
              </a:cxn>
              <a:cxn ang="0">
                <a:pos x="198" y="262"/>
              </a:cxn>
              <a:cxn ang="0">
                <a:pos x="74" y="307"/>
              </a:cxn>
              <a:cxn ang="0">
                <a:pos x="150" y="276"/>
              </a:cxn>
            </a:cxnLst>
            <a:rect l="0" t="0" r="r" b="b"/>
            <a:pathLst>
              <a:path w="3544" h="2287">
                <a:moveTo>
                  <a:pt x="277" y="70"/>
                </a:moveTo>
                <a:cubicBezTo>
                  <a:pt x="269" y="81"/>
                  <a:pt x="260" y="92"/>
                  <a:pt x="254" y="104"/>
                </a:cubicBezTo>
                <a:cubicBezTo>
                  <a:pt x="249" y="115"/>
                  <a:pt x="250" y="128"/>
                  <a:pt x="243" y="138"/>
                </a:cubicBezTo>
                <a:cubicBezTo>
                  <a:pt x="221" y="171"/>
                  <a:pt x="185" y="206"/>
                  <a:pt x="153" y="228"/>
                </a:cubicBezTo>
                <a:cubicBezTo>
                  <a:pt x="139" y="272"/>
                  <a:pt x="137" y="289"/>
                  <a:pt x="96" y="330"/>
                </a:cubicBezTo>
                <a:cubicBezTo>
                  <a:pt x="74" y="352"/>
                  <a:pt x="29" y="397"/>
                  <a:pt x="29" y="397"/>
                </a:cubicBezTo>
                <a:cubicBezTo>
                  <a:pt x="21" y="420"/>
                  <a:pt x="14" y="442"/>
                  <a:pt x="6" y="465"/>
                </a:cubicBezTo>
                <a:cubicBezTo>
                  <a:pt x="0" y="483"/>
                  <a:pt x="13" y="503"/>
                  <a:pt x="17" y="522"/>
                </a:cubicBezTo>
                <a:cubicBezTo>
                  <a:pt x="31" y="582"/>
                  <a:pt x="43" y="623"/>
                  <a:pt x="96" y="657"/>
                </a:cubicBezTo>
                <a:cubicBezTo>
                  <a:pt x="129" y="754"/>
                  <a:pt x="154" y="905"/>
                  <a:pt x="243" y="962"/>
                </a:cubicBezTo>
                <a:cubicBezTo>
                  <a:pt x="269" y="1001"/>
                  <a:pt x="305" y="1015"/>
                  <a:pt x="334" y="1052"/>
                </a:cubicBezTo>
                <a:cubicBezTo>
                  <a:pt x="351" y="1073"/>
                  <a:pt x="379" y="1120"/>
                  <a:pt x="379" y="1120"/>
                </a:cubicBezTo>
                <a:cubicBezTo>
                  <a:pt x="404" y="1198"/>
                  <a:pt x="414" y="1222"/>
                  <a:pt x="458" y="1290"/>
                </a:cubicBezTo>
                <a:cubicBezTo>
                  <a:pt x="465" y="1301"/>
                  <a:pt x="472" y="1313"/>
                  <a:pt x="480" y="1324"/>
                </a:cubicBezTo>
                <a:cubicBezTo>
                  <a:pt x="487" y="1335"/>
                  <a:pt x="503" y="1357"/>
                  <a:pt x="503" y="1357"/>
                </a:cubicBezTo>
                <a:cubicBezTo>
                  <a:pt x="543" y="1480"/>
                  <a:pt x="479" y="1293"/>
                  <a:pt x="537" y="1425"/>
                </a:cubicBezTo>
                <a:cubicBezTo>
                  <a:pt x="557" y="1470"/>
                  <a:pt x="559" y="1529"/>
                  <a:pt x="582" y="1572"/>
                </a:cubicBezTo>
                <a:cubicBezTo>
                  <a:pt x="628" y="1657"/>
                  <a:pt x="672" y="1700"/>
                  <a:pt x="751" y="1753"/>
                </a:cubicBezTo>
                <a:cubicBezTo>
                  <a:pt x="774" y="1769"/>
                  <a:pt x="875" y="1775"/>
                  <a:pt x="876" y="1775"/>
                </a:cubicBezTo>
                <a:cubicBezTo>
                  <a:pt x="935" y="1796"/>
                  <a:pt x="900" y="1780"/>
                  <a:pt x="977" y="1832"/>
                </a:cubicBezTo>
                <a:cubicBezTo>
                  <a:pt x="997" y="1845"/>
                  <a:pt x="1045" y="1854"/>
                  <a:pt x="1045" y="1854"/>
                </a:cubicBezTo>
                <a:cubicBezTo>
                  <a:pt x="1056" y="1862"/>
                  <a:pt x="1067" y="1871"/>
                  <a:pt x="1079" y="1877"/>
                </a:cubicBezTo>
                <a:cubicBezTo>
                  <a:pt x="1101" y="1887"/>
                  <a:pt x="1147" y="1900"/>
                  <a:pt x="1147" y="1900"/>
                </a:cubicBezTo>
                <a:cubicBezTo>
                  <a:pt x="1200" y="1979"/>
                  <a:pt x="1252" y="2058"/>
                  <a:pt x="1305" y="2137"/>
                </a:cubicBezTo>
                <a:cubicBezTo>
                  <a:pt x="1313" y="2148"/>
                  <a:pt x="1390" y="2203"/>
                  <a:pt x="1406" y="2216"/>
                </a:cubicBezTo>
                <a:cubicBezTo>
                  <a:pt x="1460" y="2262"/>
                  <a:pt x="1416" y="2242"/>
                  <a:pt x="1474" y="2261"/>
                </a:cubicBezTo>
                <a:cubicBezTo>
                  <a:pt x="1485" y="2269"/>
                  <a:pt x="1494" y="2283"/>
                  <a:pt x="1508" y="2284"/>
                </a:cubicBezTo>
                <a:cubicBezTo>
                  <a:pt x="1557" y="2287"/>
                  <a:pt x="1607" y="2285"/>
                  <a:pt x="1655" y="2272"/>
                </a:cubicBezTo>
                <a:cubicBezTo>
                  <a:pt x="1722" y="2254"/>
                  <a:pt x="1761" y="2181"/>
                  <a:pt x="1824" y="2159"/>
                </a:cubicBezTo>
                <a:cubicBezTo>
                  <a:pt x="1900" y="2083"/>
                  <a:pt x="1818" y="2155"/>
                  <a:pt x="1892" y="2114"/>
                </a:cubicBezTo>
                <a:cubicBezTo>
                  <a:pt x="1916" y="2101"/>
                  <a:pt x="1934" y="2078"/>
                  <a:pt x="1960" y="2069"/>
                </a:cubicBezTo>
                <a:cubicBezTo>
                  <a:pt x="2097" y="2023"/>
                  <a:pt x="1964" y="2064"/>
                  <a:pt x="2084" y="2035"/>
                </a:cubicBezTo>
                <a:cubicBezTo>
                  <a:pt x="2189" y="2009"/>
                  <a:pt x="2297" y="1978"/>
                  <a:pt x="2400" y="1945"/>
                </a:cubicBezTo>
                <a:cubicBezTo>
                  <a:pt x="2607" y="1808"/>
                  <a:pt x="2775" y="1850"/>
                  <a:pt x="3044" y="1843"/>
                </a:cubicBezTo>
                <a:cubicBezTo>
                  <a:pt x="3127" y="1823"/>
                  <a:pt x="3156" y="1765"/>
                  <a:pt x="3225" y="1741"/>
                </a:cubicBezTo>
                <a:cubicBezTo>
                  <a:pt x="3236" y="1730"/>
                  <a:pt x="3247" y="1718"/>
                  <a:pt x="3259" y="1708"/>
                </a:cubicBezTo>
                <a:cubicBezTo>
                  <a:pt x="3280" y="1691"/>
                  <a:pt x="3326" y="1662"/>
                  <a:pt x="3326" y="1662"/>
                </a:cubicBezTo>
                <a:cubicBezTo>
                  <a:pt x="3357" y="1617"/>
                  <a:pt x="3394" y="1569"/>
                  <a:pt x="3439" y="1538"/>
                </a:cubicBezTo>
                <a:cubicBezTo>
                  <a:pt x="3443" y="1527"/>
                  <a:pt x="3443" y="1513"/>
                  <a:pt x="3451" y="1504"/>
                </a:cubicBezTo>
                <a:cubicBezTo>
                  <a:pt x="3460" y="1494"/>
                  <a:pt x="3478" y="1493"/>
                  <a:pt x="3485" y="1482"/>
                </a:cubicBezTo>
                <a:cubicBezTo>
                  <a:pt x="3510" y="1442"/>
                  <a:pt x="3531" y="1341"/>
                  <a:pt x="3541" y="1290"/>
                </a:cubicBezTo>
                <a:cubicBezTo>
                  <a:pt x="3531" y="1119"/>
                  <a:pt x="3544" y="1095"/>
                  <a:pt x="3462" y="973"/>
                </a:cubicBezTo>
                <a:cubicBezTo>
                  <a:pt x="3390" y="866"/>
                  <a:pt x="3495" y="1021"/>
                  <a:pt x="3406" y="906"/>
                </a:cubicBezTo>
                <a:cubicBezTo>
                  <a:pt x="3389" y="884"/>
                  <a:pt x="3360" y="838"/>
                  <a:pt x="3360" y="838"/>
                </a:cubicBezTo>
                <a:cubicBezTo>
                  <a:pt x="3320" y="715"/>
                  <a:pt x="3384" y="902"/>
                  <a:pt x="3326" y="770"/>
                </a:cubicBezTo>
                <a:cubicBezTo>
                  <a:pt x="3271" y="645"/>
                  <a:pt x="3260" y="490"/>
                  <a:pt x="3134" y="409"/>
                </a:cubicBezTo>
                <a:cubicBezTo>
                  <a:pt x="3098" y="353"/>
                  <a:pt x="3018" y="283"/>
                  <a:pt x="2954" y="262"/>
                </a:cubicBezTo>
                <a:cubicBezTo>
                  <a:pt x="2887" y="217"/>
                  <a:pt x="2771" y="218"/>
                  <a:pt x="2694" y="205"/>
                </a:cubicBezTo>
                <a:cubicBezTo>
                  <a:pt x="2622" y="193"/>
                  <a:pt x="2550" y="166"/>
                  <a:pt x="2479" y="149"/>
                </a:cubicBezTo>
                <a:cubicBezTo>
                  <a:pt x="2418" y="107"/>
                  <a:pt x="2471" y="136"/>
                  <a:pt x="2366" y="115"/>
                </a:cubicBezTo>
                <a:cubicBezTo>
                  <a:pt x="2324" y="107"/>
                  <a:pt x="2284" y="88"/>
                  <a:pt x="2242" y="81"/>
                </a:cubicBezTo>
                <a:cubicBezTo>
                  <a:pt x="2141" y="65"/>
                  <a:pt x="2038" y="48"/>
                  <a:pt x="1937" y="36"/>
                </a:cubicBezTo>
                <a:cubicBezTo>
                  <a:pt x="1790" y="0"/>
                  <a:pt x="1928" y="30"/>
                  <a:pt x="1587" y="36"/>
                </a:cubicBezTo>
                <a:cubicBezTo>
                  <a:pt x="1301" y="41"/>
                  <a:pt x="1015" y="43"/>
                  <a:pt x="729" y="47"/>
                </a:cubicBezTo>
                <a:cubicBezTo>
                  <a:pt x="644" y="77"/>
                  <a:pt x="546" y="81"/>
                  <a:pt x="458" y="104"/>
                </a:cubicBezTo>
                <a:cubicBezTo>
                  <a:pt x="423" y="113"/>
                  <a:pt x="386" y="118"/>
                  <a:pt x="356" y="138"/>
                </a:cubicBezTo>
                <a:cubicBezTo>
                  <a:pt x="333" y="153"/>
                  <a:pt x="288" y="183"/>
                  <a:pt x="288" y="183"/>
                </a:cubicBezTo>
                <a:cubicBezTo>
                  <a:pt x="264" y="220"/>
                  <a:pt x="252" y="249"/>
                  <a:pt x="198" y="262"/>
                </a:cubicBezTo>
                <a:cubicBezTo>
                  <a:pt x="156" y="272"/>
                  <a:pt x="105" y="276"/>
                  <a:pt x="74" y="307"/>
                </a:cubicBezTo>
                <a:lnTo>
                  <a:pt x="150" y="276"/>
                </a:lnTo>
              </a:path>
            </a:pathLst>
          </a:cu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d:\eDitionsContent\0721601871\graphics\fullsize\S01871-001-f026.jpg"/>
          <p:cNvPicPr>
            <a:picLocks noChangeAspect="1" noChangeArrowheads="1"/>
          </p:cNvPicPr>
          <p:nvPr/>
        </p:nvPicPr>
        <p:blipFill>
          <a:blip r:embed="rId3" cstate="print"/>
          <a:srcRect b="3945"/>
          <a:stretch>
            <a:fillRect/>
          </a:stretch>
        </p:blipFill>
        <p:spPr bwMode="auto">
          <a:xfrm>
            <a:off x="381000" y="1828800"/>
            <a:ext cx="8342179" cy="4038600"/>
          </a:xfrm>
          <a:prstGeom prst="rect">
            <a:avLst/>
          </a:prstGeom>
          <a:noFill/>
          <a:ln w="9525">
            <a:solidFill>
              <a:schemeClr val="tx1"/>
            </a:solidFill>
            <a:miter lim="800000"/>
            <a:headEnd/>
            <a:tailEnd/>
          </a:ln>
        </p:spPr>
      </p:pic>
      <p:sp>
        <p:nvSpPr>
          <p:cNvPr id="11270"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4" name="TextBox 3"/>
          <p:cNvSpPr txBox="1"/>
          <p:nvPr/>
        </p:nvSpPr>
        <p:spPr>
          <a:xfrm>
            <a:off x="2590800" y="990600"/>
            <a:ext cx="2943755" cy="369332"/>
          </a:xfrm>
          <a:prstGeom prst="rect">
            <a:avLst/>
          </a:prstGeom>
          <a:noFill/>
        </p:spPr>
        <p:txBody>
          <a:bodyPr wrap="none" rtlCol="0">
            <a:spAutoFit/>
          </a:bodyPr>
          <a:lstStyle/>
          <a:p>
            <a:r>
              <a:rPr lang="en-US" dirty="0" smtClean="0"/>
              <a:t>Skin, apoptotic  </a:t>
            </a:r>
            <a:r>
              <a:rPr lang="en-US" dirty="0" err="1" smtClean="0"/>
              <a:t>Keratinocyte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304800"/>
            <a:ext cx="7772400" cy="990600"/>
          </a:xfrm>
        </p:spPr>
        <p:txBody>
          <a:bodyPr/>
          <a:lstStyle/>
          <a:p>
            <a:r>
              <a:rPr lang="en-US" altLang="ar-SA" sz="2800" b="1" u="sng"/>
              <a:t>MECHANISMS OF APOPTOSIS</a:t>
            </a:r>
            <a:endParaRPr lang="en-US" altLang="ar-SA"/>
          </a:p>
        </p:txBody>
      </p:sp>
      <p:sp>
        <p:nvSpPr>
          <p:cNvPr id="253955" name="Rectangle 3"/>
          <p:cNvSpPr>
            <a:spLocks noGrp="1" noChangeArrowheads="1"/>
          </p:cNvSpPr>
          <p:nvPr>
            <p:ph sz="quarter" idx="1"/>
          </p:nvPr>
        </p:nvSpPr>
        <p:spPr>
          <a:xfrm>
            <a:off x="428596" y="1571612"/>
            <a:ext cx="8458200" cy="4953000"/>
          </a:xfrm>
        </p:spPr>
        <p:txBody>
          <a:bodyPr>
            <a:normAutofit fontScale="92500"/>
          </a:bodyPr>
          <a:lstStyle/>
          <a:p>
            <a:pPr>
              <a:buFontTx/>
              <a:buNone/>
            </a:pPr>
            <a:r>
              <a:rPr lang="en-US" altLang="en-US" sz="2800" dirty="0"/>
              <a:t>1. </a:t>
            </a:r>
            <a:r>
              <a:rPr lang="en-US" altLang="ar-SA" sz="2800" dirty="0" smtClean="0"/>
              <a:t>Chromatin </a:t>
            </a:r>
            <a:r>
              <a:rPr lang="en-US" altLang="ar-SA" sz="2800" dirty="0"/>
              <a:t>condensation is </a:t>
            </a:r>
            <a:r>
              <a:rPr lang="en-US" altLang="ar-SA" sz="2800" dirty="0" smtClean="0"/>
              <a:t>mediated by calcium-sensitive </a:t>
            </a:r>
            <a:r>
              <a:rPr lang="en-US" altLang="ar-SA" sz="2800" dirty="0" err="1" smtClean="0"/>
              <a:t>endonuclease</a:t>
            </a:r>
            <a:r>
              <a:rPr lang="en-US" altLang="ar-SA" sz="2800" dirty="0" smtClean="0"/>
              <a:t> leading to </a:t>
            </a:r>
            <a:r>
              <a:rPr lang="en-US" altLang="ar-SA" sz="2800" dirty="0" err="1" smtClean="0"/>
              <a:t>internucleosomal</a:t>
            </a:r>
            <a:r>
              <a:rPr lang="en-US" altLang="ar-SA" sz="2800" dirty="0" smtClean="0"/>
              <a:t> </a:t>
            </a:r>
            <a:r>
              <a:rPr lang="en-US" altLang="ar-SA" sz="2800" dirty="0"/>
              <a:t>DNA </a:t>
            </a:r>
            <a:r>
              <a:rPr lang="en-US" altLang="ar-SA" sz="2800" dirty="0" smtClean="0"/>
              <a:t>fragmentation.</a:t>
            </a:r>
            <a:endParaRPr lang="en-US" altLang="ar-SA" sz="2800" dirty="0"/>
          </a:p>
          <a:p>
            <a:pPr>
              <a:buFontTx/>
              <a:buNone/>
            </a:pPr>
            <a:r>
              <a:rPr lang="en-US" altLang="ar-SA" sz="2800" dirty="0"/>
              <a:t>2.  Alteration in cell </a:t>
            </a:r>
            <a:r>
              <a:rPr lang="en-US" altLang="ar-SA" sz="2800" dirty="0" smtClean="0"/>
              <a:t>volume (shrinkage) </a:t>
            </a:r>
            <a:r>
              <a:rPr lang="en-US" altLang="ar-SA" sz="2800" dirty="0"/>
              <a:t>due to action of </a:t>
            </a:r>
          </a:p>
          <a:p>
            <a:pPr>
              <a:buFontTx/>
              <a:buNone/>
            </a:pPr>
            <a:r>
              <a:rPr lang="en-US" altLang="ar-SA" sz="2800" dirty="0"/>
              <a:t>     </a:t>
            </a:r>
            <a:r>
              <a:rPr lang="en-US" altLang="ar-SA" sz="2800" dirty="0" err="1"/>
              <a:t>transglutaminase</a:t>
            </a:r>
            <a:r>
              <a:rPr lang="en-US" altLang="ar-SA" sz="2800" dirty="0"/>
              <a:t>.</a:t>
            </a:r>
          </a:p>
          <a:p>
            <a:pPr>
              <a:buFontTx/>
              <a:buNone/>
            </a:pPr>
            <a:r>
              <a:rPr lang="en-US" altLang="ar-SA" sz="2800" dirty="0"/>
              <a:t>3.  </a:t>
            </a:r>
            <a:r>
              <a:rPr lang="en-US" altLang="ar-SA" sz="2800" dirty="0" err="1"/>
              <a:t>Phagocytosis</a:t>
            </a:r>
            <a:r>
              <a:rPr lang="en-US" altLang="ar-SA" sz="2800" dirty="0"/>
              <a:t> of apoptotic bodies is mediated by</a:t>
            </a:r>
          </a:p>
          <a:p>
            <a:pPr>
              <a:buFontTx/>
              <a:buNone/>
            </a:pPr>
            <a:r>
              <a:rPr lang="en-US" altLang="ar-SA" sz="2800" dirty="0"/>
              <a:t>     </a:t>
            </a:r>
            <a:r>
              <a:rPr lang="en-US" altLang="ar-SA" sz="2800" dirty="0" smtClean="0"/>
              <a:t>receptors on </a:t>
            </a:r>
            <a:r>
              <a:rPr lang="en-US" altLang="ar-SA" sz="2800" dirty="0"/>
              <a:t>the macrophages.</a:t>
            </a:r>
          </a:p>
          <a:p>
            <a:pPr>
              <a:buFontTx/>
              <a:buNone/>
            </a:pPr>
            <a:r>
              <a:rPr lang="en-US" altLang="ar-SA" sz="2800" dirty="0"/>
              <a:t>4.  Apoptosis is dependent on gene activation and new </a:t>
            </a:r>
          </a:p>
          <a:p>
            <a:pPr>
              <a:buFontTx/>
              <a:buNone/>
            </a:pPr>
            <a:r>
              <a:rPr lang="en-US" altLang="ar-SA" sz="2800" dirty="0"/>
              <a:t>     protein synthesis, e.g. bcl-2, c-</a:t>
            </a:r>
            <a:r>
              <a:rPr lang="en-US" altLang="ar-SA" sz="2800" dirty="0" err="1"/>
              <a:t>myc</a:t>
            </a:r>
            <a:r>
              <a:rPr lang="en-US" altLang="ar-SA" sz="2800" dirty="0"/>
              <a:t> </a:t>
            </a:r>
            <a:r>
              <a:rPr lang="en-US" altLang="ar-SA" sz="2800" dirty="0" err="1"/>
              <a:t>oncogene</a:t>
            </a:r>
            <a:r>
              <a:rPr lang="en-US" altLang="ar-SA" sz="2800" dirty="0"/>
              <a:t> and p53.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charset="0"/>
                <a:cs typeface="Arial" charset="0"/>
              </a:rPr>
              <a:t>Apoptosis summary</a:t>
            </a:r>
            <a:br>
              <a:rPr lang="en-US" b="1" dirty="0" smtClean="0">
                <a:latin typeface="Arial" charset="0"/>
                <a:cs typeface="Arial" charset="0"/>
              </a:rPr>
            </a:br>
            <a:endParaRPr lang="ar-SA" dirty="0"/>
          </a:p>
        </p:txBody>
      </p:sp>
      <p:pic>
        <p:nvPicPr>
          <p:cNvPr id="56323" name="Picture 3"/>
          <p:cNvPicPr>
            <a:picLocks noChangeAspect="1" noChangeArrowheads="1"/>
          </p:cNvPicPr>
          <p:nvPr/>
        </p:nvPicPr>
        <p:blipFill>
          <a:blip r:embed="rId2" cstate="print"/>
          <a:srcRect/>
          <a:stretch>
            <a:fillRect/>
          </a:stretch>
        </p:blipFill>
        <p:spPr bwMode="auto">
          <a:xfrm>
            <a:off x="323528" y="1556791"/>
            <a:ext cx="8208912" cy="486363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SCContent\9781437717815\graphics\fullsize\S9781437717815-001-f023.jpg"/>
          <p:cNvPicPr>
            <a:picLocks noChangeAspect="1" noChangeArrowheads="1"/>
          </p:cNvPicPr>
          <p:nvPr/>
        </p:nvPicPr>
        <p:blipFill>
          <a:blip r:embed="rId2" cstate="print"/>
          <a:srcRect/>
          <a:stretch>
            <a:fillRect/>
          </a:stretch>
        </p:blipFill>
        <p:spPr bwMode="auto">
          <a:xfrm>
            <a:off x="1979712" y="479957"/>
            <a:ext cx="4722621" cy="637804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7" name="Picture 3" descr="G:\Cotran\Images\CH08\f008033.jpg"/>
          <p:cNvPicPr>
            <a:picLocks noChangeAspect="1" noChangeArrowheads="1"/>
          </p:cNvPicPr>
          <p:nvPr/>
        </p:nvPicPr>
        <p:blipFill>
          <a:blip r:embed="rId2" cstate="print"/>
          <a:srcRect/>
          <a:stretch>
            <a:fillRect/>
          </a:stretch>
        </p:blipFill>
        <p:spPr bwMode="auto">
          <a:xfrm>
            <a:off x="457200" y="3429000"/>
            <a:ext cx="8382000" cy="3200400"/>
          </a:xfrm>
          <a:prstGeom prst="rect">
            <a:avLst/>
          </a:prstGeom>
          <a:noFill/>
          <a:ln w="9525">
            <a:solidFill>
              <a:srgbClr val="FF6600"/>
            </a:solidFill>
            <a:miter lim="800000"/>
            <a:headEnd/>
            <a:tailEnd/>
          </a:ln>
        </p:spPr>
      </p:pic>
      <p:sp>
        <p:nvSpPr>
          <p:cNvPr id="308228" name="Text Box 4"/>
          <p:cNvSpPr txBox="1">
            <a:spLocks noChangeArrowheads="1"/>
          </p:cNvSpPr>
          <p:nvPr/>
        </p:nvSpPr>
        <p:spPr bwMode="auto">
          <a:xfrm>
            <a:off x="2667000" y="685800"/>
            <a:ext cx="3576638" cy="457200"/>
          </a:xfrm>
          <a:prstGeom prst="rect">
            <a:avLst/>
          </a:prstGeom>
          <a:noFill/>
          <a:ln w="9525">
            <a:noFill/>
            <a:miter lim="800000"/>
            <a:headEnd/>
            <a:tailEnd/>
          </a:ln>
          <a:effectLst/>
        </p:spPr>
        <p:txBody>
          <a:bodyPr>
            <a:spAutoFit/>
          </a:bodyPr>
          <a:lstStyle/>
          <a:p>
            <a:pPr algn="r" rtl="1"/>
            <a:r>
              <a:rPr lang="en-US">
                <a:cs typeface="Times New Roman (Arabic)" charset="0"/>
              </a:rPr>
              <a:t>Apoptosis regulating genes </a:t>
            </a:r>
          </a:p>
        </p:txBody>
      </p:sp>
      <p:pic>
        <p:nvPicPr>
          <p:cNvPr id="308229" name="Picture 5" descr="http://www.borg.labmed.umn.edu/PathClass/6101/molec.neoplasia/img069.jpg"/>
          <p:cNvPicPr>
            <a:picLocks noChangeAspect="1" noChangeArrowheads="1"/>
          </p:cNvPicPr>
          <p:nvPr/>
        </p:nvPicPr>
        <p:blipFill>
          <a:blip r:embed="rId3" cstate="print"/>
          <a:srcRect/>
          <a:stretch>
            <a:fillRect/>
          </a:stretch>
        </p:blipFill>
        <p:spPr bwMode="auto">
          <a:xfrm>
            <a:off x="2438400" y="533400"/>
            <a:ext cx="4953000" cy="2784475"/>
          </a:xfrm>
          <a:prstGeom prst="rect">
            <a:avLst/>
          </a:prstGeom>
          <a:noFill/>
          <a:ln w="9525">
            <a:solidFill>
              <a:srgbClr val="FF6600"/>
            </a:solidFill>
            <a:miter lim="800000"/>
            <a:headEnd/>
            <a:tailEnd/>
          </a:ln>
        </p:spPr>
      </p:pic>
      <p:sp>
        <p:nvSpPr>
          <p:cNvPr id="308230" name="Line 6"/>
          <p:cNvSpPr>
            <a:spLocks noChangeShapeType="1"/>
          </p:cNvSpPr>
          <p:nvPr/>
        </p:nvSpPr>
        <p:spPr bwMode="auto">
          <a:xfrm flipV="1">
            <a:off x="4800600" y="2971800"/>
            <a:ext cx="0" cy="1600200"/>
          </a:xfrm>
          <a:prstGeom prst="line">
            <a:avLst/>
          </a:prstGeom>
          <a:noFill/>
          <a:ln w="9525">
            <a:solidFill>
              <a:srgbClr val="FF66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sz="quarter" idx="1"/>
          </p:nvPr>
        </p:nvSpPr>
        <p:spPr>
          <a:xfrm>
            <a:off x="642910" y="1285860"/>
            <a:ext cx="7772400" cy="4114800"/>
          </a:xfrm>
        </p:spPr>
        <p:txBody>
          <a:bodyPr>
            <a:normAutofit fontScale="92500"/>
          </a:bodyPr>
          <a:lstStyle/>
          <a:p>
            <a:pPr algn="ctr">
              <a:lnSpc>
                <a:spcPct val="90000"/>
              </a:lnSpc>
              <a:buFontTx/>
              <a:buNone/>
            </a:pPr>
            <a:endParaRPr lang="en-US" sz="2800" b="1" dirty="0"/>
          </a:p>
          <a:p>
            <a:pPr>
              <a:lnSpc>
                <a:spcPct val="90000"/>
              </a:lnSpc>
              <a:buFontTx/>
              <a:buNone/>
            </a:pPr>
            <a:r>
              <a:rPr lang="en-US" sz="2800" b="1" dirty="0" err="1">
                <a:solidFill>
                  <a:schemeClr val="hlink"/>
                </a:solidFill>
              </a:rPr>
              <a:t>Oncogene</a:t>
            </a:r>
            <a:r>
              <a:rPr lang="en-US" sz="2800" b="1" dirty="0">
                <a:solidFill>
                  <a:schemeClr val="hlink"/>
                </a:solidFill>
              </a:rPr>
              <a:t> Bcl-2</a:t>
            </a:r>
          </a:p>
          <a:p>
            <a:pPr>
              <a:lnSpc>
                <a:spcPct val="90000"/>
              </a:lnSpc>
            </a:pPr>
            <a:r>
              <a:rPr lang="en-US" sz="2600" b="1" dirty="0">
                <a:solidFill>
                  <a:schemeClr val="tx2"/>
                </a:solidFill>
              </a:rPr>
              <a:t>Bcl-2 </a:t>
            </a:r>
            <a:r>
              <a:rPr lang="en-US" sz="2600" b="1" dirty="0" err="1">
                <a:solidFill>
                  <a:schemeClr val="tx2"/>
                </a:solidFill>
              </a:rPr>
              <a:t>overexpression</a:t>
            </a:r>
            <a:r>
              <a:rPr lang="en-US" sz="2600" b="1" dirty="0">
                <a:solidFill>
                  <a:schemeClr val="tx2"/>
                </a:solidFill>
              </a:rPr>
              <a:t> prevents apoptosis</a:t>
            </a:r>
          </a:p>
          <a:p>
            <a:pPr>
              <a:lnSpc>
                <a:spcPct val="90000"/>
              </a:lnSpc>
            </a:pPr>
            <a:r>
              <a:rPr lang="en-US" sz="2600" b="1" dirty="0">
                <a:solidFill>
                  <a:schemeClr val="tx2"/>
                </a:solidFill>
              </a:rPr>
              <a:t>Antagonized by cell </a:t>
            </a:r>
            <a:r>
              <a:rPr lang="en-US" sz="2600" b="1" dirty="0" smtClean="0">
                <a:solidFill>
                  <a:schemeClr val="tx2"/>
                </a:solidFill>
              </a:rPr>
              <a:t>death genes</a:t>
            </a:r>
          </a:p>
          <a:p>
            <a:pPr>
              <a:lnSpc>
                <a:spcPct val="90000"/>
              </a:lnSpc>
            </a:pPr>
            <a:r>
              <a:rPr lang="en-US" sz="2600" b="1" dirty="0" smtClean="0">
                <a:solidFill>
                  <a:schemeClr val="tx2"/>
                </a:solidFill>
              </a:rPr>
              <a:t>Bcl-2 </a:t>
            </a:r>
            <a:r>
              <a:rPr lang="en-US" sz="2600" b="1" dirty="0" err="1" smtClean="0">
                <a:solidFill>
                  <a:schemeClr val="tx2"/>
                </a:solidFill>
              </a:rPr>
              <a:t>overexpression</a:t>
            </a:r>
            <a:r>
              <a:rPr lang="en-US" sz="2600" b="1" dirty="0" smtClean="0">
                <a:solidFill>
                  <a:schemeClr val="tx2"/>
                </a:solidFill>
              </a:rPr>
              <a:t> is found in follicular lymphoma. </a:t>
            </a:r>
            <a:endParaRPr lang="en-US" sz="2600" b="1" dirty="0">
              <a:solidFill>
                <a:schemeClr val="tx2"/>
              </a:solidFill>
            </a:endParaRPr>
          </a:p>
          <a:p>
            <a:pPr>
              <a:lnSpc>
                <a:spcPct val="90000"/>
              </a:lnSpc>
            </a:pPr>
            <a:endParaRPr lang="en-US" sz="2000" b="1" dirty="0">
              <a:solidFill>
                <a:schemeClr val="tx2"/>
              </a:solidFill>
            </a:endParaRPr>
          </a:p>
          <a:p>
            <a:pPr>
              <a:lnSpc>
                <a:spcPct val="90000"/>
              </a:lnSpc>
              <a:buFontTx/>
              <a:buNone/>
            </a:pPr>
            <a:r>
              <a:rPr lang="en-US" sz="2800" b="1" dirty="0">
                <a:solidFill>
                  <a:schemeClr val="hlink"/>
                </a:solidFill>
              </a:rPr>
              <a:t>Tumor </a:t>
            </a:r>
            <a:r>
              <a:rPr lang="en-US" sz="2800" b="1" dirty="0" smtClean="0">
                <a:solidFill>
                  <a:schemeClr val="hlink"/>
                </a:solidFill>
              </a:rPr>
              <a:t>suppressor </a:t>
            </a:r>
            <a:r>
              <a:rPr lang="en-US" sz="2800" b="1" dirty="0">
                <a:solidFill>
                  <a:schemeClr val="hlink"/>
                </a:solidFill>
              </a:rPr>
              <a:t>gene p-53</a:t>
            </a:r>
          </a:p>
          <a:p>
            <a:pPr>
              <a:lnSpc>
                <a:spcPct val="90000"/>
              </a:lnSpc>
            </a:pPr>
            <a:r>
              <a:rPr lang="en-US" sz="2600" b="1" dirty="0">
                <a:solidFill>
                  <a:schemeClr val="tx2"/>
                </a:solidFill>
              </a:rPr>
              <a:t>Will cause cells with DNA </a:t>
            </a:r>
            <a:r>
              <a:rPr lang="en-US" sz="2600" b="1" dirty="0" smtClean="0">
                <a:solidFill>
                  <a:schemeClr val="tx2"/>
                </a:solidFill>
              </a:rPr>
              <a:t>damage </a:t>
            </a:r>
            <a:r>
              <a:rPr lang="en-US" sz="2600" b="1" dirty="0">
                <a:solidFill>
                  <a:schemeClr val="tx2"/>
                </a:solidFill>
              </a:rPr>
              <a:t>to go </a:t>
            </a:r>
            <a:r>
              <a:rPr lang="en-US" sz="2600" b="1" dirty="0" smtClean="0">
                <a:solidFill>
                  <a:schemeClr val="tx2"/>
                </a:solidFill>
              </a:rPr>
              <a:t>apoptosis</a:t>
            </a:r>
            <a:endParaRPr lang="en-US" sz="2600" b="1" dirty="0">
              <a:solidFill>
                <a:schemeClr val="tx2"/>
              </a:solidFill>
            </a:endParaRPr>
          </a:p>
          <a:p>
            <a:pPr>
              <a:lnSpc>
                <a:spcPct val="90000"/>
              </a:lnSpc>
            </a:pPr>
            <a:r>
              <a:rPr lang="en-US" sz="2600" b="1" dirty="0">
                <a:solidFill>
                  <a:schemeClr val="tx2"/>
                </a:solidFill>
              </a:rPr>
              <a:t>Reversed by </a:t>
            </a:r>
            <a:r>
              <a:rPr lang="en-US" sz="2600" b="1" dirty="0" err="1">
                <a:solidFill>
                  <a:schemeClr val="tx2"/>
                </a:solidFill>
              </a:rPr>
              <a:t>overexpression</a:t>
            </a:r>
            <a:r>
              <a:rPr lang="en-US" sz="2600" b="1" dirty="0">
                <a:solidFill>
                  <a:schemeClr val="tx2"/>
                </a:solidFill>
              </a:rPr>
              <a:t> of bcl-2</a:t>
            </a:r>
          </a:p>
          <a:p>
            <a:pPr>
              <a:lnSpc>
                <a:spcPct val="90000"/>
              </a:lnSpc>
              <a:buFontTx/>
              <a:buNone/>
            </a:pPr>
            <a:endParaRPr lang="en-US" sz="2800" b="1" dirty="0">
              <a:solidFill>
                <a:schemeClr val="hlink"/>
              </a:solidFill>
            </a:endParaRPr>
          </a:p>
          <a:p>
            <a:pPr>
              <a:lnSpc>
                <a:spcPct val="90000"/>
              </a:lnSpc>
              <a:buFontTx/>
              <a:buNone/>
            </a:pPr>
            <a:endParaRPr lang="en-US" sz="2800" b="1" dirty="0">
              <a:solidFill>
                <a:schemeClr val="hlink"/>
              </a:solidFill>
            </a:endParaRPr>
          </a:p>
          <a:p>
            <a:pPr>
              <a:lnSpc>
                <a:spcPct val="90000"/>
              </a:lnSpc>
            </a:pPr>
            <a:endParaRPr lang="en-US" sz="2800" b="1" dirty="0">
              <a:solidFill>
                <a:schemeClr val="hlink"/>
              </a:solidFill>
            </a:endParaRPr>
          </a:p>
          <a:p>
            <a:pPr>
              <a:lnSpc>
                <a:spcPct val="90000"/>
              </a:lnSpc>
            </a:pPr>
            <a:endParaRPr lang="en-US" sz="2000" b="1" dirty="0"/>
          </a:p>
          <a:p>
            <a:pPr>
              <a:lnSpc>
                <a:spcPct val="90000"/>
              </a:lnSpc>
            </a:pPr>
            <a:endParaRPr lang="en-US" dirty="0"/>
          </a:p>
        </p:txBody>
      </p:sp>
      <p:sp>
        <p:nvSpPr>
          <p:cNvPr id="3" name="TextBox 2"/>
          <p:cNvSpPr txBox="1"/>
          <p:nvPr/>
        </p:nvSpPr>
        <p:spPr>
          <a:xfrm>
            <a:off x="785786" y="714356"/>
            <a:ext cx="4717830" cy="800219"/>
          </a:xfrm>
          <a:prstGeom prst="rect">
            <a:avLst/>
          </a:prstGeom>
          <a:noFill/>
        </p:spPr>
        <p:txBody>
          <a:bodyPr wrap="none" rtlCol="0">
            <a:spAutoFit/>
          </a:bodyPr>
          <a:lstStyle/>
          <a:p>
            <a:r>
              <a:rPr lang="en-US" sz="2800" b="1" dirty="0" smtClean="0">
                <a:solidFill>
                  <a:srgbClr val="FFC000"/>
                </a:solidFill>
              </a:rPr>
              <a:t>Genes that regulate apoptosis</a:t>
            </a:r>
            <a:r>
              <a:rPr lang="en-US" b="1"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0274">
                                            <p:txEl>
                                              <p:pRg st="6" end="6"/>
                                            </p:txEl>
                                          </p:spTgt>
                                        </p:tgtEl>
                                        <p:attrNameLst>
                                          <p:attrName>style.visibility</p:attrName>
                                        </p:attrNameLst>
                                      </p:cBhvr>
                                      <p:to>
                                        <p:strVal val="visible"/>
                                      </p:to>
                                    </p:set>
                                    <p:animEffect transition="in" filter="slide(fromBottom)">
                                      <p:cBhvr>
                                        <p:cTn id="7" dur="500"/>
                                        <p:tgtEl>
                                          <p:spTgt spid="310274">
                                            <p:txEl>
                                              <p:pRg st="6" end="6"/>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10274">
                                            <p:txEl>
                                              <p:pRg st="7" end="7"/>
                                            </p:txEl>
                                          </p:spTgt>
                                        </p:tgtEl>
                                        <p:attrNameLst>
                                          <p:attrName>style.visibility</p:attrName>
                                        </p:attrNameLst>
                                      </p:cBhvr>
                                      <p:to>
                                        <p:strVal val="visible"/>
                                      </p:to>
                                    </p:set>
                                    <p:animEffect transition="in" filter="slide(fromBottom)">
                                      <p:cBhvr>
                                        <p:cTn id="10" dur="500"/>
                                        <p:tgtEl>
                                          <p:spTgt spid="310274">
                                            <p:txEl>
                                              <p:pRg st="7" end="7"/>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10274">
                                            <p:txEl>
                                              <p:pRg st="8" end="8"/>
                                            </p:txEl>
                                          </p:spTgt>
                                        </p:tgtEl>
                                        <p:attrNameLst>
                                          <p:attrName>style.visibility</p:attrName>
                                        </p:attrNameLst>
                                      </p:cBhvr>
                                      <p:to>
                                        <p:strVal val="visible"/>
                                      </p:to>
                                    </p:set>
                                    <p:animEffect transition="in" filter="slide(fromBottom)">
                                      <p:cBhvr>
                                        <p:cTn id="13" dur="500"/>
                                        <p:tgtEl>
                                          <p:spTgt spid="3102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685800" y="1371600"/>
            <a:ext cx="7772400" cy="4572000"/>
          </a:xfrm>
        </p:spPr>
        <p:txBody>
          <a:bodyPr>
            <a:normAutofit/>
          </a:bodyPr>
          <a:lstStyle/>
          <a:p>
            <a:r>
              <a:rPr lang="en-US" sz="2800" dirty="0" smtClean="0">
                <a:solidFill>
                  <a:schemeClr val="bg1">
                    <a:lumMod val="85000"/>
                  </a:schemeClr>
                </a:solidFill>
                <a:latin typeface="Tahoma" pitchFamily="34" charset="0"/>
                <a:ea typeface="Tahoma" pitchFamily="34" charset="0"/>
                <a:cs typeface="Tahoma" pitchFamily="34" charset="0"/>
              </a:rPr>
              <a:t>Define necrosis and apoptosis</a:t>
            </a:r>
          </a:p>
          <a:p>
            <a:r>
              <a:rPr lang="en-US" sz="2800" dirty="0" smtClean="0">
                <a:solidFill>
                  <a:schemeClr val="bg1">
                    <a:lumMod val="85000"/>
                  </a:schemeClr>
                </a:solidFill>
                <a:latin typeface="Tahoma" pitchFamily="34" charset="0"/>
                <a:ea typeface="Tahoma" pitchFamily="34" charset="0"/>
                <a:cs typeface="Tahoma" pitchFamily="34" charset="0"/>
              </a:rPr>
              <a:t>List the different conditions associated with apoptosis, its morphology and its mechanism</a:t>
            </a:r>
          </a:p>
          <a:p>
            <a:r>
              <a:rPr lang="en-US" sz="2800" dirty="0" smtClean="0">
                <a:solidFill>
                  <a:schemeClr val="bg1">
                    <a:lumMod val="85000"/>
                  </a:schemeClr>
                </a:solidFill>
                <a:latin typeface="Tahoma" pitchFamily="34" charset="0"/>
                <a:ea typeface="Tahoma" pitchFamily="34" charset="0"/>
                <a:cs typeface="Tahoma" pitchFamily="34" charset="0"/>
              </a:rPr>
              <a:t>List  the different types of necrosis, examples of each and its features</a:t>
            </a:r>
          </a:p>
          <a:p>
            <a:r>
              <a:rPr lang="en-US" sz="2800" dirty="0" smtClean="0">
                <a:latin typeface="Tahoma" pitchFamily="34" charset="0"/>
                <a:ea typeface="Tahoma" pitchFamily="34" charset="0"/>
                <a:cs typeface="Tahoma" pitchFamily="34" charset="0"/>
              </a:rPr>
              <a:t>Know the difference between apoptosis and necrosis </a:t>
            </a:r>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000108"/>
            <a:ext cx="8610600" cy="914400"/>
          </a:xfrm>
        </p:spPr>
        <p:txBody>
          <a:bodyPr>
            <a:normAutofit fontScale="90000"/>
          </a:bodyPr>
          <a:lstStyle/>
          <a:p>
            <a:r>
              <a:rPr lang="en-US" sz="3600" dirty="0" smtClean="0">
                <a:latin typeface="Tahoma" pitchFamily="34" charset="0"/>
                <a:ea typeface="Tahoma" pitchFamily="34" charset="0"/>
                <a:cs typeface="Tahoma" pitchFamily="34" charset="0"/>
              </a:rPr>
              <a:t>Difference between apoptosis and necrosis </a:t>
            </a:r>
            <a:r>
              <a:rPr lang="en-US" dirty="0" smtClean="0">
                <a:latin typeface="Tahoma" pitchFamily="34" charset="0"/>
                <a:ea typeface="Tahoma" pitchFamily="34" charset="0"/>
                <a:cs typeface="Tahoma" pitchFamily="34" charset="0"/>
              </a:rPr>
              <a:t/>
            </a:r>
            <a:br>
              <a:rPr lang="en-US" dirty="0" smtClean="0">
                <a:latin typeface="Tahoma" pitchFamily="34" charset="0"/>
                <a:ea typeface="Tahoma" pitchFamily="34" charset="0"/>
                <a:cs typeface="Tahoma" pitchFamily="34" charset="0"/>
              </a:rPr>
            </a:br>
            <a:r>
              <a:rPr lang="en-US" dirty="0" smtClean="0"/>
              <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142844" y="1643050"/>
          <a:ext cx="8763001" cy="4577080"/>
        </p:xfrm>
        <a:graphic>
          <a:graphicData uri="http://schemas.openxmlformats.org/drawingml/2006/table">
            <a:tbl>
              <a:tblPr firstRow="1" bandRow="1">
                <a:tableStyleId>{5DA37D80-6434-44D0-A028-1B22A696006F}</a:tableStyleId>
              </a:tblPr>
              <a:tblGrid>
                <a:gridCol w="1676401"/>
                <a:gridCol w="3429000"/>
                <a:gridCol w="3657600"/>
              </a:tblGrid>
              <a:tr h="370840">
                <a:tc>
                  <a:txBody>
                    <a:bodyPr/>
                    <a:lstStyle/>
                    <a:p>
                      <a:pPr algn="ctr"/>
                      <a:endParaRPr lang="en-US" sz="2400" dirty="0"/>
                    </a:p>
                  </a:txBody>
                  <a:tcPr/>
                </a:tc>
                <a:tc>
                  <a:txBody>
                    <a:bodyPr/>
                    <a:lstStyle/>
                    <a:p>
                      <a:pPr algn="ctr"/>
                      <a:r>
                        <a:rPr lang="en-US" sz="2400" dirty="0" smtClean="0"/>
                        <a:t>Coagulation Necrosis</a:t>
                      </a:r>
                      <a:endParaRPr lang="en-US" sz="2400" dirty="0"/>
                    </a:p>
                  </a:txBody>
                  <a:tcPr/>
                </a:tc>
                <a:tc>
                  <a:txBody>
                    <a:bodyPr/>
                    <a:lstStyle/>
                    <a:p>
                      <a:pPr algn="ctr"/>
                      <a:r>
                        <a:rPr lang="en-US" sz="2400" dirty="0" smtClean="0"/>
                        <a:t>Apoptosis</a:t>
                      </a:r>
                      <a:endParaRPr lang="en-US" sz="2400" dirty="0"/>
                    </a:p>
                  </a:txBody>
                  <a:tcPr/>
                </a:tc>
              </a:tr>
              <a:tr h="370840">
                <a:tc>
                  <a:txBody>
                    <a:bodyPr/>
                    <a:lstStyle/>
                    <a:p>
                      <a:r>
                        <a:rPr lang="en-US" dirty="0" smtClean="0"/>
                        <a:t>Stimuli</a:t>
                      </a:r>
                      <a:endParaRPr lang="en-US" dirty="0"/>
                    </a:p>
                  </a:txBody>
                  <a:tcPr/>
                </a:tc>
                <a:tc>
                  <a:txBody>
                    <a:bodyPr/>
                    <a:lstStyle/>
                    <a:p>
                      <a:pPr algn="ctr"/>
                      <a:r>
                        <a:rPr lang="en-US" dirty="0" smtClean="0"/>
                        <a:t>Hypoxia, Toxins</a:t>
                      </a:r>
                      <a:endParaRPr lang="en-US" dirty="0"/>
                    </a:p>
                  </a:txBody>
                  <a:tcPr/>
                </a:tc>
                <a:tc>
                  <a:txBody>
                    <a:bodyPr/>
                    <a:lstStyle/>
                    <a:p>
                      <a:pPr algn="ctr"/>
                      <a:r>
                        <a:rPr lang="en-US" dirty="0" smtClean="0"/>
                        <a:t>Physiologic and pathologic conditions</a:t>
                      </a:r>
                      <a:endParaRPr lang="en-US" dirty="0"/>
                    </a:p>
                  </a:txBody>
                  <a:tcPr/>
                </a:tc>
              </a:tr>
              <a:tr h="370840">
                <a:tc>
                  <a:txBody>
                    <a:bodyPr/>
                    <a:lstStyle/>
                    <a:p>
                      <a:r>
                        <a:rPr lang="en-US" dirty="0" err="1" smtClean="0"/>
                        <a:t>Histologic</a:t>
                      </a:r>
                      <a:r>
                        <a:rPr lang="en-US" dirty="0" smtClean="0"/>
                        <a:t> appearance</a:t>
                      </a:r>
                      <a:endParaRPr lang="en-US" dirty="0"/>
                    </a:p>
                  </a:txBody>
                  <a:tcPr/>
                </a:tc>
                <a:tc>
                  <a:txBody>
                    <a:bodyPr/>
                    <a:lstStyle/>
                    <a:p>
                      <a:r>
                        <a:rPr lang="en-US" dirty="0" smtClean="0"/>
                        <a:t>Cell swelling,</a:t>
                      </a:r>
                      <a:r>
                        <a:rPr lang="en-US" baseline="0" dirty="0" smtClean="0"/>
                        <a:t> coagulation necrosis disruption of organelles</a:t>
                      </a:r>
                      <a:endParaRPr lang="en-US" dirty="0"/>
                    </a:p>
                  </a:txBody>
                  <a:tcPr/>
                </a:tc>
                <a:tc>
                  <a:txBody>
                    <a:bodyPr/>
                    <a:lstStyle/>
                    <a:p>
                      <a:r>
                        <a:rPr lang="en-US" dirty="0" smtClean="0"/>
                        <a:t>Single cell, chromatin condensation, apoptotic bodies</a:t>
                      </a:r>
                      <a:endParaRPr lang="en-US" dirty="0"/>
                    </a:p>
                  </a:txBody>
                  <a:tcPr/>
                </a:tc>
              </a:tr>
              <a:tr h="370840">
                <a:tc>
                  <a:txBody>
                    <a:bodyPr/>
                    <a:lstStyle/>
                    <a:p>
                      <a:r>
                        <a:rPr lang="en-US" dirty="0" smtClean="0"/>
                        <a:t>DNA breakdown</a:t>
                      </a:r>
                      <a:endParaRPr lang="en-US" dirty="0"/>
                    </a:p>
                  </a:txBody>
                  <a:tcPr/>
                </a:tc>
                <a:tc>
                  <a:txBody>
                    <a:bodyPr/>
                    <a:lstStyle/>
                    <a:p>
                      <a:r>
                        <a:rPr kumimoji="0" lang="en-US" kern="1200" baseline="0" dirty="0" smtClean="0"/>
                        <a:t>Random and diffuse</a:t>
                      </a:r>
                      <a:endParaRPr kumimoji="0" lang="en-US" kern="1200" baseline="0" dirty="0" smtClean="0">
                        <a:solidFill>
                          <a:schemeClr val="tx1"/>
                        </a:solidFill>
                        <a:latin typeface="+mn-lt"/>
                        <a:ea typeface="+mn-ea"/>
                        <a:cs typeface="+mn-cs"/>
                      </a:endParaRPr>
                    </a:p>
                  </a:txBody>
                  <a:tcPr/>
                </a:tc>
                <a:tc>
                  <a:txBody>
                    <a:bodyPr/>
                    <a:lstStyle/>
                    <a:p>
                      <a:r>
                        <a:rPr lang="en-US" dirty="0" err="1" smtClean="0"/>
                        <a:t>internucleosomal</a:t>
                      </a:r>
                      <a:endParaRPr lang="en-US" dirty="0"/>
                    </a:p>
                  </a:txBody>
                  <a:tcPr/>
                </a:tc>
              </a:tr>
              <a:tr h="370840">
                <a:tc>
                  <a:txBody>
                    <a:bodyPr/>
                    <a:lstStyle/>
                    <a:p>
                      <a:r>
                        <a:rPr lang="en-US" dirty="0" smtClean="0"/>
                        <a:t>Mechanism</a:t>
                      </a:r>
                      <a:endParaRPr lang="en-US" dirty="0"/>
                    </a:p>
                  </a:txBody>
                  <a:tcPr/>
                </a:tc>
                <a:tc>
                  <a:txBody>
                    <a:bodyPr/>
                    <a:lstStyle/>
                    <a:p>
                      <a:r>
                        <a:rPr lang="en-US" dirty="0" smtClean="0"/>
                        <a:t>ATP depletion</a:t>
                      </a:r>
                      <a:r>
                        <a:rPr lang="en-US" baseline="0" dirty="0" smtClean="0"/>
                        <a:t> membrane injury</a:t>
                      </a:r>
                      <a:endParaRPr lang="en-US" dirty="0"/>
                    </a:p>
                  </a:txBody>
                  <a:tcPr/>
                </a:tc>
                <a:tc>
                  <a:txBody>
                    <a:bodyPr/>
                    <a:lstStyle/>
                    <a:p>
                      <a:r>
                        <a:rPr lang="en-US" dirty="0" smtClean="0"/>
                        <a:t>Gene activation, </a:t>
                      </a:r>
                      <a:r>
                        <a:rPr lang="en-US" dirty="0" err="1" smtClean="0"/>
                        <a:t>endonucleases</a:t>
                      </a:r>
                      <a:r>
                        <a:rPr lang="en-US" dirty="0" smtClean="0"/>
                        <a:t>,</a:t>
                      </a:r>
                      <a:r>
                        <a:rPr lang="en-US" baseline="0" dirty="0" smtClean="0"/>
                        <a:t> proteases</a:t>
                      </a:r>
                      <a:endParaRPr lang="en-US" dirty="0"/>
                    </a:p>
                  </a:txBody>
                  <a:tcPr/>
                </a:tc>
              </a:tr>
              <a:tr h="370840">
                <a:tc>
                  <a:txBody>
                    <a:bodyPr/>
                    <a:lstStyle/>
                    <a:p>
                      <a:r>
                        <a:rPr lang="en-US" dirty="0" smtClean="0"/>
                        <a:t>Tissue</a:t>
                      </a:r>
                      <a:r>
                        <a:rPr lang="en-US" baseline="0" dirty="0" smtClean="0"/>
                        <a:t> reaction</a:t>
                      </a:r>
                      <a:endParaRPr lang="en-US" dirty="0"/>
                    </a:p>
                  </a:txBody>
                  <a:tcPr/>
                </a:tc>
                <a:tc>
                  <a:txBody>
                    <a:bodyPr/>
                    <a:lstStyle/>
                    <a:p>
                      <a:pPr algn="ctr"/>
                      <a:r>
                        <a:rPr lang="en-US" dirty="0" smtClean="0"/>
                        <a:t>Inflammation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inflammation, </a:t>
                      </a:r>
                      <a:r>
                        <a:rPr lang="en-US" dirty="0" err="1" smtClean="0"/>
                        <a:t>phagocytosis</a:t>
                      </a:r>
                      <a:r>
                        <a:rPr lang="en-US" dirty="0" smtClean="0"/>
                        <a:t> of  apoptotic bodies</a:t>
                      </a:r>
                    </a:p>
                    <a:p>
                      <a:endParaRPr lang="en-US" dirty="0"/>
                    </a:p>
                  </a:txBody>
                  <a:tcPr/>
                </a:tc>
              </a:tr>
              <a:tr h="370840">
                <a:tc>
                  <a:txBody>
                    <a:bodyPr/>
                    <a:lstStyle/>
                    <a:p>
                      <a:r>
                        <a:rPr lang="en-US" dirty="0" smtClean="0"/>
                        <a:t>Energy </a:t>
                      </a:r>
                      <a:endParaRPr lang="en-US" dirty="0"/>
                    </a:p>
                  </a:txBody>
                  <a:tcPr/>
                </a:tc>
                <a:tc>
                  <a:txBody>
                    <a:bodyPr/>
                    <a:lstStyle/>
                    <a:p>
                      <a:pPr algn="ctr"/>
                      <a:r>
                        <a:rPr lang="en-US" dirty="0" smtClean="0"/>
                        <a:t>Not needed</a:t>
                      </a:r>
                      <a:endParaRPr lang="en-US" dirty="0"/>
                    </a:p>
                  </a:txBody>
                  <a:tcPr/>
                </a:tc>
                <a:tc>
                  <a:txBody>
                    <a:bodyPr/>
                    <a:lstStyle/>
                    <a:p>
                      <a:r>
                        <a:rPr lang="en-US" dirty="0" smtClean="0"/>
                        <a:t>Needed </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685800"/>
          </a:xfrm>
        </p:spPr>
        <p:txBody>
          <a:bodyPr>
            <a:normAutofit/>
          </a:bodyPr>
          <a:lstStyle/>
          <a:p>
            <a:r>
              <a:rPr lang="en-US" altLang="ar-SA" sz="2400" dirty="0">
                <a:solidFill>
                  <a:schemeClr val="accent1"/>
                </a:solidFill>
                <a:latin typeface="Verdana" pitchFamily="34" charset="0"/>
                <a:ea typeface="+mn-ea"/>
                <a:cs typeface="+mn-cs"/>
              </a:rPr>
              <a:t>Pulmonary </a:t>
            </a:r>
            <a:r>
              <a:rPr lang="en-US" altLang="ar-SA" sz="2400" dirty="0" err="1">
                <a:solidFill>
                  <a:schemeClr val="accent1"/>
                </a:solidFill>
                <a:latin typeface="Verdana" pitchFamily="34" charset="0"/>
                <a:ea typeface="+mn-ea"/>
                <a:cs typeface="+mn-cs"/>
              </a:rPr>
              <a:t>caseous</a:t>
            </a:r>
            <a:r>
              <a:rPr lang="en-US" altLang="ar-SA" sz="2400" dirty="0">
                <a:solidFill>
                  <a:schemeClr val="accent1"/>
                </a:solidFill>
                <a:latin typeface="Verdana" pitchFamily="34" charset="0"/>
                <a:ea typeface="+mn-ea"/>
                <a:cs typeface="+mn-cs"/>
              </a:rPr>
              <a:t> necrosis </a:t>
            </a:r>
            <a:r>
              <a:rPr lang="en-US" sz="2400" dirty="0">
                <a:latin typeface="Arial" charset="0"/>
                <a:cs typeface="Arial" charset="0"/>
              </a:rPr>
              <a:t>(</a:t>
            </a:r>
            <a:r>
              <a:rPr lang="en-US" sz="2400" dirty="0" err="1">
                <a:latin typeface="Arial" charset="0"/>
                <a:cs typeface="Arial" charset="0"/>
              </a:rPr>
              <a:t>coccidioidomycosis</a:t>
            </a:r>
            <a:r>
              <a:rPr lang="en-US" sz="2400" dirty="0">
                <a:latin typeface="Arial" charset="0"/>
                <a:cs typeface="Arial" charset="0"/>
              </a:rPr>
              <a:t>) </a:t>
            </a:r>
          </a:p>
        </p:txBody>
      </p:sp>
      <p:pic>
        <p:nvPicPr>
          <p:cNvPr id="25604" name="Picture 4" descr="http://www.vetmed.wsu.edu/medsci520/images/ci29.jpg"/>
          <p:cNvPicPr>
            <a:picLocks noChangeAspect="1" noChangeArrowheads="1"/>
          </p:cNvPicPr>
          <p:nvPr/>
        </p:nvPicPr>
        <p:blipFill>
          <a:blip r:embed="rId2" cstate="print"/>
          <a:srcRect/>
          <a:stretch>
            <a:fillRect/>
          </a:stretch>
        </p:blipFill>
        <p:spPr bwMode="auto">
          <a:xfrm>
            <a:off x="838200" y="914400"/>
            <a:ext cx="8077200" cy="5360324"/>
          </a:xfrm>
          <a:prstGeom prst="rect">
            <a:avLst/>
          </a:prstGeom>
          <a:noFill/>
        </p:spPr>
      </p:pic>
      <p:sp>
        <p:nvSpPr>
          <p:cNvPr id="25606" name="Text Box 6"/>
          <p:cNvSpPr txBox="1">
            <a:spLocks noChangeArrowheads="1"/>
          </p:cNvSpPr>
          <p:nvPr/>
        </p:nvSpPr>
        <p:spPr bwMode="auto">
          <a:xfrm>
            <a:off x="6553200" y="1143000"/>
            <a:ext cx="2270125" cy="1016000"/>
          </a:xfrm>
          <a:prstGeom prst="rect">
            <a:avLst/>
          </a:prstGeom>
          <a:solidFill>
            <a:schemeClr val="tx1"/>
          </a:solidFill>
          <a:ln w="9525">
            <a:solidFill>
              <a:schemeClr val="tx1"/>
            </a:solidFill>
            <a:miter lim="800000"/>
            <a:headEnd/>
            <a:tailEnd/>
          </a:ln>
          <a:effectLst/>
        </p:spPr>
        <p:txBody>
          <a:bodyPr wrap="none">
            <a:spAutoFit/>
          </a:bodyPr>
          <a:lstStyle/>
          <a:p>
            <a:pPr algn="ctr"/>
            <a:r>
              <a:rPr lang="en-US" sz="2000" dirty="0">
                <a:solidFill>
                  <a:schemeClr val="bg1"/>
                </a:solidFill>
                <a:latin typeface="Verdana" pitchFamily="34" charset="0"/>
              </a:rPr>
              <a:t>This is a </a:t>
            </a:r>
            <a:r>
              <a:rPr lang="en-US" sz="2000" b="1" dirty="0">
                <a:solidFill>
                  <a:srgbClr val="003300"/>
                </a:solidFill>
                <a:latin typeface="Verdana" pitchFamily="34" charset="0"/>
              </a:rPr>
              <a:t>lesion </a:t>
            </a:r>
          </a:p>
          <a:p>
            <a:pPr algn="ctr"/>
            <a:r>
              <a:rPr lang="en-US" sz="2000" dirty="0">
                <a:solidFill>
                  <a:schemeClr val="bg1"/>
                </a:solidFill>
                <a:latin typeface="Verdana" pitchFamily="34" charset="0"/>
              </a:rPr>
              <a:t>caused by </a:t>
            </a:r>
          </a:p>
          <a:p>
            <a:pPr algn="ctr"/>
            <a:r>
              <a:rPr lang="en-US" sz="2000" dirty="0">
                <a:solidFill>
                  <a:schemeClr val="bg1"/>
                </a:solidFill>
                <a:latin typeface="Verdana" pitchFamily="34" charset="0"/>
              </a:rPr>
              <a:t>infectious agent</a:t>
            </a:r>
          </a:p>
        </p:txBody>
      </p:sp>
      <p:sp>
        <p:nvSpPr>
          <p:cNvPr id="25608" name="Line 8"/>
          <p:cNvSpPr>
            <a:spLocks noChangeShapeType="1"/>
          </p:cNvSpPr>
          <p:nvPr/>
        </p:nvSpPr>
        <p:spPr bwMode="auto">
          <a:xfrm flipH="1">
            <a:off x="4495800" y="3886200"/>
            <a:ext cx="152400" cy="228600"/>
          </a:xfrm>
          <a:prstGeom prst="line">
            <a:avLst/>
          </a:prstGeom>
          <a:noFill/>
          <a:ln w="9525">
            <a:solidFill>
              <a:schemeClr val="tx1"/>
            </a:solidFill>
            <a:round/>
            <a:headEnd/>
            <a:tailEnd type="triangle" w="med" len="med"/>
          </a:ln>
          <a:effectLst/>
        </p:spPr>
        <p:txBody>
          <a:bodyPr/>
          <a:lstStyle/>
          <a:p>
            <a:endParaRPr lang="en-US"/>
          </a:p>
        </p:txBody>
      </p:sp>
      <p:sp>
        <p:nvSpPr>
          <p:cNvPr id="25609" name="Line 9"/>
          <p:cNvSpPr>
            <a:spLocks noChangeShapeType="1"/>
          </p:cNvSpPr>
          <p:nvPr/>
        </p:nvSpPr>
        <p:spPr bwMode="auto">
          <a:xfrm flipV="1">
            <a:off x="3886200" y="4267200"/>
            <a:ext cx="152400" cy="152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7772400" cy="381000"/>
          </a:xfrm>
        </p:spPr>
        <p:txBody>
          <a:bodyPr>
            <a:noAutofit/>
          </a:bodyPr>
          <a:lstStyle/>
          <a:p>
            <a:r>
              <a:rPr lang="en-US" altLang="ar-SA" sz="2400" dirty="0">
                <a:solidFill>
                  <a:schemeClr val="accent1"/>
                </a:solidFill>
                <a:latin typeface="Verdana" pitchFamily="34" charset="0"/>
                <a:ea typeface="+mn-ea"/>
                <a:cs typeface="+mn-cs"/>
              </a:rPr>
              <a:t>Gangrenous necrosis of fingers secondary to freezing </a:t>
            </a:r>
          </a:p>
        </p:txBody>
      </p:sp>
      <p:pic>
        <p:nvPicPr>
          <p:cNvPr id="24580" name="Picture 4" descr="http://www.vetmed.wsu.edu/medsci520/images/ci/ci32.jpg"/>
          <p:cNvPicPr>
            <a:picLocks noChangeAspect="1" noChangeArrowheads="1"/>
          </p:cNvPicPr>
          <p:nvPr/>
        </p:nvPicPr>
        <p:blipFill>
          <a:blip r:embed="rId2" cstate="print"/>
          <a:srcRect/>
          <a:stretch>
            <a:fillRect/>
          </a:stretch>
        </p:blipFill>
        <p:spPr bwMode="auto">
          <a:xfrm>
            <a:off x="990600" y="1279526"/>
            <a:ext cx="7543800" cy="5113602"/>
          </a:xfrm>
          <a:prstGeom prst="rect">
            <a:avLst/>
          </a:prstGeom>
          <a:noFill/>
        </p:spPr>
      </p:pic>
      <p:sp>
        <p:nvSpPr>
          <p:cNvPr id="24582" name="Text Box 6"/>
          <p:cNvSpPr txBox="1">
            <a:spLocks noChangeArrowheads="1"/>
          </p:cNvSpPr>
          <p:nvPr/>
        </p:nvSpPr>
        <p:spPr bwMode="auto">
          <a:xfrm>
            <a:off x="3276600" y="5257800"/>
            <a:ext cx="2270125" cy="1016000"/>
          </a:xfrm>
          <a:prstGeom prst="rect">
            <a:avLst/>
          </a:prstGeom>
          <a:noFill/>
          <a:ln w="9525">
            <a:solidFill>
              <a:schemeClr val="tx1"/>
            </a:solidFill>
            <a:miter lim="800000"/>
            <a:headEnd/>
            <a:tailEnd/>
          </a:ln>
          <a:effectLst/>
        </p:spPr>
        <p:txBody>
          <a:bodyPr wrap="none">
            <a:spAutoFit/>
          </a:bodyPr>
          <a:lstStyle/>
          <a:p>
            <a:pPr algn="ctr"/>
            <a:r>
              <a:rPr lang="en-US" sz="2000">
                <a:latin typeface="Verdana" pitchFamily="34" charset="0"/>
              </a:rPr>
              <a:t>This is a </a:t>
            </a:r>
            <a:r>
              <a:rPr lang="en-US" sz="2000" b="1">
                <a:solidFill>
                  <a:schemeClr val="tx2"/>
                </a:solidFill>
                <a:latin typeface="Verdana" pitchFamily="34" charset="0"/>
              </a:rPr>
              <a:t>lesion </a:t>
            </a:r>
          </a:p>
          <a:p>
            <a:pPr algn="ctr"/>
            <a:r>
              <a:rPr lang="en-US" sz="2000">
                <a:latin typeface="Verdana" pitchFamily="34" charset="0"/>
              </a:rPr>
              <a:t>caused by </a:t>
            </a:r>
          </a:p>
          <a:p>
            <a:pPr algn="ctr"/>
            <a:r>
              <a:rPr lang="en-US" sz="2000">
                <a:latin typeface="Verdana" pitchFamily="34" charset="0"/>
              </a:rPr>
              <a:t>physical agent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3" name="Picture 2051" descr="http://images.md/sample_images/ARHEU02-01-029A.jpg"/>
          <p:cNvPicPr>
            <a:picLocks noChangeAspect="1" noChangeArrowheads="1"/>
          </p:cNvPicPr>
          <p:nvPr/>
        </p:nvPicPr>
        <p:blipFill>
          <a:blip r:embed="rId2" cstate="print"/>
          <a:srcRect/>
          <a:stretch>
            <a:fillRect/>
          </a:stretch>
        </p:blipFill>
        <p:spPr bwMode="auto">
          <a:xfrm>
            <a:off x="990600" y="1828800"/>
            <a:ext cx="7429500" cy="4592638"/>
          </a:xfrm>
          <a:prstGeom prst="rect">
            <a:avLst/>
          </a:prstGeom>
          <a:noFill/>
        </p:spPr>
      </p:pic>
      <p:sp>
        <p:nvSpPr>
          <p:cNvPr id="220164" name="Text Box 2052"/>
          <p:cNvSpPr txBox="1">
            <a:spLocks noChangeArrowheads="1"/>
          </p:cNvSpPr>
          <p:nvPr/>
        </p:nvSpPr>
        <p:spPr bwMode="auto">
          <a:xfrm>
            <a:off x="609600" y="762000"/>
            <a:ext cx="7508787" cy="461665"/>
          </a:xfrm>
          <a:prstGeom prst="rect">
            <a:avLst/>
          </a:prstGeom>
          <a:noFill/>
          <a:ln w="9525">
            <a:noFill/>
            <a:miter lim="800000"/>
            <a:headEnd/>
            <a:tailEnd/>
          </a:ln>
          <a:effectLst/>
        </p:spPr>
        <p:txBody>
          <a:bodyPr wrap="none">
            <a:spAutoFit/>
          </a:bodyPr>
          <a:lstStyle/>
          <a:p>
            <a:r>
              <a:rPr lang="en-US" altLang="ar-SA" sz="2400" b="1" dirty="0">
                <a:solidFill>
                  <a:schemeClr val="accent1"/>
                </a:solidFill>
                <a:effectLst>
                  <a:outerShdw blurRad="31750" dist="25400" dir="5400000" algn="tl" rotWithShape="0">
                    <a:srgbClr val="000000">
                      <a:alpha val="25000"/>
                    </a:srgbClr>
                  </a:outerShdw>
                </a:effectLst>
                <a:latin typeface="Verdana" pitchFamily="34" charset="0"/>
              </a:rPr>
              <a:t>The “boutonnière” (buttonhole) deformity</a:t>
            </a:r>
          </a:p>
        </p:txBody>
      </p:sp>
      <p:sp>
        <p:nvSpPr>
          <p:cNvPr id="220165" name="Text Box 2053"/>
          <p:cNvSpPr txBox="1">
            <a:spLocks noChangeArrowheads="1"/>
          </p:cNvSpPr>
          <p:nvPr/>
        </p:nvSpPr>
        <p:spPr bwMode="auto">
          <a:xfrm>
            <a:off x="3419872" y="1196752"/>
            <a:ext cx="2794356"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1800" dirty="0">
                <a:latin typeface="Verdana" pitchFamily="34" charset="0"/>
              </a:rPr>
              <a:t>This is a </a:t>
            </a:r>
            <a:r>
              <a:rPr lang="en-US" sz="1800" b="1" dirty="0">
                <a:solidFill>
                  <a:schemeClr val="tx2"/>
                </a:solidFill>
                <a:latin typeface="Verdana" pitchFamily="34" charset="0"/>
              </a:rPr>
              <a:t>lesion </a:t>
            </a:r>
          </a:p>
          <a:p>
            <a:pPr algn="ctr"/>
            <a:r>
              <a:rPr lang="en-US" sz="1800" dirty="0">
                <a:latin typeface="Verdana" pitchFamily="34" charset="0"/>
              </a:rPr>
              <a:t>caused by </a:t>
            </a:r>
          </a:p>
          <a:p>
            <a:pPr algn="ctr"/>
            <a:r>
              <a:rPr lang="en-US" sz="1800" dirty="0">
                <a:latin typeface="Verdana" pitchFamily="34" charset="0"/>
              </a:rPr>
              <a:t>intrinsic factors</a:t>
            </a:r>
          </a:p>
          <a:p>
            <a:pPr algn="ctr"/>
            <a:r>
              <a:rPr lang="en-US" sz="1800" dirty="0">
                <a:latin typeface="Verdana" pitchFamily="34" charset="0"/>
              </a:rPr>
              <a:t>(</a:t>
            </a:r>
            <a:r>
              <a:rPr lang="en-US" sz="1800" dirty="0" smtClean="0">
                <a:latin typeface="Verdana" pitchFamily="34" charset="0"/>
              </a:rPr>
              <a:t>autoimmune disease)</a:t>
            </a:r>
            <a:endParaRPr lang="en-US" sz="1800" dirty="0">
              <a:latin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TotalTime>
  <Words>1746</Words>
  <Application>Microsoft Office PowerPoint</Application>
  <PresentationFormat>On-screen Show (4:3)</PresentationFormat>
  <Paragraphs>335</Paragraphs>
  <Slides>67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Median</vt:lpstr>
      <vt:lpstr>Photo Editor Photo</vt:lpstr>
      <vt:lpstr>Necrosis and apoptosis</vt:lpstr>
      <vt:lpstr>Objectives</vt:lpstr>
      <vt:lpstr>Slide 3</vt:lpstr>
      <vt:lpstr>Brain – massive haemorrhagic focus (ischemia) in the cortex</vt:lpstr>
      <vt:lpstr>Abscess of the brain (bacterial)</vt:lpstr>
      <vt:lpstr>Slide 6</vt:lpstr>
      <vt:lpstr>Pulmonary caseous necrosis (coccidioidomycosis) </vt:lpstr>
      <vt:lpstr>Gangrenous necrosis of fingers secondary to freezing </vt:lpstr>
      <vt:lpstr>Slide 9</vt:lpstr>
      <vt:lpstr>Liver: macronudular cirrhosis (HBV) </vt:lpstr>
      <vt:lpstr>morphology of cells in reversible and irreversible injury</vt:lpstr>
      <vt:lpstr>Slide 12</vt:lpstr>
      <vt:lpstr>Slide 13</vt:lpstr>
      <vt:lpstr>Morphologic changes in Reversible Injury</vt:lpstr>
      <vt:lpstr>Slide 15</vt:lpstr>
      <vt:lpstr>Slide 16</vt:lpstr>
      <vt:lpstr>Morphologic changes in irreversible injury:</vt:lpstr>
      <vt:lpstr>Slide 18</vt:lpstr>
      <vt:lpstr>Slide 19</vt:lpstr>
      <vt:lpstr>Slide 20</vt:lpstr>
      <vt:lpstr>Slide 21</vt:lpstr>
      <vt:lpstr>Morphologic changes in irreversible injury</vt:lpstr>
      <vt:lpstr>Myocardial infarct </vt:lpstr>
      <vt:lpstr>Mechanisms of cell injury</vt:lpstr>
      <vt:lpstr>Mechanisms of cell injury</vt:lpstr>
      <vt:lpstr>Slide 26</vt:lpstr>
      <vt:lpstr>Slide 27</vt:lpstr>
      <vt:lpstr>Necrosis</vt:lpstr>
      <vt:lpstr>Patterns of Necrosis:  In Tissues or Organs</vt:lpstr>
      <vt:lpstr>Patterns of Necrosis In Tissues or Organs</vt:lpstr>
      <vt:lpstr>Slide 31</vt:lpstr>
      <vt:lpstr>Slide 32</vt:lpstr>
      <vt:lpstr>Coagulative necrosis: </vt:lpstr>
      <vt:lpstr>Patterns of Necrosis In Tissues or Organs</vt:lpstr>
      <vt:lpstr>Slide 35</vt:lpstr>
      <vt:lpstr>Slide 36</vt:lpstr>
      <vt:lpstr>Slide 37</vt:lpstr>
      <vt:lpstr>Slide 38</vt:lpstr>
      <vt:lpstr>Patterns of Necrosis In Tissues or Organs</vt:lpstr>
      <vt:lpstr>Slide 40</vt:lpstr>
      <vt:lpstr>Slide 41</vt:lpstr>
      <vt:lpstr>Slide 42</vt:lpstr>
      <vt:lpstr>Patterns of Necrosis In Tissues or Organs</vt:lpstr>
      <vt:lpstr>Slide 44</vt:lpstr>
      <vt:lpstr>Slide 45</vt:lpstr>
      <vt:lpstr>Patterns of Necrosis In Tissues or Organs</vt:lpstr>
      <vt:lpstr>Patterns of Necrosis In Tissues or Organs</vt:lpstr>
      <vt:lpstr>Example: necrosis of distal limbs, usually foot and toes in diabetes.</vt:lpstr>
      <vt:lpstr>Patterns of Necrosis In Tissues or Organs</vt:lpstr>
      <vt:lpstr>Slide 50</vt:lpstr>
      <vt:lpstr>Slide 51</vt:lpstr>
      <vt:lpstr>Outcome of necrosis</vt:lpstr>
      <vt:lpstr>Slide 53</vt:lpstr>
      <vt:lpstr>Slide 54</vt:lpstr>
      <vt:lpstr>Apoptosis</vt:lpstr>
      <vt:lpstr>Apoptosis  </vt:lpstr>
      <vt:lpstr> Morphology of Apoptosis </vt:lpstr>
      <vt:lpstr>Slide 58</vt:lpstr>
      <vt:lpstr>Slide 59</vt:lpstr>
      <vt:lpstr>Slide 60</vt:lpstr>
      <vt:lpstr>MECHANISMS OF APOPTOSIS</vt:lpstr>
      <vt:lpstr>Apoptosis summary </vt:lpstr>
      <vt:lpstr>Slide 63</vt:lpstr>
      <vt:lpstr>Slide 64</vt:lpstr>
      <vt:lpstr>Slide 65</vt:lpstr>
      <vt:lpstr>Objectives</vt:lpstr>
      <vt:lpstr>Difference between apoptosis and necrosis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Necrosis and apoptosis</dc:title>
  <dc:creator>Dr.Maha</dc:creator>
  <cp:lastModifiedBy>Dr.Maha</cp:lastModifiedBy>
  <cp:revision>36</cp:revision>
  <dcterms:created xsi:type="dcterms:W3CDTF">2009-10-11T21:06:42Z</dcterms:created>
  <dcterms:modified xsi:type="dcterms:W3CDTF">2012-09-16T20:09:56Z</dcterms:modified>
</cp:coreProperties>
</file>