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4" r:id="rId6"/>
  </p:sldMasterIdLst>
  <p:notesMasterIdLst>
    <p:notesMasterId r:id="rId41"/>
  </p:notesMasterIdLst>
  <p:sldIdLst>
    <p:sldId id="257" r:id="rId7"/>
    <p:sldId id="363" r:id="rId8"/>
    <p:sldId id="370" r:id="rId9"/>
    <p:sldId id="322" r:id="rId10"/>
    <p:sldId id="331" r:id="rId11"/>
    <p:sldId id="324" r:id="rId12"/>
    <p:sldId id="368" r:id="rId13"/>
    <p:sldId id="369" r:id="rId14"/>
    <p:sldId id="359" r:id="rId15"/>
    <p:sldId id="361" r:id="rId16"/>
    <p:sldId id="358" r:id="rId17"/>
    <p:sldId id="326" r:id="rId18"/>
    <p:sldId id="327" r:id="rId19"/>
    <p:sldId id="328" r:id="rId20"/>
    <p:sldId id="335" r:id="rId21"/>
    <p:sldId id="336" r:id="rId22"/>
    <p:sldId id="372" r:id="rId23"/>
    <p:sldId id="338" r:id="rId24"/>
    <p:sldId id="339" r:id="rId25"/>
    <p:sldId id="340" r:id="rId26"/>
    <p:sldId id="341" r:id="rId27"/>
    <p:sldId id="374" r:id="rId28"/>
    <p:sldId id="344" r:id="rId29"/>
    <p:sldId id="343" r:id="rId30"/>
    <p:sldId id="345" r:id="rId31"/>
    <p:sldId id="347" r:id="rId32"/>
    <p:sldId id="348" r:id="rId33"/>
    <p:sldId id="350" r:id="rId34"/>
    <p:sldId id="351" r:id="rId35"/>
    <p:sldId id="375" r:id="rId36"/>
    <p:sldId id="355" r:id="rId37"/>
    <p:sldId id="356" r:id="rId38"/>
    <p:sldId id="357" r:id="rId39"/>
    <p:sldId id="36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2D9"/>
    <a:srgbClr val="F775E8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8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5296C-1D6B-475A-8947-7AA91A98E985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A3416-D68A-415F-B714-084AAE457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A3416-D68A-415F-B714-084AAE4577C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AC90D-D339-417D-84DE-30A57F525293}" type="slidenum">
              <a:rPr lang="en-US"/>
              <a:pPr/>
              <a:t>4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88" tIns="44450" rIns="90488" bIns="44450"/>
          <a:lstStyle/>
          <a:p>
            <a:endParaRPr lang="en-US" dirty="0"/>
          </a:p>
        </p:txBody>
      </p:sp>
      <p:sp>
        <p:nvSpPr>
          <p:cNvPr id="37478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2C8552-E762-4F96-9810-454A4CAE2C4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2. LEUKOCYTE INFILTRATION AND PHAGOCYTOSIS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The next phase, which we will now examine, is the migration of WBC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from the circulation to the site of injury.</a:t>
            </a:r>
          </a:p>
          <a:p>
            <a:pPr eaLnBrk="1" hangingPunct="1"/>
            <a:r>
              <a:rPr lang="en-US" b="1" i="1" smtClean="0">
                <a:latin typeface="Arial" pitchFamily="34" charset="0"/>
              </a:rPr>
              <a:t>Leukocyte Exudation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The most striking finding in inflammation under the microscope - what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we call a "pathognomonic" feature - is the presence of leukocytes. The sequence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events in leukocyte infiltration (SLIDE) can be divided into (1) margination, (2)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sticking, (3) emigration and (4) phagocytosis.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In a typical course of inflammatory events, vasodilation, transudation,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and then slowing of circulation occurs as the blood viscosity increases. As stasis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develops, one begins to see the peripheral orientation of leukocytes, principally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neutrophils, along the vascular endothelium (margination). Leukocytes first stick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transiently and then more avidly (sticking). Soon after they migrate through the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vascular wall into the interstitial tissue (emigration).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066800" cy="365125"/>
          </a:xfrm>
        </p:spPr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11B5-E7C5-4307-8B05-C26F5FE2A204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-21000" contrast="-23000"/>
          </a:blip>
          <a:srcRect/>
          <a:stretch>
            <a:fillRect/>
          </a:stretch>
        </p:blipFill>
        <p:spPr bwMode="auto">
          <a:xfrm>
            <a:off x="0" y="1500174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-21000" contrast="-23000"/>
          </a:blip>
          <a:srcRect/>
          <a:stretch>
            <a:fillRect/>
          </a:stretch>
        </p:blipFill>
        <p:spPr bwMode="auto">
          <a:xfrm>
            <a:off x="0" y="1500174"/>
            <a:ext cx="91440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-21000" contrast="-23000"/>
          </a:blip>
          <a:srcRect t="29083" b="7964"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12776"/>
            <a:ext cx="9144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-21000" contrast="-2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7000">
                <a:schemeClr val="bg1">
                  <a:alpha val="73000"/>
                </a:schemeClr>
              </a:gs>
              <a:gs pos="57000">
                <a:schemeClr val="bg1">
                  <a:alpha val="48000"/>
                </a:schemeClr>
              </a:gs>
              <a:gs pos="100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20E3D-1B19-4CF4-939C-761AE2A598BB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506F8-8C2C-45C4-A3F9-37BE6D279B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BAB28-1210-4EC5-A97C-570569893F25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AAD4D-8346-4CCC-90B2-C88E41BA2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bluebackgorund"/>
          <p:cNvPicPr>
            <a:picLocks noChangeAspect="1" noChangeArrowheads="1"/>
          </p:cNvPicPr>
          <p:nvPr/>
        </p:nvPicPr>
        <p:blipFill>
          <a:blip r:embed="rId2" cstate="print"/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2B4FE4-113B-4AA1-8A91-EDD37FC67B2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D75DE8-CDA5-4724-A28B-6493C380FF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EA38B-24FA-4B86-AFD9-0E5D9AEE30E2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B088-B90F-47B1-A031-57BCCEA5D8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0FA9-FEEF-4F84-B08C-37734CF0EE0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F80FA9-FEEF-4F84-B08C-37734CF0EE08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3C0D45-015A-48DE-8210-60AE7F031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5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5100" y="4181475"/>
            <a:ext cx="26289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811B5-E7C5-4307-8B05-C26F5FE2A204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F0F3-1592-48D8-B2A3-885A1FE3F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450281" y="6404800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47" r:id="rId3"/>
    <p:sldLayoutId id="2147483748" r:id="rId4"/>
    <p:sldLayoutId id="2147483746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1"/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bluebackgorund"/>
          <p:cNvPicPr>
            <a:picLocks noChangeAspect="1" noChangeArrowheads="1"/>
          </p:cNvPicPr>
          <p:nvPr/>
        </p:nvPicPr>
        <p:blipFill>
          <a:blip r:embed="rId15" cstate="print"/>
          <a:srcRect l="3816" t="1057" r="4581" b="17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28F5446-25CA-424C-8762-53DD3067422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perStock_1491R-1038664.jpg"/>
          <p:cNvPicPr>
            <a:picLocks noChangeAspect="1"/>
          </p:cNvPicPr>
          <p:nvPr/>
        </p:nvPicPr>
        <p:blipFill>
          <a:blip r:embed="rId13" cstate="print"/>
          <a:srcRect l="15094" t="5486" r="12075"/>
          <a:stretch>
            <a:fillRect/>
          </a:stretch>
        </p:blipFill>
        <p:spPr>
          <a:xfrm>
            <a:off x="7116817" y="4024194"/>
            <a:ext cx="1983996" cy="2833806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28F5446-25CA-424C-8762-53DD3067422D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62841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E14131A-2B84-4858-B248-7EA150E89C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1">
              <a:lumMod val="75000"/>
            </a:schemeClr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8229600" cy="1828800"/>
          </a:xfrm>
        </p:spPr>
        <p:txBody>
          <a:bodyPr/>
          <a:lstStyle/>
          <a:p>
            <a:r>
              <a:rPr lang="en-US" dirty="0" smtClean="0"/>
              <a:t>Inflammation and Repair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6400800" cy="17526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</p:txBody>
      </p:sp>
      <p:pic>
        <p:nvPicPr>
          <p:cNvPr id="17410" name="Picture 2" descr="http://www.diabetes-watch-blog.com/images/blogs/7-2007/inflammation-119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285728"/>
            <a:ext cx="5732659" cy="13849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INFLAMMATION AND REPAIR</a:t>
            </a:r>
            <a:endParaRPr lang="en-US" sz="2800" dirty="0" smtClean="0"/>
          </a:p>
          <a:p>
            <a:pPr algn="ctr"/>
            <a:r>
              <a:rPr lang="en-US" sz="2800" b="1" dirty="0" smtClean="0"/>
              <a:t>Lecture </a:t>
            </a:r>
            <a:r>
              <a:rPr lang="en-US" sz="2800" b="1" dirty="0" smtClean="0"/>
              <a:t>2</a:t>
            </a:r>
          </a:p>
          <a:p>
            <a:pPr algn="ctr"/>
            <a:r>
              <a:rPr lang="en-US" sz="2800" dirty="0" smtClean="0"/>
              <a:t>Cellular Events </a:t>
            </a:r>
            <a:r>
              <a:rPr lang="en-US" sz="2800" dirty="0" smtClean="0"/>
              <a:t>in </a:t>
            </a:r>
            <a:r>
              <a:rPr lang="en-US" sz="2800" dirty="0" smtClean="0"/>
              <a:t>Inflammation</a:t>
            </a:r>
            <a:endParaRPr lang="en-US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555776" y="3717032"/>
            <a:ext cx="3643306" cy="3016210"/>
          </a:xfrm>
          <a:prstGeom prst="rect">
            <a:avLst/>
          </a:prstGeom>
          <a:solidFill>
            <a:schemeClr val="dk1">
              <a:alpha val="87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name: </a:t>
            </a:r>
            <a:endParaRPr lang="en-US" b="1" dirty="0" smtClean="0"/>
          </a:p>
          <a:p>
            <a:pPr algn="ctr"/>
            <a:r>
              <a:rPr lang="en-US" b="1" dirty="0" smtClean="0"/>
              <a:t> </a:t>
            </a:r>
            <a:r>
              <a:rPr lang="en-US" b="1" dirty="0" err="1" smtClean="0"/>
              <a:t>Maha</a:t>
            </a:r>
            <a:r>
              <a:rPr lang="en-US" b="1" dirty="0" smtClean="0"/>
              <a:t> </a:t>
            </a:r>
            <a:r>
              <a:rPr lang="en-US" b="1" dirty="0" err="1" smtClean="0"/>
              <a:t>Arafah</a:t>
            </a:r>
            <a:endParaRPr lang="en-US" dirty="0" smtClean="0"/>
          </a:p>
          <a:p>
            <a:pPr algn="ctr"/>
            <a:r>
              <a:rPr lang="en-US" b="1" dirty="0" smtClean="0"/>
              <a:t>Associate Professor </a:t>
            </a:r>
            <a:endParaRPr lang="en-US" dirty="0" smtClean="0"/>
          </a:p>
          <a:p>
            <a:pPr algn="ctr"/>
            <a:r>
              <a:rPr lang="en-US" b="1" dirty="0" smtClean="0"/>
              <a:t>Department of Pathology</a:t>
            </a:r>
            <a:endParaRPr lang="en-US" dirty="0" smtClean="0"/>
          </a:p>
          <a:p>
            <a:pPr algn="ctr"/>
            <a:r>
              <a:rPr lang="en-US" b="1" dirty="0" smtClean="0"/>
              <a:t>King Khalid University Hospital and King Saud University</a:t>
            </a:r>
            <a:endParaRPr lang="en-US" dirty="0" smtClean="0"/>
          </a:p>
          <a:p>
            <a:pPr rtl="1"/>
            <a:endParaRPr lang="en-US" sz="800" dirty="0" smtClean="0"/>
          </a:p>
          <a:p>
            <a:pPr rtl="1"/>
            <a:r>
              <a:rPr lang="en-US" dirty="0" smtClean="0"/>
              <a:t>Email</a:t>
            </a:r>
            <a:r>
              <a:rPr lang="en-US" dirty="0" smtClean="0"/>
              <a:t>: marafah@ksu.edu.sa</a:t>
            </a:r>
          </a:p>
          <a:p>
            <a:r>
              <a:rPr lang="en-US" dirty="0" smtClean="0"/>
              <a:t>           </a:t>
            </a:r>
            <a:r>
              <a:rPr lang="en-US" dirty="0" err="1" smtClean="0"/>
              <a:t>marafah</a:t>
            </a:r>
            <a:r>
              <a:rPr lang="en-US" dirty="0" smtClean="0"/>
              <a:t> @</a:t>
            </a:r>
            <a:r>
              <a:rPr lang="en-US" dirty="0" err="1" smtClean="0"/>
              <a:t>hotmail.com</a:t>
            </a: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900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44824"/>
            <a:ext cx="330891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(Foundation Block, pathology)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3469E-6 L 0.37014 -0.3672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8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W.B. Saunders Company items and derived items Copyright (c) 1999 by W.B. Saunders Company</a:t>
            </a:r>
          </a:p>
        </p:txBody>
      </p:sp>
      <p:pic>
        <p:nvPicPr>
          <p:cNvPr id="389122" name="Picture 2" descr="f003008"/>
          <p:cNvPicPr>
            <a:picLocks noChangeAspect="1" noChangeArrowheads="1"/>
          </p:cNvPicPr>
          <p:nvPr/>
        </p:nvPicPr>
        <p:blipFill>
          <a:blip r:embed="rId2" cstate="print">
            <a:lum bright="1000" contrast="11000"/>
          </a:blip>
          <a:srcRect b="71484"/>
          <a:stretch>
            <a:fillRect/>
          </a:stretch>
        </p:blipFill>
        <p:spPr bwMode="auto">
          <a:xfrm>
            <a:off x="0" y="2613025"/>
            <a:ext cx="8686800" cy="4244975"/>
          </a:xfrm>
          <a:prstGeom prst="rect">
            <a:avLst/>
          </a:prstGeom>
          <a:noFill/>
        </p:spPr>
      </p:pic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838200" y="228600"/>
            <a:ext cx="744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Leukocyte Adhesion and Transmigration</a:t>
            </a:r>
          </a:p>
        </p:txBody>
      </p:sp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0" y="1295400"/>
            <a:ext cx="883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Mediators such as histamine, thrombin, and platelet activating factor (PAF) stimulate the redistribution of P-selectin from its normal intracellular stores in granules (Weibel-Palade bodies) to the cell surface.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 descr="f003009"/>
          <p:cNvPicPr>
            <a:picLocks noChangeAspect="1" noChangeArrowheads="1"/>
          </p:cNvPicPr>
          <p:nvPr/>
        </p:nvPicPr>
        <p:blipFill>
          <a:blip r:embed="rId2" cstate="print"/>
          <a:srcRect b="74193"/>
          <a:stretch>
            <a:fillRect/>
          </a:stretch>
        </p:blipFill>
        <p:spPr bwMode="auto">
          <a:xfrm>
            <a:off x="1907704" y="548680"/>
            <a:ext cx="5256584" cy="3942438"/>
          </a:xfrm>
          <a:prstGeom prst="rect">
            <a:avLst/>
          </a:prstGeom>
          <a:noFill/>
        </p:spPr>
      </p:pic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0" y="3795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179512" y="4437112"/>
            <a:ext cx="8501090" cy="206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Selectins</a:t>
            </a:r>
            <a:r>
              <a:rPr lang="en-US" sz="24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consist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of:</a:t>
            </a:r>
          </a:p>
          <a:p>
            <a:pPr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selectin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, confined to endothelium</a:t>
            </a:r>
          </a:p>
          <a:p>
            <a:pPr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selectin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, present in endothelium and platelets</a:t>
            </a:r>
          </a:p>
          <a:p>
            <a:pPr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selectin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, expressed on most leukocyte and endothelium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dirty="0"/>
          </a:p>
        </p:txBody>
      </p:sp>
      <p:sp>
        <p:nvSpPr>
          <p:cNvPr id="377864" name="Rectangle 8"/>
          <p:cNvSpPr>
            <a:spLocks noChangeArrowheads="1"/>
          </p:cNvSpPr>
          <p:nvPr/>
        </p:nvSpPr>
        <p:spPr bwMode="auto">
          <a:xfrm>
            <a:off x="0" y="5943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/>
          </a:p>
        </p:txBody>
      </p:sp>
      <p:sp>
        <p:nvSpPr>
          <p:cNvPr id="377865" name="Rectangle 9"/>
          <p:cNvSpPr>
            <a:spLocks noChangeArrowheads="1"/>
          </p:cNvSpPr>
          <p:nvPr/>
        </p:nvSpPr>
        <p:spPr bwMode="auto">
          <a:xfrm>
            <a:off x="0" y="640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5616" y="0"/>
            <a:ext cx="6260047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Adhesion Molecules and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Receptors</a:t>
            </a:r>
            <a:endParaRPr lang="en-US" sz="28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2" name="Picture 2" descr="f003009"/>
          <p:cNvPicPr>
            <a:picLocks noChangeAspect="1" noChangeArrowheads="1"/>
          </p:cNvPicPr>
          <p:nvPr/>
        </p:nvPicPr>
        <p:blipFill>
          <a:blip r:embed="rId2" cstate="print"/>
          <a:srcRect t="25720" b="44264"/>
          <a:stretch>
            <a:fillRect/>
          </a:stretch>
        </p:blipFill>
        <p:spPr bwMode="auto">
          <a:xfrm>
            <a:off x="3357554" y="764704"/>
            <a:ext cx="5786446" cy="5485778"/>
          </a:xfrm>
          <a:prstGeom prst="rect">
            <a:avLst/>
          </a:prstGeom>
          <a:noFill/>
        </p:spPr>
      </p:pic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3428992" y="1357298"/>
            <a:ext cx="863600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  <a:cs typeface="Arial" pitchFamily="34" charset="0"/>
              </a:rPr>
              <a:t>rolling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251520" y="1196752"/>
            <a:ext cx="314327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are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transmembrane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heterodimeric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glycoproteins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made up of α and β chains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expressed on many cell types and bind to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ligands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on endothelial cells, other leukocytes, and the extracellular matrix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800" dirty="0"/>
          </a:p>
          <a:p>
            <a:pPr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683568" y="692696"/>
            <a:ext cx="2063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Integrins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d:\Inetpub\ombroot\content\0721601871\graphics\fullsize\S01871-002-f007c.jpg"/>
          <p:cNvPicPr>
            <a:picLocks noChangeAspect="1" noChangeArrowheads="1"/>
          </p:cNvPicPr>
          <p:nvPr/>
        </p:nvPicPr>
        <p:blipFill>
          <a:blip r:embed="rId3" cstate="print">
            <a:lum bright="1000"/>
          </a:blip>
          <a:srcRect b="14049"/>
          <a:stretch>
            <a:fillRect/>
          </a:stretch>
        </p:blipFill>
        <p:spPr bwMode="auto">
          <a:xfrm>
            <a:off x="4815038" y="4143380"/>
            <a:ext cx="4328962" cy="2714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188640"/>
            <a:ext cx="6260047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Adhesion Molecules and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Receptors</a:t>
            </a:r>
            <a:endParaRPr lang="en-US" sz="28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8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f003009"/>
          <p:cNvPicPr>
            <a:picLocks noChangeAspect="1" noChangeArrowheads="1"/>
          </p:cNvPicPr>
          <p:nvPr/>
        </p:nvPicPr>
        <p:blipFill>
          <a:blip r:embed="rId2" cstate="print"/>
          <a:srcRect t="55728" b="20618"/>
          <a:stretch>
            <a:fillRect/>
          </a:stretch>
        </p:blipFill>
        <p:spPr bwMode="auto">
          <a:xfrm>
            <a:off x="1488260" y="2285992"/>
            <a:ext cx="5722136" cy="4243382"/>
          </a:xfrm>
          <a:prstGeom prst="rect">
            <a:avLst/>
          </a:prstGeom>
          <a:noFill/>
        </p:spPr>
      </p:pic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0" y="2420888"/>
            <a:ext cx="3200400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adhesion to endothelium</a:t>
            </a:r>
          </a:p>
        </p:txBody>
      </p:sp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755576" y="476672"/>
            <a:ext cx="6965368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immunoglobulin</a:t>
            </a:r>
            <a:r>
              <a:rPr lang="en-US" sz="24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family</a:t>
            </a:r>
            <a:r>
              <a:rPr lang="en-US" sz="24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molecules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ICAM-1 (intercellular adhesion molecule 1) 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VCAM-1 (vascular cell adhesion molecule 1)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induced by TNF and IL-1</a:t>
            </a:r>
            <a:endParaRPr lang="en-US" sz="2400" dirty="0"/>
          </a:p>
        </p:txBody>
      </p:sp>
      <p:sp>
        <p:nvSpPr>
          <p:cNvPr id="379909" name="Text Box 5"/>
          <p:cNvSpPr txBox="1">
            <a:spLocks noChangeArrowheads="1"/>
          </p:cNvSpPr>
          <p:nvPr/>
        </p:nvSpPr>
        <p:spPr bwMode="auto">
          <a:xfrm>
            <a:off x="7010400" y="152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0"/>
            <a:ext cx="6260047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Adhesion Molecules and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Receptors</a:t>
            </a:r>
            <a:endParaRPr lang="en-US" sz="28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2" descr="f003009"/>
          <p:cNvPicPr>
            <a:picLocks noChangeAspect="1" noChangeArrowheads="1"/>
          </p:cNvPicPr>
          <p:nvPr/>
        </p:nvPicPr>
        <p:blipFill>
          <a:blip r:embed="rId2" cstate="print"/>
          <a:srcRect t="79085"/>
          <a:stretch>
            <a:fillRect/>
          </a:stretch>
        </p:blipFill>
        <p:spPr bwMode="auto">
          <a:xfrm>
            <a:off x="2571736" y="1714490"/>
            <a:ext cx="6572264" cy="4381509"/>
          </a:xfrm>
          <a:prstGeom prst="rect">
            <a:avLst/>
          </a:prstGeom>
          <a:noFill/>
        </p:spPr>
      </p:pic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179512" y="4725144"/>
            <a:ext cx="48006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Neutrophils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monocytes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lymphocytes,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eosinophils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basophils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all use the same pathway to migrate from the blood into tissues.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1480"/>
            <a:ext cx="82894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Mucin</a:t>
            </a:r>
            <a:r>
              <a:rPr lang="en-US" sz="2400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-like </a:t>
            </a:r>
            <a:r>
              <a:rPr lang="en-US" sz="2400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glycoproteins</a:t>
            </a:r>
            <a:r>
              <a:rPr lang="en-US" sz="2400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 these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glycoproteins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are found in the extracellular matrix and on cell surfaces.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0"/>
            <a:ext cx="6260047" cy="80021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Adhesion Molecules and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Receptors</a:t>
            </a:r>
            <a:endParaRPr lang="en-US" sz="28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3200" i="1" dirty="0">
                <a:latin typeface="Arial" pitchFamily="34" charset="0"/>
                <a:cs typeface="Arial" pitchFamily="34" charset="0"/>
              </a:rPr>
              <a:t>Leukocyte Adhesion and Transmigration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836712"/>
            <a:ext cx="5711552" cy="424847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Migration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of the leukocytes through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endothelium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called: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32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Transmigration  </a:t>
            </a:r>
          </a:p>
          <a:p>
            <a:pPr>
              <a:buNone/>
            </a:pPr>
            <a:r>
              <a:rPr lang="en-US" sz="32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or     			</a:t>
            </a:r>
            <a:r>
              <a:rPr lang="en-US" sz="3200" b="1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Diapedesis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Diapedesis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occurs predominantly in the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venules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92196" name="Picture 4" descr="d:\Inetpub\ombroot\content\0721601871\graphics\fullsize\S01871-002-f006.jpg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 l="69687" t="7867" b="6761"/>
          <a:stretch>
            <a:fillRect/>
          </a:stretch>
        </p:blipFill>
        <p:spPr bwMode="auto">
          <a:xfrm>
            <a:off x="5940152" y="1844824"/>
            <a:ext cx="2771800" cy="3907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282" y="6143644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Chemokines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act on the adherent leukocytes and stimulate the cells to migrate toward the site of injury or infection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2204864"/>
            <a:ext cx="120577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smtClean="0"/>
              <a:t>BV lumen</a:t>
            </a:r>
            <a:endParaRPr lang="ar-SA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5157192"/>
            <a:ext cx="15856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dirty="0" err="1" smtClean="0"/>
              <a:t>Extravascular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736718"/>
            <a:ext cx="8143932" cy="4500594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The type of emigrating leukocyte varies with the age of the inflammatory response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In most forms of acute </a:t>
            </a:r>
            <a:r>
              <a:rPr lang="en-US" sz="3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inflammation: </a:t>
            </a:r>
            <a:r>
              <a:rPr lang="en-US" sz="3000" i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neutrophils</a:t>
            </a:r>
            <a:r>
              <a:rPr lang="en-US" sz="3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predominate </a:t>
            </a:r>
            <a:r>
              <a:rPr lang="en-US" sz="3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in the inflammatory infiltrate during the first 6 to 24 hours, then are replaced by </a:t>
            </a:r>
            <a:r>
              <a:rPr lang="en-US" sz="3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monocytes</a:t>
            </a:r>
            <a:r>
              <a:rPr lang="en-US" sz="3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in 24 to 48 hours</a:t>
            </a:r>
            <a:r>
              <a:rPr lang="en-US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3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 Chronic inflammation macrophages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lymphocytes and plasma cell are found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775E8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en-US" sz="3200" dirty="0" smtClean="0">
                <a:solidFill>
                  <a:srgbClr val="F775E8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F775E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838200" y="381000"/>
            <a:ext cx="744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Leukocyte Adhesion and Transmigration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143932" cy="4500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F775E8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en-US" sz="3200" dirty="0" smtClean="0">
                <a:solidFill>
                  <a:srgbClr val="F775E8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F775E8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neutrophils</a:t>
            </a:r>
            <a:r>
              <a:rPr lang="en-US" dirty="0">
                <a:latin typeface="Arial" pitchFamily="34" charset="0"/>
                <a:cs typeface="Arial" pitchFamily="34" charset="0"/>
              </a:rPr>
              <a:t> are more numerous in the blood, they respond more rapidly to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chemokines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but </a:t>
            </a:r>
            <a:r>
              <a:rPr lang="en-US" dirty="0">
                <a:latin typeface="Arial" pitchFamily="34" charset="0"/>
                <a:cs typeface="Arial" pitchFamily="34" charset="0"/>
              </a:rPr>
              <a:t>are short-lived; they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undergo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apoptosis and disappear after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24 </a:t>
            </a:r>
            <a:r>
              <a:rPr lang="en-US" dirty="0">
                <a:latin typeface="Arial" pitchFamily="34" charset="0"/>
                <a:cs typeface="Arial" pitchFamily="34" charset="0"/>
              </a:rPr>
              <a:t>to 48 hours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whereas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monocytes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>
                <a:latin typeface="Arial" pitchFamily="34" charset="0"/>
                <a:cs typeface="Arial" pitchFamily="34" charset="0"/>
              </a:rPr>
              <a:t>survive longer.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838200" y="381000"/>
            <a:ext cx="744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Leukocyte Adhesion and Transmigration</a:t>
            </a:r>
          </a:p>
        </p:txBody>
      </p:sp>
      <p:pic>
        <p:nvPicPr>
          <p:cNvPr id="4" name="Picture 2" descr="f003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98564"/>
            <a:ext cx="5544616" cy="3459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5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5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5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5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idx="1"/>
          </p:nvPr>
        </p:nvSpPr>
        <p:spPr>
          <a:xfrm>
            <a:off x="445114" y="1844824"/>
            <a:ext cx="8015318" cy="4114800"/>
          </a:xfrm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type of emigrating leukocyte 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varies 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with the type of 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stimulus: </a:t>
            </a:r>
            <a:endParaRPr lang="en-US" sz="2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 viral infections, lymphocytes may be the first cells to arrive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In some hypersensitivity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reactions and parasitic infection,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eosinophil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may be the main cell type</a:t>
            </a:r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838200" y="381000"/>
            <a:ext cx="744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Leukocyte Adhesion and Transmigration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7772400" cy="609600"/>
          </a:xfrm>
        </p:spPr>
        <p:txBody>
          <a:bodyPr>
            <a:noAutofit/>
          </a:bodyPr>
          <a:lstStyle/>
          <a:p>
            <a:r>
              <a:rPr lang="en-US" sz="4000" b="1" dirty="0" err="1">
                <a:latin typeface="Arial" pitchFamily="34" charset="0"/>
                <a:cs typeface="Arial" pitchFamily="34" charset="0"/>
              </a:rPr>
              <a:t>Chemotaxis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323528" y="1988840"/>
            <a:ext cx="8305800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After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extravasation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leukocytes emigrate in tissues toward the site of injury by a process called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chemotaxis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defined  as locomotion oriented along a 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chemical 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gradient !!!!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en-US" sz="3200" dirty="0" err="1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chemoattractants</a:t>
            </a:r>
            <a:endParaRPr lang="en-US" sz="2800" dirty="0" smtClean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10000"/>
          </a:blip>
          <a:srcRect/>
          <a:stretch>
            <a:fillRect/>
          </a:stretch>
        </p:blipFill>
        <p:spPr bwMode="auto">
          <a:xfrm>
            <a:off x="755576" y="4653136"/>
            <a:ext cx="757112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32859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Upon completion of this lecture, the student should:</a:t>
            </a:r>
            <a:r>
              <a:rPr lang="en-US" b="1" dirty="0" smtClean="0"/>
              <a:t> </a:t>
            </a:r>
            <a:endParaRPr lang="en-US" dirty="0" smtClean="0"/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latin typeface="Arial Rounded MT Bold" pitchFamily="34" charset="0"/>
              </a:rPr>
              <a:t>Describe the steps involved in </a:t>
            </a:r>
            <a:r>
              <a:rPr lang="en-US" dirty="0" err="1" smtClean="0">
                <a:latin typeface="Arial Rounded MT Bold" pitchFamily="34" charset="0"/>
              </a:rPr>
              <a:t>extravasation</a:t>
            </a:r>
            <a:r>
              <a:rPr lang="en-US" dirty="0" smtClean="0">
                <a:latin typeface="Arial Rounded MT Bold" pitchFamily="34" charset="0"/>
              </a:rPr>
              <a:t> of leukocytes from the blood to the tissues. Know the steps at which </a:t>
            </a:r>
            <a:r>
              <a:rPr lang="en-US" dirty="0" err="1" smtClean="0">
                <a:latin typeface="Arial Rounded MT Bold" pitchFamily="34" charset="0"/>
              </a:rPr>
              <a:t>selectins</a:t>
            </a:r>
            <a:r>
              <a:rPr lang="en-US" dirty="0" smtClean="0">
                <a:latin typeface="Arial Rounded MT Bold" pitchFamily="34" charset="0"/>
              </a:rPr>
              <a:t> and </a:t>
            </a:r>
            <a:r>
              <a:rPr lang="en-US" dirty="0" err="1" smtClean="0">
                <a:latin typeface="Arial Rounded MT Bold" pitchFamily="34" charset="0"/>
              </a:rPr>
              <a:t>integrins</a:t>
            </a:r>
            <a:r>
              <a:rPr lang="en-US" dirty="0" smtClean="0">
                <a:latin typeface="Arial Rounded MT Bold" pitchFamily="34" charset="0"/>
              </a:rPr>
              <a:t> act.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Describe the meaning and utility of </a:t>
            </a:r>
            <a:r>
              <a:rPr lang="en-US" dirty="0" err="1" smtClean="0">
                <a:latin typeface="Arial Rounded MT Bold" pitchFamily="34" charset="0"/>
              </a:rPr>
              <a:t>chemotaxis</a:t>
            </a:r>
            <a:r>
              <a:rPr lang="en-US" dirty="0" smtClean="0">
                <a:latin typeface="Arial Rounded MT Bold" pitchFamily="34" charset="0"/>
              </a:rPr>
              <a:t>. Understand the role that </a:t>
            </a:r>
            <a:r>
              <a:rPr lang="en-US" dirty="0" err="1" smtClean="0">
                <a:latin typeface="Arial Rounded MT Bold" pitchFamily="34" charset="0"/>
              </a:rPr>
              <a:t>chemokines</a:t>
            </a:r>
            <a:r>
              <a:rPr lang="en-US" dirty="0" smtClean="0">
                <a:latin typeface="Arial Rounded MT Bold" pitchFamily="34" charset="0"/>
              </a:rPr>
              <a:t> play in inflammation.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Describe the steps involved in </a:t>
            </a:r>
            <a:r>
              <a:rPr lang="en-US" dirty="0" err="1" smtClean="0">
                <a:latin typeface="Arial Rounded MT Bold" pitchFamily="34" charset="0"/>
              </a:rPr>
              <a:t>phagocytosis</a:t>
            </a:r>
            <a:r>
              <a:rPr lang="en-US" dirty="0" smtClean="0">
                <a:latin typeface="Arial Rounded MT Bold" pitchFamily="34" charset="0"/>
              </a:rPr>
              <a:t> and the role of </a:t>
            </a:r>
            <a:r>
              <a:rPr lang="en-US" dirty="0" err="1" smtClean="0">
                <a:latin typeface="Arial Rounded MT Bold" pitchFamily="34" charset="0"/>
              </a:rPr>
              <a:t>IgG</a:t>
            </a:r>
            <a:r>
              <a:rPr lang="en-US" dirty="0" smtClean="0">
                <a:latin typeface="Arial Rounded MT Bold" pitchFamily="34" charset="0"/>
              </a:rPr>
              <a:t> and C3b as </a:t>
            </a:r>
            <a:r>
              <a:rPr lang="en-US" dirty="0" err="1" smtClean="0">
                <a:latin typeface="Arial Rounded MT Bold" pitchFamily="34" charset="0"/>
              </a:rPr>
              <a:t>opsonins</a:t>
            </a:r>
            <a:r>
              <a:rPr lang="en-US" dirty="0" smtClean="0">
                <a:latin typeface="Arial Rounded MT Bold" pitchFamily="34" charset="0"/>
              </a:rPr>
              <a:t> and receptors. </a:t>
            </a:r>
          </a:p>
          <a:p>
            <a:pPr marL="651510" lvl="0" indent="-514350">
              <a:buFont typeface="+mj-lt"/>
              <a:buAutoNum type="arabicPeriod"/>
            </a:pPr>
            <a:endParaRPr lang="en-US" dirty="0" smtClean="0">
              <a:latin typeface="Arial Rounded MT Bold" pitchFamily="34" charset="0"/>
            </a:endParaRP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>
                <a:latin typeface="Arial Rounded MT Bold" pitchFamily="34" charset="0"/>
              </a:rPr>
              <a:t>Know various defects in leukocyte function.</a:t>
            </a:r>
          </a:p>
          <a:p>
            <a:endParaRPr lang="en-US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71480"/>
            <a:ext cx="7772400" cy="6096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Chemotaxis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b="1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4000" dirty="0" err="1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hemoattractants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6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500034" y="1895921"/>
            <a:ext cx="8305800" cy="369331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Exogenous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and endogenous substances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most common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exogenous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agents are </a:t>
            </a:r>
            <a:r>
              <a:rPr lang="en-US" sz="24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bacterial products</a:t>
            </a:r>
            <a:r>
              <a:rPr lang="en-US" sz="24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Endogenous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chemoattractants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include several chemical mediators: 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AutoNum type="arabicParenBoth"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components of the complement system, particularly 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C5a</a:t>
            </a:r>
            <a:r>
              <a:rPr lang="en-US" sz="2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AutoNum type="arabicParenBoth"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products of the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lipoxygenase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pathway, mainly </a:t>
            </a:r>
            <a:r>
              <a:rPr lang="en-US" sz="2000" i="1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leukotriene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lang="en-US" sz="2000" i="1" baseline="-30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(LTB</a:t>
            </a:r>
            <a:r>
              <a:rPr lang="en-US" sz="2000" i="1" baseline="-30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000" i="1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AutoNum type="arabicParenBoth"/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cytokines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particularly those of the </a:t>
            </a:r>
            <a:r>
              <a:rPr lang="en-US" sz="2000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chemokine</a:t>
            </a:r>
            <a:r>
              <a:rPr lang="en-US" sz="2000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 family (e.g., IL-8).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8431"/>
            <a:ext cx="8316416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</a:rPr>
              <a:t>All these </a:t>
            </a:r>
            <a:r>
              <a:rPr lang="en-US" sz="2400" dirty="0" err="1" smtClean="0">
                <a:latin typeface="Arial" pitchFamily="34" charset="0"/>
              </a:rPr>
              <a:t>chemotactic</a:t>
            </a:r>
            <a:r>
              <a:rPr lang="en-US" sz="2400" dirty="0" smtClean="0">
                <a:latin typeface="Arial" pitchFamily="34" charset="0"/>
              </a:rPr>
              <a:t> agents bind to specific seven-</a:t>
            </a:r>
            <a:r>
              <a:rPr lang="en-US" sz="2400" dirty="0" err="1" smtClean="0">
                <a:latin typeface="Arial" pitchFamily="34" charset="0"/>
              </a:rPr>
              <a:t>transmembrane</a:t>
            </a:r>
            <a:r>
              <a:rPr lang="en-US" sz="2400" dirty="0" smtClean="0">
                <a:latin typeface="Arial" pitchFamily="34" charset="0"/>
              </a:rPr>
              <a:t> G-protein-coupled receptors (GPCRs) on the surface of leukocytes.</a:t>
            </a:r>
            <a:endParaRPr lang="en-US" sz="24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48464" cy="502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2132856"/>
            <a:ext cx="430117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5400" i="1" dirty="0" err="1" smtClean="0">
                <a:latin typeface="Arial" pitchFamily="34" charset="0"/>
                <a:cs typeface="Arial" pitchFamily="34" charset="0"/>
              </a:rPr>
              <a:t>Phagocytosis</a:t>
            </a:r>
            <a:endParaRPr lang="ar-SA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Arial" pitchFamily="34" charset="0"/>
                <a:cs typeface="Arial" pitchFamily="34" charset="0"/>
              </a:rPr>
              <a:t>Phagocytosis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4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involves three distinct but interrelated steps </a:t>
            </a:r>
          </a:p>
          <a:p>
            <a:pPr marL="1099566" lvl="1" indent="-514350">
              <a:lnSpc>
                <a:spcPct val="90000"/>
              </a:lnSpc>
              <a:buAutoNum type="arabicParenBoth"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Recognition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Attachment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the particle to be ingested by the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leukocyte</a:t>
            </a:r>
          </a:p>
          <a:p>
            <a:pPr marL="1099566" lvl="1" indent="-514350">
              <a:lnSpc>
                <a:spcPct val="90000"/>
              </a:lnSpc>
              <a:buAutoNum type="arabicParenBoth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(2) its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Engulfment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with subsequent formation of a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phagocytic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vacuole</a:t>
            </a:r>
          </a:p>
          <a:p>
            <a:pPr lvl="1">
              <a:lnSpc>
                <a:spcPct val="90000"/>
              </a:lnSpc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(3)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killing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Degradation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of the ingested material. 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Leukocyte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activation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 (1) recognition and attachment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err="1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Opsonization</a:t>
            </a:r>
            <a:r>
              <a:rPr lang="en-US" sz="3600" i="1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Is 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dirty="0">
                <a:latin typeface="Arial" pitchFamily="34" charset="0"/>
                <a:cs typeface="Arial" pitchFamily="34" charset="0"/>
              </a:rPr>
              <a:t>process of coating a particle, such as a microbe, to target it for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substances </a:t>
            </a:r>
            <a:r>
              <a:rPr lang="en-US" dirty="0">
                <a:latin typeface="Arial" pitchFamily="34" charset="0"/>
                <a:cs typeface="Arial" pitchFamily="34" charset="0"/>
              </a:rPr>
              <a:t>that do this are </a:t>
            </a:r>
            <a:r>
              <a:rPr lang="en-US" i="1" dirty="0" err="1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opsonins</a:t>
            </a:r>
            <a:r>
              <a:rPr lang="en-US" dirty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These substances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include: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antibodies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IgG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complement proteins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C3)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And others: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lectins</a:t>
            </a:r>
            <a:r>
              <a:rPr lang="en-US" dirty="0">
                <a:latin typeface="Arial" pitchFamily="34" charset="0"/>
                <a:cs typeface="Arial" pitchFamily="34" charset="0"/>
              </a:rPr>
              <a:t> (mannose-binding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lectin</a:t>
            </a:r>
            <a:r>
              <a:rPr lang="en-US" dirty="0">
                <a:latin typeface="Arial" pitchFamily="34" charset="0"/>
                <a:cs typeface="Arial" pitchFamily="34" charset="0"/>
              </a:rPr>
              <a:t> (MBL),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fibronectin</a:t>
            </a:r>
            <a:r>
              <a:rPr lang="en-US" dirty="0">
                <a:latin typeface="Arial" pitchFamily="34" charset="0"/>
                <a:cs typeface="Arial" pitchFamily="34" charset="0"/>
              </a:rPr>
              <a:t>, fibrinogen, and C-reactive protein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These can coat microbes and are recognized by receptors 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phagocytes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C3b receptors).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 descr="d:\Inetpub\ombroot\content\0721601871\graphics\fullsize\S01871-002-f011a.jpg"/>
          <p:cNvPicPr>
            <a:picLocks noChangeAspect="1" noChangeArrowheads="1"/>
          </p:cNvPicPr>
          <p:nvPr/>
        </p:nvPicPr>
        <p:blipFill>
          <a:blip r:embed="rId2" cstate="print"/>
          <a:srcRect b="2952"/>
          <a:stretch>
            <a:fillRect/>
          </a:stretch>
        </p:blipFill>
        <p:spPr bwMode="auto">
          <a:xfrm>
            <a:off x="285720" y="285728"/>
            <a:ext cx="8686800" cy="6000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i="1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solidFill>
                  <a:srgbClr val="CCFF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CCFF99"/>
                </a:solidFill>
                <a:latin typeface="Arial" pitchFamily="34" charset="0"/>
                <a:cs typeface="Arial" pitchFamily="34" charset="0"/>
              </a:rPr>
              <a:t>2. Engulfment</a:t>
            </a:r>
            <a:endParaRPr lang="en-US" sz="3200" dirty="0">
              <a:solidFill>
                <a:srgbClr val="CCFF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7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41148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During engulfment, extensions of the cytoplasm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pseudopods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flow around the particle to be engulfed, eventually resulting in complete enclosure of the particle within a </a:t>
            </a:r>
            <a:r>
              <a:rPr lang="en-US" sz="32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phagosome</a:t>
            </a:r>
            <a:endParaRPr lang="en-US" sz="3200" b="1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7556" name="Picture 4" descr="f003013"/>
          <p:cNvPicPr>
            <a:picLocks noChangeAspect="1" noChangeArrowheads="1"/>
          </p:cNvPicPr>
          <p:nvPr/>
        </p:nvPicPr>
        <p:blipFill>
          <a:blip r:embed="rId2" cstate="print"/>
          <a:srcRect b="48369"/>
          <a:stretch>
            <a:fillRect/>
          </a:stretch>
        </p:blipFill>
        <p:spPr bwMode="auto">
          <a:xfrm>
            <a:off x="4114800" y="1143000"/>
            <a:ext cx="4905375" cy="27146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6024" y="4509120"/>
            <a:ext cx="8748464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phagocytic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vacuole then fuses with 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lysosomal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granule, resulting in </a:t>
            </a:r>
            <a:r>
              <a:rPr lang="en-US" sz="3600" b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phagolysosome</a:t>
            </a:r>
            <a:r>
              <a:rPr lang="en-US" sz="36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i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i="1">
                <a:latin typeface="Arial" pitchFamily="34" charset="0"/>
                <a:cs typeface="Arial" pitchFamily="34" charset="0"/>
              </a:rPr>
              <a:t/>
            </a:r>
            <a:br>
              <a:rPr lang="en-US" i="1">
                <a:latin typeface="Arial" pitchFamily="34" charset="0"/>
                <a:cs typeface="Arial" pitchFamily="34" charset="0"/>
              </a:rPr>
            </a:br>
            <a:r>
              <a:rPr lang="en-US" sz="3200" b="1">
                <a:solidFill>
                  <a:srgbClr val="CCFF99"/>
                </a:solidFill>
                <a:latin typeface="Arial" pitchFamily="34" charset="0"/>
              </a:rPr>
              <a:t>Killing and Degradation</a:t>
            </a:r>
            <a:r>
              <a:rPr lang="en-US" i="1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204864"/>
            <a:ext cx="8429652" cy="223224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 mechanisms for Microbial killing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              1.  </a:t>
            </a:r>
            <a:r>
              <a:rPr lang="en-US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xygen-dependent </a:t>
            </a:r>
            <a:r>
              <a:rPr lang="en-US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mechanisms</a:t>
            </a:r>
          </a:p>
          <a:p>
            <a:pPr>
              <a:lnSpc>
                <a:spcPct val="90000"/>
              </a:lnSpc>
              <a:buNone/>
            </a:pPr>
            <a:r>
              <a:rPr lang="en-US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      2</a:t>
            </a:r>
            <a:r>
              <a:rPr lang="en-US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. Oxygen-independent mechanisms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Oxygen-dependent mechanisms</a:t>
            </a:r>
            <a:endParaRPr lang="en-US" dirty="0"/>
          </a:p>
        </p:txBody>
      </p:sp>
      <p:pic>
        <p:nvPicPr>
          <p:cNvPr id="4" name="Picture 4" descr="d:\Inetpub\ombroot\content\0721601871\graphics\fullsize\S01871-002-f011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732"/>
          <a:stretch>
            <a:fillRect/>
          </a:stretch>
        </p:blipFill>
        <p:spPr bwMode="auto">
          <a:xfrm>
            <a:off x="1403648" y="2348880"/>
            <a:ext cx="5256584" cy="4512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908720"/>
            <a:ext cx="7914680" cy="12311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Arial" pitchFamily="34" charset="0"/>
              </a:rPr>
              <a:t>The H</a:t>
            </a:r>
            <a:r>
              <a:rPr lang="en-US" sz="2800" i="1" baseline="-30000" dirty="0" smtClean="0">
                <a:latin typeface="Arial" pitchFamily="34" charset="0"/>
              </a:rPr>
              <a:t>2</a:t>
            </a:r>
            <a:r>
              <a:rPr lang="en-US" sz="2800" i="1" dirty="0" smtClean="0">
                <a:latin typeface="Arial" pitchFamily="34" charset="0"/>
              </a:rPr>
              <a:t>O</a:t>
            </a:r>
            <a:r>
              <a:rPr lang="en-US" sz="2800" i="1" baseline="-30000" dirty="0" smtClean="0">
                <a:latin typeface="Arial" pitchFamily="34" charset="0"/>
              </a:rPr>
              <a:t>2</a:t>
            </a:r>
            <a:r>
              <a:rPr lang="en-US" sz="2800" i="1" dirty="0" smtClean="0">
                <a:latin typeface="Arial" pitchFamily="34" charset="0"/>
              </a:rPr>
              <a:t>-MPO-halide system is the most efficient bactericidal system in </a:t>
            </a:r>
            <a:r>
              <a:rPr lang="en-US" sz="2800" i="1" dirty="0" err="1" smtClean="0">
                <a:latin typeface="Arial" pitchFamily="34" charset="0"/>
              </a:rPr>
              <a:t>neutrophils</a:t>
            </a:r>
            <a:r>
              <a:rPr lang="en-US" sz="2800" dirty="0" smtClean="0">
                <a:latin typeface="Arial" pitchFamily="34" charset="0"/>
              </a:rPr>
              <a:t> 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i="1" dirty="0" err="1">
                <a:latin typeface="Arial" pitchFamily="34" charset="0"/>
                <a:cs typeface="Arial" pitchFamily="34" charset="0"/>
              </a:rPr>
              <a:t>Phagocytosis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/>
            </a:r>
            <a:br>
              <a:rPr lang="en-US" i="1" dirty="0">
                <a:latin typeface="Arial" pitchFamily="34" charset="0"/>
                <a:cs typeface="Arial" pitchFamily="34" charset="0"/>
              </a:rPr>
            </a:b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CCFF99"/>
                </a:solidFill>
                <a:latin typeface="Arial" pitchFamily="34" charset="0"/>
              </a:rPr>
              <a:t>3. Killing </a:t>
            </a:r>
            <a:r>
              <a:rPr lang="en-US" sz="3200" b="1" dirty="0">
                <a:solidFill>
                  <a:srgbClr val="CCFF99"/>
                </a:solidFill>
                <a:latin typeface="Arial" pitchFamily="34" charset="0"/>
              </a:rPr>
              <a:t>and Degradation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571612"/>
            <a:ext cx="7772400" cy="41148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6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Oxygen-independent mechanisms</a:t>
            </a:r>
            <a:endParaRPr lang="en-US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through the action of substances in leukocyte granules. These include: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bactericidal permeability increasing protein</a:t>
            </a:r>
            <a:r>
              <a:rPr lang="en-US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BPI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lysozyme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lactoferrin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major basic </a:t>
            </a:r>
            <a:r>
              <a:rPr lang="en-US" sz="2400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protein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defensins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1">
              <a:lnSpc>
                <a:spcPct val="90000"/>
              </a:lnSpc>
            </a:pPr>
            <a:endParaRPr lang="en-US" sz="1800" baseline="30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addition,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neutrophil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granules contain many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enzymes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such as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elastase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that also contribute to microbial killing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Reference book and the relevant page numbers..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Robbins Basic Pathology 9</a:t>
            </a:r>
            <a:r>
              <a:rPr lang="en-US" baseline="30000" dirty="0" smtClean="0"/>
              <a:t>th</a:t>
            </a:r>
            <a:r>
              <a:rPr lang="en-US" dirty="0" smtClean="0"/>
              <a:t> edition,            pages 34-41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Arial" pitchFamily="34" charset="0"/>
                <a:cs typeface="Arial" pitchFamily="34" charset="0"/>
              </a:rPr>
              <a:t>Phagocytosis</a:t>
            </a:r>
            <a:endParaRPr lang="ar-SA" dirty="0"/>
          </a:p>
        </p:txBody>
      </p:sp>
      <p:pic>
        <p:nvPicPr>
          <p:cNvPr id="116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43336"/>
            <a:ext cx="8229600" cy="442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36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Defects in Leukocyte Function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500174"/>
            <a:ext cx="8229600" cy="48291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</a:rPr>
              <a:t>Defects in leukocyte function, both genetic and acquired, lead to increased vulnerability to infections: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Arial" pitchFamily="34" charset="0"/>
              </a:rPr>
              <a:t>Defects in leukocyte </a:t>
            </a:r>
            <a:r>
              <a:rPr lang="en-US" sz="2400" i="1" dirty="0" smtClean="0">
                <a:latin typeface="Arial" pitchFamily="34" charset="0"/>
              </a:rPr>
              <a:t>adhesion</a:t>
            </a:r>
            <a:endParaRPr lang="en-US" sz="2400" dirty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itchFamily="34" charset="0"/>
              </a:rPr>
              <a:t> </a:t>
            </a:r>
            <a:r>
              <a:rPr lang="en-US" sz="2400" i="1" dirty="0">
                <a:latin typeface="Arial" pitchFamily="34" charset="0"/>
              </a:rPr>
              <a:t>Defects in </a:t>
            </a:r>
            <a:r>
              <a:rPr lang="en-US" sz="2400" i="1" dirty="0" err="1">
                <a:latin typeface="Arial" pitchFamily="34" charset="0"/>
              </a:rPr>
              <a:t>microbicidal</a:t>
            </a:r>
            <a:r>
              <a:rPr lang="en-US" sz="2400" i="1" dirty="0">
                <a:latin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</a:rPr>
              <a:t>activity</a:t>
            </a:r>
            <a:endParaRPr lang="en-US" sz="2400" dirty="0" smtClean="0">
              <a:latin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i="1" dirty="0" smtClean="0">
                <a:latin typeface="Arial" pitchFamily="34" charset="0"/>
              </a:rPr>
              <a:t>Defects in </a:t>
            </a:r>
            <a:r>
              <a:rPr lang="en-US" sz="2400" i="1" dirty="0" err="1" smtClean="0">
                <a:latin typeface="Arial" pitchFamily="34" charset="0"/>
              </a:rPr>
              <a:t>phagolysosome</a:t>
            </a:r>
            <a:r>
              <a:rPr lang="en-US" sz="2400" i="1" dirty="0" smtClean="0">
                <a:latin typeface="Arial" pitchFamily="34" charset="0"/>
              </a:rPr>
              <a:t> function</a:t>
            </a:r>
            <a:r>
              <a:rPr lang="en-US" sz="2400" dirty="0" smtClean="0">
                <a:latin typeface="Arial" pitchFamily="34" charset="0"/>
              </a:rPr>
              <a:t>. </a:t>
            </a:r>
            <a:endParaRPr lang="en-US" sz="24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r>
              <a:rPr lang="en-US" sz="3600" i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Defects in Leukocyte Function</a:t>
            </a:r>
            <a:r>
              <a:rPr lang="en-US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794"/>
            <a:ext cx="9144000" cy="5572164"/>
          </a:xfrm>
          <a:solidFill>
            <a:schemeClr val="bg1">
              <a:alpha val="32000"/>
            </a:schemeClr>
          </a:solidFill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Genetic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9436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Leukocyte adhesion deficiency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1and 2</a:t>
            </a:r>
            <a:endParaRPr lang="en-US" sz="2400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94360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Chronic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granulomatous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disease</a:t>
            </a:r>
          </a:p>
          <a:p>
            <a:pPr lvl="2">
              <a:lnSpc>
                <a:spcPct val="9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Decreased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oxidative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burst. 2 types: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X-linke</a:t>
            </a: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d:</a:t>
            </a:r>
          </a:p>
          <a:p>
            <a:pPr lvl="5">
              <a:lnSpc>
                <a:spcPct val="90000"/>
              </a:lnSpc>
              <a:buClr>
                <a:schemeClr val="bg1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NADPH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oxidase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(membrane component)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Autosomal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recessive:</a:t>
            </a:r>
          </a:p>
          <a:p>
            <a:pPr marL="2171700" lvl="6" indent="-342900">
              <a:lnSpc>
                <a:spcPct val="90000"/>
              </a:lnSpc>
              <a:buSzPct val="50000"/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NADPH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oxidase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cytoplasmic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components)</a:t>
            </a:r>
          </a:p>
          <a:p>
            <a:pPr marL="2114550" lvl="5" indent="-342900">
              <a:lnSpc>
                <a:spcPct val="90000"/>
              </a:lnSpc>
              <a:buSzPct val="50000"/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Myeloperoxidase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deficiency</a:t>
            </a:r>
          </a:p>
          <a:p>
            <a:pPr lvl="4">
              <a:lnSpc>
                <a:spcPct val="90000"/>
              </a:lnSpc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			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absent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MPO-H2O2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system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65151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Chédiak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-Higashi syndrome</a:t>
            </a:r>
          </a:p>
          <a:p>
            <a:pPr lvl="2">
              <a:lnSpc>
                <a:spcPct val="90000"/>
              </a:lnSpc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Protein involved in organelle membrane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fusion      (no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phagolysosomes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i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Defects in Leukocyte Function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7724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Acquired</a:t>
            </a:r>
            <a:endParaRPr lang="en-US" sz="2800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Thermal injury, diabetes, malignancy, sepsis,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immunodeficiencies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Chemotaxis</a:t>
            </a:r>
            <a:endParaRPr lang="en-US" sz="24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Hemodialysis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diabetes mellitus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Adhesion</a:t>
            </a:r>
            <a:endParaRPr lang="en-US" sz="24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Leukemia, anemia, sepsis, diabetes, neonates, malnutrition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Phagocytosis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microbicidal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activity</a:t>
            </a:r>
            <a:endParaRPr lang="en-US" sz="24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TAKE HOME MESSAGES: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lvl="0" indent="-514350">
              <a:buFont typeface="+mj-lt"/>
              <a:buAutoNum type="arabicPeriod"/>
            </a:pPr>
            <a:r>
              <a:rPr lang="en-US" dirty="0" smtClean="0"/>
              <a:t>Several steps are involved in </a:t>
            </a:r>
            <a:r>
              <a:rPr lang="en-US" dirty="0" err="1" smtClean="0"/>
              <a:t>extravasation</a:t>
            </a:r>
            <a:r>
              <a:rPr lang="en-US" dirty="0" smtClean="0"/>
              <a:t> of leukocytes from the blood to the tissues.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err="1" smtClean="0"/>
              <a:t>Phagocytosis</a:t>
            </a:r>
            <a:r>
              <a:rPr lang="en-US" dirty="0" smtClean="0"/>
              <a:t> is important step to get rid of necrotic material and bacteria.</a:t>
            </a:r>
          </a:p>
          <a:p>
            <a:pPr marL="651510" lvl="0" indent="-514350">
              <a:buFont typeface="+mj-lt"/>
              <a:buAutoNum type="arabicPeriod"/>
            </a:pPr>
            <a:r>
              <a:rPr lang="en-US" dirty="0" smtClean="0"/>
              <a:t>Various defects in leukocyte function are present. These could be genetic defects or acquired.</a:t>
            </a:r>
          </a:p>
          <a:p>
            <a:pPr marL="651510" indent="-51435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/>
              <a:t>Acute Inflammation</a:t>
            </a:r>
            <a:br>
              <a:rPr lang="en-US" dirty="0"/>
            </a:br>
            <a:r>
              <a:rPr lang="en-US" sz="2400" i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CELLULAR </a:t>
            </a:r>
            <a:r>
              <a:rPr lang="en-US" sz="2400" i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EVENTS:                                               </a:t>
            </a:r>
            <a:r>
              <a:rPr lang="en-US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LEUKOCYTE </a:t>
            </a:r>
            <a:r>
              <a:rPr lang="en-US" sz="2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EXTRAVASATION AND PHAGOCYTOSIS</a:t>
            </a:r>
            <a:r>
              <a:rPr lang="en-US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 critical function of inflammation is to deliver leukocytes to the site of injury and to activate the leukocytes to perform their normal functions in host defense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90000"/>
              </a:lnSpc>
              <a:buClr>
                <a:srgbClr val="FF3300"/>
              </a:buCl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222D9"/>
                </a:solidFill>
                <a:latin typeface="Arial" pitchFamily="34" charset="0"/>
                <a:cs typeface="Arial" pitchFamily="34" charset="0"/>
              </a:rPr>
              <a:t>WHAT ARE THESE FUNCTION?</a:t>
            </a:r>
            <a:endParaRPr lang="en-US" sz="2400" dirty="0">
              <a:solidFill>
                <a:srgbClr val="F222D9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Leukocytes ingest offending agents, kill bacteria and other microbes, and get rid of necrotic tissue and foreign substances. 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may induce tissue damage and prolong inflammation, since the leukocyte products that destroy microbes and necrotic tissues can also injure normal host tissues. </a:t>
            </a:r>
            <a:endParaRPr lang="en-US" sz="2400" dirty="0">
              <a:latin typeface="Courier New" pitchFamily="49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3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332656"/>
            <a:ext cx="7772400" cy="685800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Recruitment of leukocytes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7772400" cy="452111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A multistep process involving attachment of circulating leukocytes to endothelial cells and their migration through the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endothelium (</a:t>
            </a:r>
            <a:r>
              <a:rPr lang="en-US" sz="2400" b="1" i="1" dirty="0" err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extravasation</a:t>
            </a:r>
            <a:r>
              <a:rPr lang="en-US" sz="2400" b="1" i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33400" indent="-533400"/>
            <a:r>
              <a:rPr lang="en-US" sz="2000" i="1" dirty="0" smtClean="0">
                <a:latin typeface="Arial" pitchFamily="34" charset="0"/>
                <a:cs typeface="Arial" pitchFamily="34" charset="0"/>
              </a:rPr>
              <a:t>3 steps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3400" indent="-533400">
              <a:buFontTx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lumen: 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Margination</a:t>
            </a:r>
            <a:endParaRPr lang="en-US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marL="914400" lvl="1" indent="-457200">
              <a:buFont typeface="+mj-lt"/>
              <a:buAutoNum type="romanL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rolling</a:t>
            </a:r>
          </a:p>
          <a:p>
            <a:pPr marL="914400" lvl="1" indent="-457200">
              <a:buFont typeface="+mj-lt"/>
              <a:buAutoNum type="romanLcPeriod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adhesion to endothelium</a:t>
            </a:r>
          </a:p>
          <a:p>
            <a:pPr marL="914400" lvl="1" indent="-457200">
              <a:buFontTx/>
              <a:buNone/>
            </a:pPr>
            <a:r>
              <a:rPr lang="en-US" sz="1600" dirty="0" smtClean="0">
                <a:solidFill>
                  <a:srgbClr val="CCFF99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Vascular endothelium normally does not bind circulating cells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33400" indent="-533400">
              <a:buFontTx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Transmigration across the endothelium (also called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diapedesis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533400" indent="-533400">
              <a:buFontTx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Migration in interstitial tissues toward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chemotactic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stimulus</a:t>
            </a:r>
            <a:r>
              <a:rPr lang="en-US" sz="2000" dirty="0" smtClean="0"/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 descr="f003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9144000" cy="3429000"/>
          </a:xfrm>
          <a:prstGeom prst="rect">
            <a:avLst/>
          </a:prstGeom>
          <a:noFill/>
        </p:spPr>
      </p:pic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642910" y="500042"/>
            <a:ext cx="80406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Acute Inflammation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b="1" i="1" dirty="0">
                <a:latin typeface="Arial" pitchFamily="34" charset="0"/>
                <a:cs typeface="Arial" pitchFamily="34" charset="0"/>
              </a:rPr>
              <a:t>CELLULAR EVENTS: </a:t>
            </a:r>
            <a:br>
              <a:rPr lang="en-US" b="1" i="1" dirty="0">
                <a:latin typeface="Arial" pitchFamily="34" charset="0"/>
                <a:cs typeface="Arial" pitchFamily="34" charset="0"/>
              </a:rPr>
            </a:br>
            <a:r>
              <a:rPr lang="en-US" b="1" i="1" dirty="0">
                <a:latin typeface="Arial" pitchFamily="34" charset="0"/>
                <a:cs typeface="Arial" pitchFamily="34" charset="0"/>
              </a:rPr>
              <a:t>LEUKOCYTE EXTRAVASATION AND PHAGOCYTOSIS</a:t>
            </a:r>
          </a:p>
        </p:txBody>
      </p:sp>
      <p:sp>
        <p:nvSpPr>
          <p:cNvPr id="376837" name="Rectangle 5"/>
          <p:cNvSpPr>
            <a:spLocks noChangeArrowheads="1"/>
          </p:cNvSpPr>
          <p:nvPr/>
        </p:nvSpPr>
        <p:spPr bwMode="auto">
          <a:xfrm>
            <a:off x="5486400" y="4191000"/>
            <a:ext cx="2133600" cy="36671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>
              <a:spcBef>
                <a:spcPct val="2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Margination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Inflammation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072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5500694" y="214290"/>
            <a:ext cx="300515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Leukocytes Rolling </a:t>
            </a:r>
            <a:endParaRPr lang="en-US" dirty="0" smtClean="0">
              <a:solidFill>
                <a:schemeClr val="tx2"/>
              </a:solidFill>
            </a:endParaRPr>
          </a:p>
          <a:p>
            <a:pPr algn="l" rtl="0"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</a:rPr>
              <a:t>Within </a:t>
            </a:r>
            <a:r>
              <a:rPr lang="en-US" dirty="0">
                <a:solidFill>
                  <a:schemeClr val="tx2"/>
                </a:solidFill>
              </a:rPr>
              <a:t>a </a:t>
            </a:r>
            <a:r>
              <a:rPr lang="en-US" dirty="0" err="1">
                <a:solidFill>
                  <a:schemeClr val="tx2"/>
                </a:solidFill>
              </a:rPr>
              <a:t>Venule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4" descr="polys_margina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6230" y="3502681"/>
            <a:ext cx="4957770" cy="33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933056"/>
            <a:ext cx="4067944" cy="24622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b="1" dirty="0" err="1" smtClean="0">
                <a:solidFill>
                  <a:srgbClr val="F775E8"/>
                </a:solidFill>
                <a:latin typeface="Arial" pitchFamily="34" charset="0"/>
                <a:cs typeface="Arial" pitchFamily="34" charset="0"/>
              </a:rPr>
              <a:t>Margination</a:t>
            </a:r>
            <a:endParaRPr lang="en-US" sz="2800" b="1" dirty="0" smtClean="0">
              <a:solidFill>
                <a:srgbClr val="F775E8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dirty="0" smtClean="0">
                <a:latin typeface="Arial" pitchFamily="34" charset="0"/>
              </a:rPr>
              <a:t>ecause blood flow slows early in inflammation (stasis), the endothelium can be lined by white </a:t>
            </a:r>
            <a:r>
              <a:rPr lang="en-US" sz="2000" dirty="0" smtClean="0">
                <a:latin typeface="Arial" pitchFamily="34" charset="0"/>
              </a:rPr>
              <a:t>cells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</a:rPr>
              <a:t>pavementation</a:t>
            </a:r>
            <a:r>
              <a:rPr lang="en-US" sz="2000" dirty="0" smtClean="0">
                <a:latin typeface="Arial" pitchFamily="34" charset="0"/>
              </a:rPr>
              <a:t>)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d:\Inetpub\ombroot\content\0721601871\graphics\fullsize\S01871-002-f006.jpg"/>
          <p:cNvPicPr>
            <a:picLocks noChangeAspect="1" noChangeArrowheads="1"/>
          </p:cNvPicPr>
          <p:nvPr/>
        </p:nvPicPr>
        <p:blipFill>
          <a:blip r:embed="rId2" cstate="print"/>
          <a:srcRect b="10141"/>
          <a:stretch>
            <a:fillRect/>
          </a:stretch>
        </p:blipFill>
        <p:spPr bwMode="auto">
          <a:xfrm>
            <a:off x="0" y="708039"/>
            <a:ext cx="9144000" cy="479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228600" y="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Arial" pitchFamily="34" charset="0"/>
                <a:cs typeface="Arial" pitchFamily="34" charset="0"/>
              </a:rPr>
              <a:t/>
            </a:r>
            <a:br>
              <a:rPr lang="en-US" b="1" i="1">
                <a:latin typeface="Arial" pitchFamily="34" charset="0"/>
                <a:cs typeface="Arial" pitchFamily="34" charset="0"/>
              </a:rPr>
            </a:br>
            <a:r>
              <a:rPr lang="en-US" b="1" i="1">
                <a:latin typeface="Arial" pitchFamily="34" charset="0"/>
                <a:cs typeface="Arial" pitchFamily="34" charset="0"/>
              </a:rPr>
              <a:t>LEUKOCYTE EXTRAVASATION AND PHAGOCYTOSIS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5643578"/>
            <a:ext cx="8929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Resident tissue macrophages, mast cells, and endothelial cells respond to injurious agents by secreting the cytokines TNF, IL-1,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chemokines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ex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Apex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plate_949">
  <a:themeElements>
    <a:clrScheme name="">
      <a:dk1>
        <a:srgbClr val="66CCFF"/>
      </a:dk1>
      <a:lt1>
        <a:srgbClr val="FFFFFF"/>
      </a:lt1>
      <a:dk2>
        <a:srgbClr val="FFFFFF"/>
      </a:dk2>
      <a:lt2>
        <a:srgbClr val="004080"/>
      </a:lt2>
      <a:accent1>
        <a:srgbClr val="FFFFFF"/>
      </a:accent1>
      <a:accent2>
        <a:srgbClr val="66CCFF"/>
      </a:accent2>
      <a:accent3>
        <a:srgbClr val="FFFFFF"/>
      </a:accent3>
      <a:accent4>
        <a:srgbClr val="56AEDA"/>
      </a:accent4>
      <a:accent5>
        <a:srgbClr val="FFFFFF"/>
      </a:accent5>
      <a:accent6>
        <a:srgbClr val="5CB9E7"/>
      </a:accent6>
      <a:hlink>
        <a:srgbClr val="CC66FF"/>
      </a:hlink>
      <a:folHlink>
        <a:srgbClr val="6666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Presentation4</Template>
  <TotalTime>1559</TotalTime>
  <Words>1411</Words>
  <Application>Microsoft Office PowerPoint</Application>
  <PresentationFormat>On-screen Show (4:3)</PresentationFormat>
  <Paragraphs>200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Apex</vt:lpstr>
      <vt:lpstr>Custom Design</vt:lpstr>
      <vt:lpstr>1_Apex</vt:lpstr>
      <vt:lpstr>2_Apex</vt:lpstr>
      <vt:lpstr>template_949</vt:lpstr>
      <vt:lpstr>3_Apex</vt:lpstr>
      <vt:lpstr>Inflammation and Repair</vt:lpstr>
      <vt:lpstr>Objectives</vt:lpstr>
      <vt:lpstr>Reference book and the relevant page numbers..</vt:lpstr>
      <vt:lpstr>Acute Inflammation CELLULAR EVENTS:                                               LEUKOCYTE EXTRAVASATION AND PHAGOCYTOSIS </vt:lpstr>
      <vt:lpstr>Recruitment of leukocytes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Leukocyte Adhesion and Transmigration</vt:lpstr>
      <vt:lpstr>Slide 16</vt:lpstr>
      <vt:lpstr>Slide 17</vt:lpstr>
      <vt:lpstr>Slide 18</vt:lpstr>
      <vt:lpstr>Chemotaxis</vt:lpstr>
      <vt:lpstr>Chemotaxis  Chemoattractants </vt:lpstr>
      <vt:lpstr>Slide 21</vt:lpstr>
      <vt:lpstr>Slide 22</vt:lpstr>
      <vt:lpstr>Phagocytosis</vt:lpstr>
      <vt:lpstr>Leukocyte activation  (1) recognition and attachment   (Opsonization)</vt:lpstr>
      <vt:lpstr>Slide 25</vt:lpstr>
      <vt:lpstr>Phagocytosis  2. Engulfment</vt:lpstr>
      <vt:lpstr>Phagocytosis Killing and Degradation </vt:lpstr>
      <vt:lpstr>Oxygen-dependent mechanisms</vt:lpstr>
      <vt:lpstr>Phagocytosis  3. Killing and Degradation </vt:lpstr>
      <vt:lpstr>Phagocytosis</vt:lpstr>
      <vt:lpstr>Defects in Leukocyte Function</vt:lpstr>
      <vt:lpstr>Defects in Leukocyte Function </vt:lpstr>
      <vt:lpstr>Defects in Leukocyte Function</vt:lpstr>
      <vt:lpstr>TAKE HOME MESSAGES: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Inflammation and Repair</dc:title>
  <dc:creator>Dr.Maha</dc:creator>
  <cp:lastModifiedBy>Dr.Maha</cp:lastModifiedBy>
  <cp:revision>51</cp:revision>
  <dcterms:created xsi:type="dcterms:W3CDTF">2009-10-30T14:20:26Z</dcterms:created>
  <dcterms:modified xsi:type="dcterms:W3CDTF">2012-09-28T19:04:45Z</dcterms:modified>
</cp:coreProperties>
</file>