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55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348" r:id="rId9"/>
    <p:sldId id="267" r:id="rId10"/>
    <p:sldId id="268" r:id="rId11"/>
    <p:sldId id="269" r:id="rId12"/>
    <p:sldId id="270" r:id="rId13"/>
    <p:sldId id="271" r:id="rId14"/>
    <p:sldId id="272" r:id="rId15"/>
    <p:sldId id="276" r:id="rId16"/>
    <p:sldId id="278" r:id="rId17"/>
    <p:sldId id="279" r:id="rId18"/>
    <p:sldId id="350" r:id="rId19"/>
    <p:sldId id="302" r:id="rId20"/>
    <p:sldId id="303" r:id="rId21"/>
    <p:sldId id="373" r:id="rId22"/>
    <p:sldId id="304" r:id="rId23"/>
    <p:sldId id="305" r:id="rId24"/>
    <p:sldId id="378" r:id="rId25"/>
    <p:sldId id="365" r:id="rId26"/>
    <p:sldId id="368" r:id="rId27"/>
    <p:sldId id="366" r:id="rId28"/>
    <p:sldId id="367" r:id="rId29"/>
    <p:sldId id="369" r:id="rId30"/>
    <p:sldId id="370" r:id="rId31"/>
    <p:sldId id="371" r:id="rId32"/>
    <p:sldId id="379" r:id="rId33"/>
    <p:sldId id="360" r:id="rId34"/>
    <p:sldId id="361" r:id="rId35"/>
    <p:sldId id="362" r:id="rId36"/>
    <p:sldId id="380" r:id="rId37"/>
    <p:sldId id="310" r:id="rId38"/>
    <p:sldId id="311" r:id="rId39"/>
    <p:sldId id="377" r:id="rId40"/>
    <p:sldId id="322" r:id="rId41"/>
    <p:sldId id="324" r:id="rId42"/>
    <p:sldId id="325" r:id="rId43"/>
    <p:sldId id="327" r:id="rId44"/>
    <p:sldId id="328" r:id="rId45"/>
    <p:sldId id="329" r:id="rId46"/>
    <p:sldId id="330" r:id="rId47"/>
    <p:sldId id="331" r:id="rId48"/>
    <p:sldId id="336" r:id="rId49"/>
    <p:sldId id="337" r:id="rId50"/>
    <p:sldId id="338" r:id="rId51"/>
    <p:sldId id="339" r:id="rId52"/>
    <p:sldId id="340" r:id="rId53"/>
    <p:sldId id="37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A083D-1254-454F-A9FD-C21FFA322720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900CF-FD21-4C06-8E8D-A611A943E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AD0E6-9F25-4000-AB0C-F1E46BD8BB8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342E5-01EB-49D0-8859-137F42963F5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82BE6-5151-4CBB-871F-A746A7D07A9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B8102-4232-4478-93EF-CB3A48FCCFF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6F378-205D-4113-BE8D-1932DB97852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65618-8E0F-43F5-830D-7064DA1BEEE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1DFEB2-3228-47AC-9D45-81095500290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61D8C-E51B-4B9B-AF27-5597BEBCCB2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8B1B0-EB2B-47B7-886E-4B6BE730AF0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AFA88-7405-4B94-B311-E7B7D0AB493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DFC62-9300-47F0-8FA2-CD04F3E01C1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12C6B-CB2E-4E36-A442-04B725E6E02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C8C88-F02D-4FF3-BA57-FBC482F393E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51961-51E0-425E-BA90-E4C187942DF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21B6E9-E215-455B-A235-C344B043C57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535A0-597F-4BBC-B7B8-15AC937D3BB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CAA59-6996-4629-A0FD-34D74B316FE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B8185-212F-4B1D-BE08-32C95413ABF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80B58-0D14-47D0-AE5B-ADF42A235D5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37978-A48F-4D5D-9D09-173B4921FBF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A36E8-4976-47FC-B300-36D22208BC0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A36E8-4976-47FC-B300-36D22208BC0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A4F76-1276-49EE-A6A9-FC43A814AE0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B7193-97B2-415F-BA6F-2553DA27B2F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2C6FB-9629-4C97-8FD0-557424633B5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D31BA8-B197-4116-AF35-FC7EEA84C205}" type="slidenum">
              <a:rPr lang="en-US"/>
              <a:pPr/>
              <a:t>40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CBE4A-1A23-4B44-BBD4-ECC082ADE4D6}" type="slidenum">
              <a:rPr lang="en-US"/>
              <a:pPr/>
              <a:t>41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E9617-6921-496F-8F7F-B8BD883097F0}" type="slidenum">
              <a:rPr lang="en-US"/>
              <a:pPr/>
              <a:t>43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CBEC8-22BA-41F7-BFED-6679096E5F86}" type="slidenum">
              <a:rPr lang="en-US"/>
              <a:pPr/>
              <a:t>44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41567-DE09-4B85-839B-53C163881140}" type="slidenum">
              <a:rPr lang="en-US"/>
              <a:pPr/>
              <a:t>45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66AFF-78DF-4273-91C7-57B56B82C669}" type="slidenum">
              <a:rPr lang="en-US"/>
              <a:pPr/>
              <a:t>46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DE912-673F-44EC-AD12-E6C465CEE4E2}" type="slidenum">
              <a:rPr lang="en-US"/>
              <a:pPr/>
              <a:t>47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97507-AEDB-4983-B830-F8557A395CCE}" type="slidenum">
              <a:rPr lang="en-US"/>
              <a:pPr/>
              <a:t>48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E118A-95EB-49E1-9FAF-ABCE1ECFBCF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C97507-AEDB-4983-B830-F8557A395CCE}" type="slidenum">
              <a:rPr lang="en-US"/>
              <a:pPr/>
              <a:t>49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40CE4-EB3B-47BE-9667-0D6CCE0B7325}" type="slidenum">
              <a:rPr lang="en-US"/>
              <a:pPr/>
              <a:t>50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75B18-E875-4CC3-8FF0-E8D4F73192E1}" type="slidenum">
              <a:rPr lang="en-US"/>
              <a:pPr/>
              <a:t>52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258FC-2DC5-43B3-A0FD-3A02FA7421A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EBEE5-8D9D-42F3-B9C6-AC100E0253A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0AAB2-9D1A-4182-A9CC-D7A558954F5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12C6B-CB2E-4E36-A442-04B725E6E02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B1CE9-20F0-46DF-9C67-2C4492CB883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81000"/>
            <a:ext cx="942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EDE92-3CDE-4A0C-A9B5-E43477BF498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13B22-9321-46F6-90C0-9A744029C5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304800"/>
            <a:ext cx="942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F1634-68C0-44F9-896C-A3F132A0051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E4F1634-68C0-44F9-896C-A3F132A0051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E4F1634-68C0-44F9-896C-A3F132A0051E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686F2A2-2FED-4265-BB67-438BFF04EE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62000"/>
            <a:ext cx="8077200" cy="16733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INTRACELLULAR ACCUMULATIONS and CALCIFICATION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124200"/>
            <a:ext cx="8077200" cy="149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Lecturer name: Dr. </a:t>
            </a:r>
            <a:r>
              <a:rPr lang="en-US" sz="2800" b="1" dirty="0" err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</a:t>
            </a:r>
            <a:r>
              <a:rPr lang="en-US" sz="2800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Arafah</a:t>
            </a:r>
            <a:endParaRPr lang="en-US" sz="2800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Date</a:t>
            </a:r>
            <a:r>
              <a:rPr lang="en-US" b="1" smtClean="0">
                <a:solidFill>
                  <a:srgbClr val="BF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-9-2012</a:t>
            </a:r>
            <a:endParaRPr lang="en-US" b="1" dirty="0" smtClean="0">
              <a:solidFill>
                <a:srgbClr val="BF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971800"/>
            <a:ext cx="4495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/>
              <a:t>(Foundation Block,  Pathology)</a:t>
            </a:r>
            <a:endParaRPr lang="ar-S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Fatty Change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Times New Roman" pitchFamily="18" charset="0"/>
              </a:rPr>
              <a:t>Fatty change </a:t>
            </a:r>
            <a:r>
              <a:rPr lang="en-US" dirty="0" smtClean="0">
                <a:cs typeface="Times New Roman" pitchFamily="18" charset="0"/>
              </a:rPr>
              <a:t>is: 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any abnormal accumulation of triglycerides within </a:t>
            </a:r>
            <a:r>
              <a:rPr lang="en-US" dirty="0" err="1" smtClean="0">
                <a:cs typeface="Times New Roman" pitchFamily="18" charset="0"/>
              </a:rPr>
              <a:t>parenchymal</a:t>
            </a:r>
            <a:r>
              <a:rPr lang="en-US" dirty="0" smtClean="0">
                <a:cs typeface="Times New Roman" pitchFamily="18" charset="0"/>
              </a:rPr>
              <a:t> cells. </a:t>
            </a:r>
          </a:p>
          <a:p>
            <a:r>
              <a:rPr lang="en-US" dirty="0" smtClean="0">
                <a:cs typeface="Times New Roman" pitchFamily="18" charset="0"/>
              </a:rPr>
              <a:t>It </a:t>
            </a:r>
            <a:r>
              <a:rPr lang="en-US" dirty="0" smtClean="0"/>
              <a:t>is usually an early indicator of cell stress and reversible injury. </a:t>
            </a:r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Site: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liver, most common site</a:t>
            </a:r>
            <a:r>
              <a:rPr lang="en-US" dirty="0" smtClean="0"/>
              <a:t> which has a central role in fat metabolism. 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it may also occur in heart:  </a:t>
            </a:r>
            <a:r>
              <a:rPr lang="en-US" dirty="0" err="1" smtClean="0"/>
              <a:t>anaemia</a:t>
            </a:r>
            <a:r>
              <a:rPr lang="en-US" dirty="0" smtClean="0"/>
              <a:t> or starvation (anorexia nervosa)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Other sites: skeletal muscle, kidney and other organs.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Causes of Fatty Change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cs typeface="Times New Roman" pitchFamily="18" charset="0"/>
              </a:rPr>
              <a:t>Steatosis</a:t>
            </a:r>
            <a:r>
              <a:rPr lang="en-US" dirty="0" smtClean="0">
                <a:cs typeface="Times New Roman" pitchFamily="18" charset="0"/>
              </a:rPr>
              <a:t> may be caused by: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Times New Roman" pitchFamily="18" charset="0"/>
              </a:rPr>
              <a:t>Toxins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(most importantly: Alcohol abuse)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>
                <a:cs typeface="Times New Roman" pitchFamily="18" charset="0"/>
              </a:rPr>
              <a:t>diabetes mellitus</a:t>
            </a:r>
            <a:r>
              <a:rPr lang="en-US" dirty="0" smtClean="0">
                <a:cs typeface="Times New Roman" pitchFamily="18" charset="0"/>
              </a:rPr>
              <a:t> 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Times New Roman" pitchFamily="18" charset="0"/>
              </a:rPr>
              <a:t>Protein malnutrition (starvation)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Times New Roman" pitchFamily="18" charset="0"/>
              </a:rPr>
              <a:t>Obesity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smtClean="0">
                <a:cs typeface="Times New Roman" pitchFamily="18" charset="0"/>
              </a:rPr>
              <a:t>Anoxia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showimag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r="49200"/>
          <a:stretch>
            <a:fillRect/>
          </a:stretch>
        </p:blipFill>
        <p:spPr>
          <a:xfrm>
            <a:off x="304799" y="1447800"/>
            <a:ext cx="4981003" cy="4038600"/>
          </a:xfrm>
          <a:noFill/>
        </p:spPr>
      </p:pic>
      <p:sp>
        <p:nvSpPr>
          <p:cNvPr id="51203" name="Line 7"/>
          <p:cNvSpPr>
            <a:spLocks noChangeShapeType="1"/>
          </p:cNvSpPr>
          <p:nvPr/>
        </p:nvSpPr>
        <p:spPr bwMode="auto">
          <a:xfrm flipH="1">
            <a:off x="2438400" y="914400"/>
            <a:ext cx="1219200" cy="1905000"/>
          </a:xfrm>
          <a:prstGeom prst="line">
            <a:avLst/>
          </a:prstGeom>
          <a:noFill/>
          <a:ln w="19050">
            <a:solidFill>
              <a:srgbClr val="2B12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Text Box 8"/>
          <p:cNvSpPr txBox="1">
            <a:spLocks noChangeArrowheads="1"/>
          </p:cNvSpPr>
          <p:nvPr/>
        </p:nvSpPr>
        <p:spPr bwMode="auto">
          <a:xfrm>
            <a:off x="3276600" y="331788"/>
            <a:ext cx="489585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/>
              <a:t>Hepatotoxins</a:t>
            </a:r>
            <a:r>
              <a:rPr lang="en-US" sz="2000" b="1" dirty="0" smtClean="0"/>
              <a:t> and  anoxia </a:t>
            </a:r>
            <a:r>
              <a:rPr lang="en-US" sz="2000" b="1" dirty="0"/>
              <a:t>(e.g. alcohol) by disrupting mitochondria and </a:t>
            </a:r>
            <a:r>
              <a:rPr lang="en-US" sz="2000" b="1" dirty="0" smtClean="0"/>
              <a:t>SER = </a:t>
            </a:r>
            <a:r>
              <a:rPr lang="en-US" sz="2000" b="1" dirty="0" smtClean="0"/>
              <a:t>Inhibit fatty acid oxidation</a:t>
            </a:r>
            <a:endParaRPr lang="en-US" b="1" dirty="0"/>
          </a:p>
        </p:txBody>
      </p:sp>
      <p:sp>
        <p:nvSpPr>
          <p:cNvPr id="51205" name="Line 10"/>
          <p:cNvSpPr>
            <a:spLocks noChangeShapeType="1"/>
          </p:cNvSpPr>
          <p:nvPr/>
        </p:nvSpPr>
        <p:spPr bwMode="auto">
          <a:xfrm flipV="1">
            <a:off x="914400" y="4114800"/>
            <a:ext cx="76200" cy="1846262"/>
          </a:xfrm>
          <a:prstGeom prst="line">
            <a:avLst/>
          </a:prstGeom>
          <a:noFill/>
          <a:ln w="9525">
            <a:solidFill>
              <a:srgbClr val="2B12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Text Box 12"/>
          <p:cNvSpPr txBox="1">
            <a:spLocks noChangeArrowheads="1"/>
          </p:cNvSpPr>
          <p:nvPr/>
        </p:nvSpPr>
        <p:spPr bwMode="auto">
          <a:xfrm>
            <a:off x="685800" y="6019800"/>
            <a:ext cx="3886200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CCl4 and protein malnutrition</a:t>
            </a:r>
          </a:p>
        </p:txBody>
      </p:sp>
      <p:sp>
        <p:nvSpPr>
          <p:cNvPr id="51207" name="Line 14"/>
          <p:cNvSpPr>
            <a:spLocks noChangeShapeType="1"/>
          </p:cNvSpPr>
          <p:nvPr/>
        </p:nvSpPr>
        <p:spPr bwMode="auto">
          <a:xfrm>
            <a:off x="1187450" y="620713"/>
            <a:ext cx="288925" cy="792162"/>
          </a:xfrm>
          <a:prstGeom prst="line">
            <a:avLst/>
          </a:prstGeom>
          <a:noFill/>
          <a:ln w="19050">
            <a:solidFill>
              <a:srgbClr val="2B12E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Text Box 15"/>
          <p:cNvSpPr txBox="1">
            <a:spLocks noChangeArrowheads="1"/>
          </p:cNvSpPr>
          <p:nvPr/>
        </p:nvSpPr>
        <p:spPr bwMode="auto">
          <a:xfrm>
            <a:off x="381000" y="0"/>
            <a:ext cx="2268538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/>
            <a:r>
              <a:rPr lang="en-US" sz="2000" b="1" dirty="0"/>
              <a:t>Starvation will increase this</a:t>
            </a:r>
          </a:p>
        </p:txBody>
      </p:sp>
      <p:sp>
        <p:nvSpPr>
          <p:cNvPr id="51209" name="Text Box 16"/>
          <p:cNvSpPr txBox="1">
            <a:spLocks noChangeArrowheads="1"/>
          </p:cNvSpPr>
          <p:nvPr/>
        </p:nvSpPr>
        <p:spPr bwMode="auto">
          <a:xfrm>
            <a:off x="4953000" y="2667000"/>
            <a:ext cx="3962400" cy="2663825"/>
          </a:xfrm>
          <a:prstGeom prst="rect">
            <a:avLst/>
          </a:prstGeom>
          <a:solidFill>
            <a:srgbClr val="CC66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800" b="1"/>
              <a:t>Defects in any of the steps of uptake, catabolism, or secretion can lead to lipid accumulation.</a:t>
            </a:r>
          </a:p>
          <a:p>
            <a:pPr algn="l" rtl="0"/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385175" cy="1431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significance of fatty change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676400"/>
            <a:ext cx="8007350" cy="4191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Depends on the cause and severity of the accumulation.</a:t>
            </a:r>
          </a:p>
          <a:p>
            <a:pPr lvl="1"/>
            <a:r>
              <a:rPr lang="en-US" b="1" dirty="0" smtClean="0">
                <a:cs typeface="Times New Roman" pitchFamily="18" charset="0"/>
              </a:rPr>
              <a:t>Mild</a:t>
            </a:r>
            <a:r>
              <a:rPr lang="en-US" dirty="0" smtClean="0">
                <a:cs typeface="Times New Roman" pitchFamily="18" charset="0"/>
              </a:rPr>
              <a:t> it may have no effect on cellular function. </a:t>
            </a:r>
          </a:p>
          <a:p>
            <a:pPr lvl="1"/>
            <a:r>
              <a:rPr lang="en-US" b="1" dirty="0" smtClean="0">
                <a:cs typeface="Times New Roman" pitchFamily="18" charset="0"/>
              </a:rPr>
              <a:t>Severe</a:t>
            </a:r>
            <a:r>
              <a:rPr lang="en-US" dirty="0" smtClean="0">
                <a:cs typeface="Times New Roman" pitchFamily="18" charset="0"/>
              </a:rPr>
              <a:t> fatty change may transiently impair cellular function</a:t>
            </a:r>
          </a:p>
          <a:p>
            <a:pPr lvl="1"/>
            <a:endParaRPr lang="en-US" dirty="0" smtClean="0">
              <a:cs typeface="Times New Roman" pitchFamily="18" charset="0"/>
            </a:endParaRPr>
          </a:p>
          <a:p>
            <a:pPr lvl="1">
              <a:buNone/>
            </a:pPr>
            <a:r>
              <a:rPr lang="en-US" dirty="0" smtClean="0">
                <a:cs typeface="Times New Roman" pitchFamily="18" charset="0"/>
              </a:rPr>
              <a:t>  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348788" cy="6858000"/>
        </p:xfrm>
        <a:graphic>
          <a:graphicData uri="http://schemas.openxmlformats.org/presentationml/2006/ole">
            <p:oleObj spid="_x0000_s2050" name="Bitmap Image" r:id="rId4" imgW="7209524" imgH="528571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534400" cy="974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Light microscopy of fatty change</a:t>
            </a:r>
            <a:r>
              <a:rPr lang="en-US" sz="4000" dirty="0" smtClean="0"/>
              <a:t> 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752600"/>
            <a:ext cx="5486400" cy="4191000"/>
          </a:xfrm>
        </p:spPr>
        <p:txBody>
          <a:bodyPr/>
          <a:lstStyle/>
          <a:p>
            <a:r>
              <a:rPr lang="en-US" sz="2400" dirty="0" smtClean="0">
                <a:cs typeface="Times New Roman" pitchFamily="18" charset="0"/>
              </a:rPr>
              <a:t>Early: small fat vacuoles in the cytoplasm around the nucleus. 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Later stages: the vacuoles coalesce to create cleared spaces that displace the nucleus to the cell periphery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Occasionally contiguous cells rupture (fatty cysts) </a:t>
            </a:r>
          </a:p>
          <a:p>
            <a:endParaRPr lang="en-US" dirty="0" smtClean="0">
              <a:cs typeface="Times New Roman" pitchFamily="18" charset="0"/>
            </a:endParaRPr>
          </a:p>
        </p:txBody>
      </p:sp>
      <p:pic>
        <p:nvPicPr>
          <p:cNvPr id="54276" name="Picture 4" descr="http://library.med.utah.edu/WebPath/jpeg4/LIVER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057400"/>
            <a:ext cx="35814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Is Fatty liver reversible? 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cs typeface="Times New Roman" pitchFamily="18" charset="0"/>
              </a:rPr>
              <a:t>Fatty change is reversible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 except if some vital intracellular process is irreversibly impaired (e.g., in CCl4 poisoning),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Prognosis of Fatty liver </a:t>
            </a:r>
          </a:p>
        </p:txBody>
      </p:sp>
      <p:sp>
        <p:nvSpPr>
          <p:cNvPr id="57347" name="Rectangle 4"/>
          <p:cNvSpPr>
            <a:spLocks noGrp="1" noRot="1" noChangeArrowheads="1"/>
          </p:cNvSpPr>
          <p:nvPr>
            <p:ph idx="1"/>
          </p:nvPr>
        </p:nvSpPr>
        <p:spPr>
          <a:xfrm>
            <a:off x="762000" y="1752600"/>
            <a:ext cx="7391400" cy="4191000"/>
          </a:xfrm>
        </p:spPr>
        <p:txBody>
          <a:bodyPr>
            <a:normAutofit/>
          </a:bodyPr>
          <a:lstStyle/>
          <a:p>
            <a:r>
              <a:rPr lang="en-US" smtClean="0">
                <a:cs typeface="Times New Roman" pitchFamily="18" charset="0"/>
              </a:rPr>
              <a:t>Mild: benign natural history (approximately 3% will develop cirrhosis</a:t>
            </a:r>
          </a:p>
          <a:p>
            <a:endParaRPr lang="en-US" smtClean="0">
              <a:cs typeface="Times New Roman" pitchFamily="18" charset="0"/>
            </a:endParaRPr>
          </a:p>
          <a:p>
            <a:r>
              <a:rPr lang="en-US" smtClean="0">
                <a:cs typeface="Times New Roman" pitchFamily="18" charset="0"/>
              </a:rPr>
              <a:t>Moderate to sever: inflammation, degeneration in hepatocytes, +/- fibrosis (30% develop cirrhosis)</a:t>
            </a:r>
          </a:p>
          <a:p>
            <a:endParaRPr lang="en-US" smtClean="0">
              <a:cs typeface="Times New Roman" pitchFamily="18" charset="0"/>
            </a:endParaRPr>
          </a:p>
          <a:p>
            <a:r>
              <a:rPr lang="en-US" smtClean="0">
                <a:cs typeface="Times New Roman" pitchFamily="18" charset="0"/>
              </a:rPr>
              <a:t>5 to 10 year survival:67% and 59%</a:t>
            </a:r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8061325" y="3236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form of accumulation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625609"/>
          </a:xfrm>
        </p:spPr>
        <p:txBody>
          <a:bodyPr/>
          <a:lstStyle/>
          <a:p>
            <a:r>
              <a:rPr lang="en-US" b="1" dirty="0" err="1" smtClean="0"/>
              <a:t>Cholesteryl</a:t>
            </a:r>
            <a:r>
              <a:rPr lang="en-US" b="1" dirty="0" smtClean="0"/>
              <a:t> esters</a:t>
            </a:r>
          </a:p>
          <a:p>
            <a:r>
              <a:rPr lang="en-US" sz="2800" dirty="0" smtClean="0">
                <a:cs typeface="Times New Roman" pitchFamily="18" charset="0"/>
              </a:rPr>
              <a:t>These give atherosclerotic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plaques their characteristic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yellow color and contribute to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the pathogenesis of the lesion</a:t>
            </a:r>
          </a:p>
          <a:p>
            <a:r>
              <a:rPr lang="en-US" sz="2800" dirty="0" smtClean="0"/>
              <a:t>This is called atherosclerosis</a:t>
            </a:r>
            <a:endParaRPr lang="en-US" sz="2800" dirty="0" smtClean="0"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118786" name="Object 5"/>
          <p:cNvGraphicFramePr>
            <a:graphicFrameLocks noChangeAspect="1"/>
          </p:cNvGraphicFramePr>
          <p:nvPr/>
        </p:nvGraphicFramePr>
        <p:xfrm>
          <a:off x="4953000" y="2057400"/>
          <a:ext cx="3940937" cy="4086225"/>
        </p:xfrm>
        <a:graphic>
          <a:graphicData uri="http://schemas.openxmlformats.org/presentationml/2006/ole">
            <p:oleObj spid="_x0000_s118786" name="Bitmap Image" r:id="rId3" imgW="2591162" imgH="2685714" progId="PBrush">
              <p:embed/>
            </p:oleObj>
          </a:graphicData>
        </a:graphic>
      </p:graphicFrame>
      <p:graphicFrame>
        <p:nvGraphicFramePr>
          <p:cNvPr id="118787" name="Object 2"/>
          <p:cNvGraphicFramePr>
            <a:graphicFrameLocks noChangeAspect="1"/>
          </p:cNvGraphicFramePr>
          <p:nvPr/>
        </p:nvGraphicFramePr>
        <p:xfrm>
          <a:off x="5029200" y="4648200"/>
          <a:ext cx="3286125" cy="1996633"/>
        </p:xfrm>
        <a:graphic>
          <a:graphicData uri="http://schemas.openxmlformats.org/presentationml/2006/ole">
            <p:oleObj spid="_x0000_s118787" name="Bitmap Image" r:id="rId4" imgW="5266667" imgH="320000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Pigments 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71500" y="1357312"/>
            <a:ext cx="8343900" cy="5272087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Berlin Sans FB" pitchFamily="34" charset="0"/>
              </a:rPr>
              <a:t>Understand the pathological changes leading to abnormal accumulations of pigments and other substances in cells.</a:t>
            </a:r>
          </a:p>
          <a:p>
            <a:pPr lvl="0"/>
            <a:endParaRPr lang="en-US" dirty="0" smtClean="0">
              <a:latin typeface="Berlin Sans FB" pitchFamily="34" charset="0"/>
            </a:endParaRPr>
          </a:p>
          <a:p>
            <a:pPr lvl="0"/>
            <a:r>
              <a:rPr lang="en-US" dirty="0" smtClean="0">
                <a:latin typeface="Berlin Sans FB" pitchFamily="34" charset="0"/>
              </a:rPr>
              <a:t> List conditions and features of fatty change, </a:t>
            </a:r>
            <a:r>
              <a:rPr lang="en-US" dirty="0" err="1" smtClean="0">
                <a:latin typeface="Berlin Sans FB" pitchFamily="34" charset="0"/>
              </a:rPr>
              <a:t>haemosiderin</a:t>
            </a:r>
            <a:r>
              <a:rPr lang="en-US" dirty="0" smtClean="0">
                <a:latin typeface="Berlin Sans FB" pitchFamily="34" charset="0"/>
              </a:rPr>
              <a:t>, melanin and </a:t>
            </a:r>
            <a:r>
              <a:rPr lang="en-US" dirty="0" err="1" smtClean="0">
                <a:latin typeface="Berlin Sans FB" pitchFamily="34" charset="0"/>
              </a:rPr>
              <a:t>lipofuscin</a:t>
            </a:r>
            <a:r>
              <a:rPr lang="en-US" dirty="0" smtClean="0">
                <a:latin typeface="Berlin Sans FB" pitchFamily="34" charset="0"/>
              </a:rPr>
              <a:t> accumulations in cells.</a:t>
            </a:r>
          </a:p>
          <a:p>
            <a:pPr lvl="0"/>
            <a:endParaRPr lang="en-US" dirty="0" smtClean="0">
              <a:latin typeface="Berlin Sans FB" pitchFamily="34" charset="0"/>
            </a:endParaRPr>
          </a:p>
          <a:p>
            <a:pPr lvl="0"/>
            <a:r>
              <a:rPr lang="en-US" dirty="0" smtClean="0">
                <a:latin typeface="Berlin Sans FB" pitchFamily="34" charset="0"/>
              </a:rPr>
              <a:t>Know the main types and causes of calcifications (dystrophic and metastatic).</a:t>
            </a:r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accent5"/>
              </a:buClr>
              <a:buFont typeface="Wingdings 2"/>
              <a:buChar char=""/>
              <a:defRPr/>
            </a:pPr>
            <a:r>
              <a:rPr lang="en-US" dirty="0" smtClean="0"/>
              <a:t>Pigments are </a:t>
            </a:r>
            <a:r>
              <a:rPr lang="en-US" dirty="0" smtClean="0">
                <a:solidFill>
                  <a:srgbClr val="FF3399"/>
                </a:solidFill>
              </a:rPr>
              <a:t>c</a:t>
            </a:r>
            <a:r>
              <a:rPr lang="en-US" dirty="0" smtClean="0">
                <a:solidFill>
                  <a:schemeClr val="accent1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l</a:t>
            </a:r>
            <a:r>
              <a:rPr lang="en-US" dirty="0" smtClean="0">
                <a:solidFill>
                  <a:schemeClr val="hlink"/>
                </a:solidFill>
              </a:rPr>
              <a:t>o</a:t>
            </a:r>
            <a:r>
              <a:rPr lang="en-US" dirty="0" smtClean="0">
                <a:solidFill>
                  <a:schemeClr val="folHlink"/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rgbClr val="FFC000"/>
                </a:solidFill>
              </a:rPr>
              <a:t>d</a:t>
            </a:r>
            <a:r>
              <a:rPr lang="en-US" dirty="0" smtClean="0"/>
              <a:t> substances that are either:</a:t>
            </a:r>
          </a:p>
          <a:p>
            <a:pPr marL="868680" lvl="1" indent="-283464" fontAlgn="auto">
              <a:spcAft>
                <a:spcPts val="0"/>
              </a:spcAft>
              <a:buClr>
                <a:schemeClr val="accent5"/>
              </a:buClr>
              <a:buFont typeface="Wingdings 2"/>
              <a:buChar char=""/>
              <a:defRPr/>
            </a:pPr>
            <a:r>
              <a:rPr lang="en-US" dirty="0" smtClean="0"/>
              <a:t> exogenous, coming from outside the body, or </a:t>
            </a:r>
          </a:p>
          <a:p>
            <a:pPr marL="868680" lvl="1" indent="-283464" fontAlgn="auto">
              <a:spcAft>
                <a:spcPts val="0"/>
              </a:spcAft>
              <a:buClr>
                <a:schemeClr val="accent5"/>
              </a:buClr>
              <a:buFont typeface="Wingdings 2"/>
              <a:buChar char=""/>
              <a:defRPr/>
            </a:pPr>
            <a:r>
              <a:rPr lang="en-US" dirty="0" smtClean="0"/>
              <a:t>endogenous, synthesized within the body itself.</a:t>
            </a:r>
          </a:p>
          <a:p>
            <a:pPr marL="548640" indent="-411480" fontAlgn="auto"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Exogenous pigment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172200" cy="46256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 They may be toxic and produce inflammatory tissue reactions or they may be relatively inert.  </a:t>
            </a:r>
          </a:p>
          <a:p>
            <a:r>
              <a:rPr lang="en-US" dirty="0" smtClean="0"/>
              <a:t>Indian ink pigments produce effective tattoos because they are engulfed by dermal macrophages which become immobilized and permanently deposited.</a:t>
            </a:r>
            <a:endParaRPr lang="en-US" dirty="0"/>
          </a:p>
        </p:txBody>
      </p:sp>
      <p:pic>
        <p:nvPicPr>
          <p:cNvPr id="186370" name="Picture 2" descr="http://4.bp.blogspot.com/-D1OKhkebfLw/TYnJAs9SrSI/AAAAAAAAAfs/vqD3bwHT8F0/s1600/lily-tattoo-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6488" y="3276600"/>
            <a:ext cx="3237512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Exogenous pigment: carbon</a:t>
            </a:r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1828800"/>
            <a:ext cx="8007350" cy="4800600"/>
          </a:xfrm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The most common is carbon</a:t>
            </a:r>
          </a:p>
          <a:p>
            <a:r>
              <a:rPr lang="en-US" smtClean="0">
                <a:cs typeface="Times New Roman" pitchFamily="18" charset="0"/>
              </a:rPr>
              <a:t>When inhaled, it is phagocytosed by alveolar macrophages and transported through lymphatic channels to the regional tracheobronchial lymph nodes. 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Exogenous pigment: carbon</a:t>
            </a:r>
          </a:p>
        </p:txBody>
      </p:sp>
      <p:sp>
        <p:nvSpPr>
          <p:cNvPr id="778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447800"/>
            <a:ext cx="4267200" cy="48006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2400" dirty="0" smtClean="0">
                <a:cs typeface="Times New Roman" pitchFamily="18" charset="0"/>
              </a:rPr>
              <a:t>Aggregates of the pigment blacken the draining lymph nodes and pulmonary parenchyma (</a:t>
            </a:r>
            <a:r>
              <a:rPr lang="en-US" sz="2400" dirty="0" err="1" smtClean="0">
                <a:cs typeface="Times New Roman" pitchFamily="18" charset="0"/>
              </a:rPr>
              <a:t>anthracosis</a:t>
            </a:r>
            <a:r>
              <a:rPr lang="en-US" sz="2400" dirty="0" smtClean="0">
                <a:cs typeface="Times New Roman" pitchFamily="18" charset="0"/>
              </a:rPr>
              <a:t>).</a:t>
            </a:r>
          </a:p>
          <a:p>
            <a:endParaRPr lang="en-US" sz="2400" dirty="0" smtClean="0">
              <a:cs typeface="Times New Roman" pitchFamily="18" charset="0"/>
            </a:endParaRPr>
          </a:p>
        </p:txBody>
      </p:sp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124200"/>
            <a:ext cx="39909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Rot="1" noChangeArrowheads="1"/>
          </p:cNvSpPr>
          <p:nvPr/>
        </p:nvSpPr>
        <p:spPr>
          <a:xfrm>
            <a:off x="4724400" y="1524000"/>
            <a:ext cx="4419600" cy="49530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Heavy accumulations may induce fibrosis      ( coal workers' pneumoconiosis)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6" name="Picture 5" descr="http://www.robbinspathology.com/common/showimage.cfm?type=f&amp;ThisFigFile=S01871-015-f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895600"/>
            <a:ext cx="2305050" cy="36041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Endogenous Pigments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Hemosidren</a:t>
            </a:r>
            <a:endParaRPr lang="en-US" dirty="0" smtClean="0"/>
          </a:p>
          <a:p>
            <a:r>
              <a:rPr lang="en-US" dirty="0" smtClean="0"/>
              <a:t>Melanin</a:t>
            </a:r>
          </a:p>
          <a:p>
            <a:r>
              <a:rPr lang="en-US" dirty="0" err="1" smtClean="0"/>
              <a:t>Lipofuscin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/>
              <a:t>Hemosiderin</a:t>
            </a:r>
            <a:r>
              <a:rPr lang="en-US" sz="3600" dirty="0" smtClean="0"/>
              <a:t> ( iron)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14375" y="1500188"/>
            <a:ext cx="8007350" cy="4519612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is a hemoglobin-derived granular pigment that is golden yellow to brown and accumulates in tissues when there is a local or systemic excess of iron. 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cs typeface="Times New Roman" pitchFamily="18" charset="0"/>
              </a:rPr>
              <a:t>Hemosiderin</a:t>
            </a:r>
            <a:r>
              <a:rPr lang="en-US" dirty="0" smtClean="0">
                <a:cs typeface="Times New Roman" pitchFamily="18" charset="0"/>
              </a:rPr>
              <a:t> pigments </a:t>
            </a:r>
            <a:r>
              <a:rPr lang="en-US" dirty="0" smtClean="0"/>
              <a:t>is composed of aggregates of partially degraded </a:t>
            </a:r>
            <a:r>
              <a:rPr lang="en-US" dirty="0" err="1" smtClean="0"/>
              <a:t>ferritin</a:t>
            </a:r>
            <a:r>
              <a:rPr lang="en-US" dirty="0" smtClean="0"/>
              <a:t>, which is protein-covered </a:t>
            </a:r>
            <a:r>
              <a:rPr lang="en-US" dirty="0" smtClean="0"/>
              <a:t>ferric oxide and phosphate.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It can be seen by light and electron microscopy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Hemosiderin</a:t>
            </a:r>
            <a:endParaRPr lang="en-US" dirty="0" smtClean="0"/>
          </a:p>
        </p:txBody>
      </p:sp>
      <p:pic>
        <p:nvPicPr>
          <p:cNvPr id="89091" name="Picture 7" descr="hemosideri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2428875"/>
            <a:ext cx="8007350" cy="2524125"/>
          </a:xfrm>
          <a:noFill/>
        </p:spPr>
      </p:pic>
      <p:sp>
        <p:nvSpPr>
          <p:cNvPr id="89092" name="TextBox 5"/>
          <p:cNvSpPr txBox="1">
            <a:spLocks noChangeArrowheads="1"/>
          </p:cNvSpPr>
          <p:nvPr/>
        </p:nvSpPr>
        <p:spPr bwMode="auto">
          <a:xfrm>
            <a:off x="285750" y="1428750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l"/>
            <a:r>
              <a:rPr lang="en-US" sz="2400"/>
              <a:t>The iron ions of hemoglobin accumulate as golden-yellow hemosiderin. </a:t>
            </a:r>
          </a:p>
          <a:p>
            <a:pPr algn="l"/>
            <a:endParaRPr lang="en-US" sz="2400"/>
          </a:p>
        </p:txBody>
      </p:sp>
      <p:sp>
        <p:nvSpPr>
          <p:cNvPr id="89093" name="TextBox 6"/>
          <p:cNvSpPr txBox="1">
            <a:spLocks noChangeArrowheads="1"/>
          </p:cNvSpPr>
          <p:nvPr/>
        </p:nvSpPr>
        <p:spPr bwMode="auto">
          <a:xfrm>
            <a:off x="714375" y="5072063"/>
            <a:ext cx="825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/>
              <a:t>The iron can be </a:t>
            </a:r>
            <a:r>
              <a:rPr lang="en-US" sz="2400" dirty="0" smtClean="0"/>
              <a:t>identified in tissue </a:t>
            </a:r>
            <a:r>
              <a:rPr lang="en-US" sz="2400" dirty="0"/>
              <a:t>by the </a:t>
            </a:r>
            <a:r>
              <a:rPr lang="en-US" sz="2800" b="1" dirty="0"/>
              <a:t>Prussian blue </a:t>
            </a:r>
            <a:r>
              <a:rPr lang="en-US" sz="2800" b="1" dirty="0" err="1"/>
              <a:t>histochemical</a:t>
            </a:r>
            <a:r>
              <a:rPr lang="en-US" sz="2800" b="1" dirty="0"/>
              <a:t> reaction </a:t>
            </a:r>
            <a:endParaRPr lang="en-US" sz="2400" b="1" dirty="0"/>
          </a:p>
          <a:p>
            <a:pPr algn="l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Hemosiderin</a:t>
            </a:r>
            <a:r>
              <a:rPr lang="en-US" dirty="0" smtClean="0"/>
              <a:t> </a:t>
            </a:r>
            <a:r>
              <a:rPr lang="en-US" sz="4800" dirty="0" smtClean="0"/>
              <a:t>( iron)</a:t>
            </a:r>
            <a:endParaRPr lang="en-US" dirty="0" smtClean="0"/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Black" pitchFamily="34" charset="0"/>
                <a:cs typeface="Times New Roman" pitchFamily="18" charset="0"/>
              </a:rPr>
              <a:t>Although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hemosiderin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accumulation is usually pathologic, small amounts of this pigment are normal.</a:t>
            </a:r>
          </a:p>
          <a:p>
            <a:r>
              <a:rPr lang="en-US" dirty="0" smtClean="0">
                <a:latin typeface="Arial Black" pitchFamily="34" charset="0"/>
                <a:cs typeface="Times New Roman" pitchFamily="18" charset="0"/>
              </a:rPr>
              <a:t>Where?</a:t>
            </a:r>
          </a:p>
          <a:p>
            <a:pPr lvl="1"/>
            <a:r>
              <a:rPr lang="en-US" dirty="0" smtClean="0">
                <a:latin typeface="Arial Black" pitchFamily="34" charset="0"/>
                <a:cs typeface="Times New Roman" pitchFamily="18" charset="0"/>
              </a:rPr>
              <a:t>in the mononuclear phagocytes of the bone marrow, spleen, and liver. </a:t>
            </a:r>
          </a:p>
          <a:p>
            <a:r>
              <a:rPr lang="en-US" dirty="0" smtClean="0">
                <a:latin typeface="Arial Black" pitchFamily="34" charset="0"/>
                <a:cs typeface="Times New Roman" pitchFamily="18" charset="0"/>
              </a:rPr>
              <a:t>Why?</a:t>
            </a:r>
          </a:p>
          <a:p>
            <a:pPr lvl="1"/>
            <a:r>
              <a:rPr lang="en-US" dirty="0" smtClean="0">
                <a:latin typeface="Arial Black" pitchFamily="34" charset="0"/>
                <a:cs typeface="Times New Roman" pitchFamily="18" charset="0"/>
              </a:rPr>
              <a:t>there is extensive red cell breakdown.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Hemosiderin</a:t>
            </a:r>
            <a:endParaRPr lang="en-US" dirty="0" smtClean="0"/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Local excesses of iron, and consequently of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hemosiderin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, result from hemorrhage. 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Bruise: The original red-blue color of hemoglobin is transformed to varying shades of green-blue by the local formation of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biliverdin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(green bile) and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bilirubin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(red bile) from the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heme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Hemosiderosis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systemic overload of iron)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01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1676400"/>
            <a:ext cx="8007350" cy="4191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is systemic overload of iron,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hemosiderin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is deposited in many organs and tissues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Arial Black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Site: liver, bone marrow, spleen, and lymph nodes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With progressive accumulation, </a:t>
            </a: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parenchymal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cells throughout the body (principally the liver, pancreas, heart, and endocrine organs) will be affected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Accumulation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98991"/>
            <a:ext cx="8229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Berlin Sans FB" pitchFamily="34" charset="0"/>
              </a:rPr>
              <a:t>Under some circumstances cells may accumulate abnormal amounts of various substances.</a:t>
            </a:r>
          </a:p>
          <a:p>
            <a:endParaRPr lang="en-US" dirty="0" smtClean="0">
              <a:latin typeface="Berlin Sans FB" pitchFamily="34" charset="0"/>
            </a:endParaRPr>
          </a:p>
          <a:p>
            <a:r>
              <a:rPr lang="en-US" dirty="0" smtClean="0">
                <a:latin typeface="Berlin Sans FB" pitchFamily="34" charset="0"/>
              </a:rPr>
              <a:t>They may be harmless or associated with varying degrees of injury .</a:t>
            </a:r>
          </a:p>
          <a:p>
            <a:endParaRPr lang="en-US" dirty="0" smtClean="0">
              <a:latin typeface="Berlin Sans FB" pitchFamily="34" charset="0"/>
            </a:endParaRPr>
          </a:p>
          <a:p>
            <a:r>
              <a:rPr lang="en-US" dirty="0" smtClean="0">
                <a:latin typeface="Berlin Sans FB" pitchFamily="34" charset="0"/>
              </a:rPr>
              <a:t>Cells may accumulate pigments or other substances as a result of a variety of different pathological or physiological processes.  </a:t>
            </a:r>
          </a:p>
          <a:p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Hemosiderosis</a:t>
            </a:r>
            <a:endParaRPr lang="en-US" dirty="0" smtClean="0"/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14375" y="1643063"/>
            <a:ext cx="8429625" cy="4714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err="1" smtClean="0">
                <a:latin typeface="Arial Black" pitchFamily="34" charset="0"/>
                <a:cs typeface="Times New Roman" pitchFamily="18" charset="0"/>
              </a:rPr>
              <a:t>Hemosiderosis</a:t>
            </a: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occurs in the setting of: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1200150" lvl="2" indent="-342900">
              <a:lnSpc>
                <a:spcPct val="80000"/>
              </a:lnSpc>
              <a:buFont typeface="Lucida Sans" pitchFamily="34" charset="0"/>
              <a:buAutoNum type="arabicPeriod"/>
            </a:pP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increased absorption of dietary iron </a:t>
            </a:r>
          </a:p>
          <a:p>
            <a:pPr marL="1200150" lvl="2" indent="-342900">
              <a:lnSpc>
                <a:spcPct val="80000"/>
              </a:lnSpc>
              <a:buFont typeface="Lucida Sans" pitchFamily="34" charset="0"/>
              <a:buAutoNum type="arabicPeriod"/>
            </a:pP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impaired utilization of iron</a:t>
            </a:r>
          </a:p>
          <a:p>
            <a:pPr marL="1200150" lvl="2" indent="-342900">
              <a:lnSpc>
                <a:spcPct val="80000"/>
              </a:lnSpc>
              <a:buFont typeface="Lucida Sans" pitchFamily="34" charset="0"/>
              <a:buAutoNum type="arabicPeriod"/>
            </a:pP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hemolytic </a:t>
            </a:r>
            <a:r>
              <a:rPr lang="en-US" sz="3200" dirty="0" err="1" smtClean="0">
                <a:latin typeface="Arial Black" pitchFamily="34" charset="0"/>
                <a:cs typeface="Times New Roman" pitchFamily="18" charset="0"/>
              </a:rPr>
              <a:t>anemias</a:t>
            </a:r>
            <a:endParaRPr lang="en-US" sz="3200" dirty="0" smtClean="0">
              <a:latin typeface="Arial Black" pitchFamily="34" charset="0"/>
              <a:cs typeface="Times New Roman" pitchFamily="18" charset="0"/>
            </a:endParaRPr>
          </a:p>
          <a:p>
            <a:pPr marL="1200150" lvl="2" indent="-342900">
              <a:lnSpc>
                <a:spcPct val="80000"/>
              </a:lnSpc>
              <a:buFont typeface="Lucida Sans" pitchFamily="34" charset="0"/>
              <a:buAutoNum type="arabicPeriod"/>
            </a:pPr>
            <a:r>
              <a:rPr lang="en-US" sz="3200" dirty="0" smtClean="0">
                <a:latin typeface="Arial Black" pitchFamily="34" charset="0"/>
                <a:cs typeface="Times New Roman" pitchFamily="18" charset="0"/>
              </a:rPr>
              <a:t>transfusions </a:t>
            </a:r>
            <a:r>
              <a:rPr lang="en-US" sz="3200" dirty="0" smtClean="0">
                <a:cs typeface="Times New Roman" pitchFamily="18" charset="0"/>
              </a:rPr>
              <a:t>(the transfused red cells constitute an exogenous load of iron).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Effect of </a:t>
            </a:r>
            <a:r>
              <a:rPr lang="en-US" dirty="0" err="1" smtClean="0"/>
              <a:t>hemosiderosis</a:t>
            </a:r>
            <a:endParaRPr lang="en-US" dirty="0" smtClean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In most instances of systemic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hemosiderosis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, the iron pigment does not damage the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parenchymal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cells</a:t>
            </a:r>
          </a:p>
          <a:p>
            <a:pPr>
              <a:lnSpc>
                <a:spcPct val="80000"/>
              </a:lnSpc>
            </a:pPr>
            <a:endParaRPr lang="en-US" dirty="0" smtClean="0"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However, more extensive accumulations of iron are seen in </a:t>
            </a:r>
            <a:r>
              <a:rPr lang="en-US" sz="4000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hereditary </a:t>
            </a:r>
            <a:r>
              <a:rPr lang="en-US" sz="4000" dirty="0" err="1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hemochromatosis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with tissue injury including liver fibrosis, heart failure, and diabetes mellitus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Melanin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Endogenous Pigments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Melanin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Melanin is the brown/black pigment which is normally present in the cytoplasm of cells at the basal cell layer of the epidermis, called </a:t>
            </a:r>
            <a:r>
              <a:rPr lang="en-US" dirty="0" err="1" smtClean="0"/>
              <a:t>melanocytes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function of melanin is to block harmful UV rays from the epidermal nuclei.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Melanin: Causes of accumulation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524000"/>
            <a:ext cx="84582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Melanin may accumulate in excessive quantities in benign or malignant </a:t>
            </a:r>
            <a:r>
              <a:rPr lang="en-US" sz="3000" dirty="0" err="1" smtClean="0">
                <a:latin typeface="Aharoni" pitchFamily="2" charset="-79"/>
                <a:cs typeface="Aharoni" pitchFamily="2" charset="-79"/>
              </a:rPr>
              <a:t>melanocytic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000" dirty="0" err="1" smtClean="0">
                <a:latin typeface="Aharoni" pitchFamily="2" charset="-79"/>
                <a:cs typeface="Aharoni" pitchFamily="2" charset="-79"/>
              </a:rPr>
              <a:t>neoplasms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and its presence is a useful diagnostic feature </a:t>
            </a:r>
            <a:r>
              <a:rPr lang="en-US" sz="3000" dirty="0" err="1" smtClean="0">
                <a:latin typeface="Aharoni" pitchFamily="2" charset="-79"/>
                <a:cs typeface="Aharoni" pitchFamily="2" charset="-79"/>
              </a:rPr>
              <a:t>melanocytic</a:t>
            </a:r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lesions.</a:t>
            </a:r>
          </a:p>
          <a:p>
            <a:r>
              <a:rPr lang="en-US" sz="3000" dirty="0" smtClean="0">
                <a:latin typeface="Aharoni" pitchFamily="2" charset="-79"/>
                <a:cs typeface="Aharoni" pitchFamily="2" charset="-79"/>
              </a:rPr>
              <a:t> In inflammatory skin lesions, post-inflammatory pigmentation of the skin.</a:t>
            </a:r>
          </a:p>
          <a:p>
            <a:endParaRPr lang="en-US" sz="3000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en-US" sz="30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Melanin: Nevus</a:t>
            </a:r>
          </a:p>
        </p:txBody>
      </p:sp>
      <p:pic>
        <p:nvPicPr>
          <p:cNvPr id="159746" name="Picture 2" descr="http://trialx.com/curetalk/wp-content/blogs.dir/7/files/2011/05/diseases/Nevus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4962525" cy="4162426"/>
          </a:xfrm>
          <a:prstGeom prst="rect">
            <a:avLst/>
          </a:prstGeom>
          <a:noFill/>
        </p:spPr>
      </p:pic>
      <p:pic>
        <p:nvPicPr>
          <p:cNvPr id="849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29000" y="2590800"/>
            <a:ext cx="5419725" cy="4067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 smtClean="0"/>
              <a:t>Lipofuscin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Endogenous Pigments</a:t>
            </a:r>
            <a:endParaRPr lang="ar-S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err="1" smtClean="0"/>
              <a:t>Lipofuscin</a:t>
            </a:r>
            <a:endParaRPr lang="en-US" sz="3600" dirty="0" smtClean="0"/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1524000"/>
            <a:ext cx="800735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cs typeface="Times New Roman" pitchFamily="18" charset="0"/>
              </a:rPr>
              <a:t>"wear-and-tear pigment" is an insoluble brownish-yellow granular intracellular material that seen in a variety of tissues (the heart, liver, and brain) as a function of age or atrophy.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600" dirty="0" smtClean="0">
                <a:solidFill>
                  <a:schemeClr val="tx2"/>
                </a:solidFill>
                <a:cs typeface="Times New Roman" pitchFamily="18" charset="0"/>
              </a:rPr>
              <a:t>Brown atrophy</a:t>
            </a:r>
            <a:endParaRPr lang="en-US" sz="36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600" smtClean="0"/>
              <a:t>Lipofuscin</a:t>
            </a:r>
          </a:p>
        </p:txBody>
      </p:sp>
      <p:sp>
        <p:nvSpPr>
          <p:cNvPr id="82947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07350" cy="2022475"/>
          </a:xfrm>
        </p:spPr>
        <p:txBody>
          <a:bodyPr/>
          <a:lstStyle/>
          <a:p>
            <a:r>
              <a:rPr lang="en-US" smtClean="0">
                <a:cs typeface="Times New Roman" pitchFamily="18" charset="0"/>
              </a:rPr>
              <a:t>By electron microscopy, the pigment appears as perinuclear electron-dense granules </a:t>
            </a:r>
          </a:p>
          <a:p>
            <a:pPr>
              <a:buFont typeface="Wingdings" pitchFamily="2" charset="2"/>
              <a:buNone/>
            </a:pPr>
            <a:endParaRPr lang="en-US" smtClean="0">
              <a:cs typeface="Times New Roman" pitchFamily="18" charset="0"/>
            </a:endParaRPr>
          </a:p>
        </p:txBody>
      </p:sp>
      <p:pic>
        <p:nvPicPr>
          <p:cNvPr id="82948" name="Picture 8" descr="lipofusc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3030538"/>
            <a:ext cx="8001000" cy="3322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/>
              <a:t>Degeneration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Degeneration is used to describe pathological processes which result in deterioration (often with destruction) of tissues and organs. </a:t>
            </a:r>
          </a:p>
          <a:p>
            <a:pPr>
              <a:buNone/>
            </a:pPr>
            <a:r>
              <a:rPr lang="en-US" dirty="0" smtClean="0"/>
              <a:t>Examples:</a:t>
            </a:r>
          </a:p>
          <a:p>
            <a:pPr marL="633222" indent="-514350">
              <a:buAutoNum type="arabicPeriod"/>
            </a:pPr>
            <a:r>
              <a:rPr lang="en-US" dirty="0" smtClean="0"/>
              <a:t>Osteoarthritis : a degenerative joint disease in which gradual destruction and deterioration of the bones and joint occurs.  </a:t>
            </a:r>
          </a:p>
          <a:p>
            <a:pPr marL="633222" indent="-514350">
              <a:buAutoNum type="arabicPeriod"/>
            </a:pPr>
            <a:r>
              <a:rPr lang="en-US" dirty="0" smtClean="0"/>
              <a:t>Alzheimer's disease : a degenerative neurological disease where there is a progressive deterioration in brain function.  </a:t>
            </a:r>
          </a:p>
          <a:p>
            <a:pPr marL="633222" indent="-514350">
              <a:buAutoNum type="arabicPeriod"/>
            </a:pPr>
            <a:r>
              <a:rPr lang="en-US" dirty="0" smtClean="0"/>
              <a:t> Solar </a:t>
            </a:r>
            <a:r>
              <a:rPr lang="en-US" dirty="0" err="1" smtClean="0"/>
              <a:t>elastosis</a:t>
            </a:r>
            <a:r>
              <a:rPr lang="en-US" dirty="0" smtClean="0"/>
              <a:t>: UV-induced degeneration of the connective tissue in skin.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55448"/>
            <a:ext cx="8305800" cy="12527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Overview of Accumulation</a:t>
            </a:r>
            <a:endParaRPr lang="en-US" dirty="0" smtClean="0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Berlin Sans FB" pitchFamily="34" charset="0"/>
              </a:rPr>
              <a:t>May be found: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in the cytoplasm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within organelles (typically </a:t>
            </a:r>
            <a:r>
              <a:rPr lang="en-US" dirty="0" err="1" smtClean="0">
                <a:latin typeface="Berlin Sans FB" pitchFamily="34" charset="0"/>
              </a:rPr>
              <a:t>lysosomes</a:t>
            </a:r>
            <a:r>
              <a:rPr lang="en-US" dirty="0" smtClean="0">
                <a:latin typeface="Berlin Sans FB" pitchFamily="34" charset="0"/>
              </a:rPr>
              <a:t>) 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in the nucleus </a:t>
            </a:r>
          </a:p>
          <a:p>
            <a:r>
              <a:rPr lang="en-US" dirty="0" smtClean="0">
                <a:latin typeface="Berlin Sans FB" pitchFamily="34" charset="0"/>
              </a:rPr>
              <a:t>The accumulations can be classified as endogenous or exogenous.</a:t>
            </a:r>
          </a:p>
          <a:p>
            <a:r>
              <a:rPr lang="en-US" dirty="0" smtClean="0">
                <a:latin typeface="Berlin Sans FB" pitchFamily="34" charset="0"/>
              </a:rPr>
              <a:t>Came to the cell through: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Synthesis by affected cells</a:t>
            </a:r>
          </a:p>
          <a:p>
            <a:pPr lvl="1"/>
            <a:r>
              <a:rPr lang="en-US" dirty="0" smtClean="0">
                <a:latin typeface="Berlin Sans FB" pitchFamily="34" charset="0"/>
              </a:rPr>
              <a:t>Produced elsewhere.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PATHOLOGIC CALCIFICATION 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Pathologic calcification</a:t>
            </a:r>
            <a:endParaRPr lang="en-US" dirty="0"/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676400"/>
            <a:ext cx="8229600" cy="462560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is </a:t>
            </a:r>
            <a:r>
              <a:rPr lang="en-US" dirty="0"/>
              <a:t>a common process in a wide variety of disease </a:t>
            </a:r>
            <a:r>
              <a:rPr lang="en-US" dirty="0" smtClean="0"/>
              <a:t>states</a:t>
            </a:r>
          </a:p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 </a:t>
            </a:r>
            <a:r>
              <a:rPr lang="en-US" dirty="0"/>
              <a:t>it implies the abnormal deposition of calcium </a:t>
            </a:r>
            <a:r>
              <a:rPr lang="en-US" dirty="0" smtClean="0"/>
              <a:t>salts with </a:t>
            </a:r>
            <a:r>
              <a:rPr lang="en-US" dirty="0"/>
              <a:t>smaller amounts of iron, magnesium, and other minerals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It has 2 types: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Types of Pathologic calcification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Dystrophic calcification: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When the deposition occurs in dead or dying tissues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it occurs with normal serum levels of calcium</a:t>
            </a:r>
          </a:p>
          <a:p>
            <a:pPr lvl="1">
              <a:lnSpc>
                <a:spcPct val="80000"/>
              </a:lnSpc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Metastatic calcification: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The deposition of calcium salts in normal tissues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It almost always reflects some derangement in calcium metabolism (</a:t>
            </a:r>
            <a:r>
              <a:rPr lang="en-US" dirty="0" err="1" smtClean="0"/>
              <a:t>hypercalcemia</a:t>
            </a:r>
            <a:r>
              <a:rPr lang="en-US" dirty="0" smtClean="0"/>
              <a:t>)</a:t>
            </a:r>
          </a:p>
          <a:p>
            <a:pPr marL="633222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Dystrophic calcification: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Encountered </a:t>
            </a:r>
            <a:r>
              <a:rPr lang="en-US" dirty="0"/>
              <a:t>in areas of necrosis of any type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E.g. a </a:t>
            </a:r>
            <a:r>
              <a:rPr lang="en-US" dirty="0" err="1" smtClean="0"/>
              <a:t>tuberculous</a:t>
            </a:r>
            <a:r>
              <a:rPr lang="en-US" dirty="0" smtClean="0"/>
              <a:t> lymph node is essentially converted to radio-opaque lesion due to calcification </a:t>
            </a:r>
          </a:p>
          <a:p>
            <a:pPr lvl="1"/>
            <a:r>
              <a:rPr lang="en-US" dirty="0" smtClean="0"/>
              <a:t>E.g. </a:t>
            </a:r>
            <a:r>
              <a:rPr lang="en-US" dirty="0"/>
              <a:t>in the </a:t>
            </a:r>
            <a:r>
              <a:rPr lang="en-US" dirty="0" err="1"/>
              <a:t>atheromas</a:t>
            </a:r>
            <a:r>
              <a:rPr lang="en-US" dirty="0"/>
              <a:t> of advanced atherosclerosis, associated with </a:t>
            </a:r>
            <a:r>
              <a:rPr lang="en-US" dirty="0" err="1"/>
              <a:t>intimal</a:t>
            </a:r>
            <a:r>
              <a:rPr lang="en-US" dirty="0"/>
              <a:t> injury in the aorta and large </a:t>
            </a:r>
            <a:r>
              <a:rPr lang="en-US" dirty="0" smtClean="0"/>
              <a:t>arteries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Although dystrophic calcification may be an incidental finding indicating insignificant past cell injury,  it </a:t>
            </a:r>
            <a:r>
              <a:rPr lang="en-US" sz="2800" dirty="0"/>
              <a:t>may also be a cause of organ dysfunction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For example, </a:t>
            </a:r>
            <a:endParaRPr lang="en-US" sz="2800" dirty="0" smtClean="0"/>
          </a:p>
          <a:p>
            <a:pPr lvl="1"/>
            <a:r>
              <a:rPr lang="en-US" sz="2400" dirty="0" smtClean="0"/>
              <a:t>Dystrophic </a:t>
            </a:r>
            <a:r>
              <a:rPr lang="en-US" sz="2400" dirty="0"/>
              <a:t>calcification of the aortic valves is an important cause of aortic </a:t>
            </a:r>
            <a:r>
              <a:rPr lang="en-US" sz="2400" dirty="0" err="1"/>
              <a:t>stenosis</a:t>
            </a:r>
            <a:r>
              <a:rPr lang="en-US" sz="2400" dirty="0"/>
              <a:t> in the elderly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6" descr="calcif-aorta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609600" y="1524000"/>
            <a:ext cx="7854950" cy="5184267"/>
          </a:xfr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313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Dystrophic calcification of the aortic valves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Morphology of </a:t>
            </a:r>
            <a:r>
              <a:rPr lang="en-US" sz="3600" dirty="0" smtClean="0">
                <a:solidFill>
                  <a:srgbClr val="FFC000"/>
                </a:solidFill>
              </a:rPr>
              <a:t>Dystrophic calcification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calcium </a:t>
            </a:r>
            <a:r>
              <a:rPr lang="en-US" sz="2800" dirty="0"/>
              <a:t>salts are grossly seen as fine white granules or clumps, often felt as gritty deposits.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Histologically</a:t>
            </a:r>
            <a:r>
              <a:rPr lang="en-US" sz="2800" dirty="0"/>
              <a:t>, calcification appears as intracellular and/or extracellular basophilic deposits. </a:t>
            </a:r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time, </a:t>
            </a:r>
            <a:r>
              <a:rPr lang="en-US" sz="2800" dirty="0" err="1"/>
              <a:t>heterotopic</a:t>
            </a:r>
            <a:r>
              <a:rPr lang="en-US" sz="2800" dirty="0"/>
              <a:t> bone may be formed in the focus of calcification.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3" name="Picture 3" descr="http://library.med.utah.edu/WebPath/jpeg4/GI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543050"/>
            <a:ext cx="5761038" cy="3771900"/>
          </a:xfrm>
          <a:prstGeom prst="rect">
            <a:avLst/>
          </a:prstGeom>
          <a:noFill/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7467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Dystrophic calcification in the wall of the stomach</a:t>
            </a:r>
            <a:r>
              <a:rPr lang="ar-SA"/>
              <a:t>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Metastatic calcification</a:t>
            </a:r>
            <a:endParaRPr lang="en-US" dirty="0"/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1905000"/>
            <a:ext cx="7315200" cy="462560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Metastatic calcification can occur in normal tissues whenever </a:t>
            </a:r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there  </a:t>
            </a:r>
            <a:r>
              <a:rPr lang="en-US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en-US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hypercalcemia</a:t>
            </a:r>
            <a:r>
              <a:rPr lang="en-US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Metastatic calcification</a:t>
            </a:r>
            <a:br>
              <a:rPr lang="en-US" sz="4800" dirty="0" smtClean="0"/>
            </a:br>
            <a:r>
              <a:rPr lang="en-US" dirty="0" smtClean="0"/>
              <a:t>Main </a:t>
            </a:r>
            <a:r>
              <a:rPr lang="en-US" dirty="0" smtClean="0"/>
              <a:t>causes of </a:t>
            </a:r>
            <a:r>
              <a:rPr lang="en-US" sz="4600" dirty="0" err="1" smtClean="0"/>
              <a:t>hypercalcemia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524000"/>
            <a:ext cx="8229600" cy="4625609"/>
          </a:xfrm>
        </p:spPr>
        <p:txBody>
          <a:bodyPr>
            <a:normAutofit lnSpcReduction="10000"/>
          </a:bodyPr>
          <a:lstStyle/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increased </a:t>
            </a:r>
            <a:r>
              <a:rPr lang="en-US" sz="2800" dirty="0"/>
              <a:t>secretion of parathyroid </a:t>
            </a:r>
            <a:r>
              <a:rPr lang="en-US" sz="2800" dirty="0" smtClean="0"/>
              <a:t>hormone</a:t>
            </a:r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endParaRPr lang="en-US" sz="2800" dirty="0" smtClean="0"/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destruction </a:t>
            </a:r>
            <a:r>
              <a:rPr lang="en-US" sz="2800" dirty="0"/>
              <a:t>of bone due to the effects of accelerated turnover (e.g., Paget disease), immobilization, or tumors </a:t>
            </a:r>
            <a:r>
              <a:rPr lang="en-US" sz="2800" dirty="0" smtClean="0"/>
              <a:t>(multiple </a:t>
            </a:r>
            <a:r>
              <a:rPr lang="en-US" sz="2800" dirty="0"/>
              <a:t>myeloma, leukemia, or diffuse skeletal metastases</a:t>
            </a:r>
            <a:r>
              <a:rPr lang="en-US" sz="2800" dirty="0" smtClean="0"/>
              <a:t>)</a:t>
            </a:r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endParaRPr lang="en-US" sz="2800" dirty="0" smtClean="0"/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vitamin </a:t>
            </a:r>
            <a:r>
              <a:rPr lang="en-US" sz="2800" dirty="0"/>
              <a:t>D-related disorders including vitamin D intoxication and </a:t>
            </a:r>
            <a:r>
              <a:rPr lang="en-US" sz="2800" dirty="0" err="1"/>
              <a:t>sarcoidosis</a:t>
            </a:r>
            <a:r>
              <a:rPr lang="en-US" sz="2800" dirty="0"/>
              <a:t> </a:t>
            </a:r>
            <a:endParaRPr lang="en-US" sz="2800" dirty="0" smtClean="0"/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endParaRPr lang="en-US" sz="2800" dirty="0" smtClean="0"/>
          </a:p>
          <a:p>
            <a:pPr marL="123672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2800" dirty="0" smtClean="0"/>
              <a:t>renal </a:t>
            </a:r>
            <a:r>
              <a:rPr lang="en-US" sz="2800" dirty="0"/>
              <a:t>failure, in which phosphate retention leads to secondary hyperparathyroidism</a:t>
            </a:r>
            <a:r>
              <a:rPr lang="en-US" sz="16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Pathways</a:t>
            </a:r>
            <a:r>
              <a:rPr lang="en-US" dirty="0" smtClean="0"/>
              <a:t> </a:t>
            </a:r>
            <a:r>
              <a:rPr lang="en-US" dirty="0" smtClean="0">
                <a:latin typeface="Arial Rounded MT Bold" pitchFamily="34" charset="0"/>
              </a:rPr>
              <a:t>of Accumulation</a:t>
            </a:r>
            <a:endParaRPr lang="en-US" dirty="0" smtClean="0"/>
          </a:p>
        </p:txBody>
      </p:sp>
      <p:pic>
        <p:nvPicPr>
          <p:cNvPr id="5" name="Picture 4" descr="pathways1"/>
          <p:cNvPicPr>
            <a:picLocks noChangeAspect="1" noChangeArrowheads="1"/>
          </p:cNvPicPr>
          <p:nvPr/>
        </p:nvPicPr>
        <p:blipFill>
          <a:blip r:embed="rId3" cstate="print"/>
          <a:srcRect l="17442" t="-2298" r="13953" b="55987"/>
          <a:stretch>
            <a:fillRect/>
          </a:stretch>
        </p:blipFill>
        <p:spPr bwMode="auto">
          <a:xfrm>
            <a:off x="461628" y="1524000"/>
            <a:ext cx="7959884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Morphology of</a:t>
            </a:r>
            <a:r>
              <a:rPr lang="en-US" sz="4400" dirty="0" smtClean="0"/>
              <a:t> Metastatic calcification</a:t>
            </a:r>
            <a:endParaRPr lang="en-US" dirty="0"/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Metastatic calcification can occur widely throughout the body but principally affects the interstitial tissues of the vasculature, kidneys, lungs, and gastric mucosa. 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The calcium deposits morphologically resemble those described in dystrophic calcification. </a:t>
            </a:r>
            <a:endParaRPr lang="en-US" sz="2800" dirty="0" smtClean="0"/>
          </a:p>
          <a:p>
            <a:pPr>
              <a:lnSpc>
                <a:spcPct val="90000"/>
              </a:lnSpc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 of </a:t>
            </a:r>
            <a:r>
              <a:rPr lang="en-US" sz="4400" dirty="0" smtClean="0"/>
              <a:t>Metastatic calcification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Extensive calcifications in the lungs may produce remarkable respiratory deficits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Massive deposits in the kidney (</a:t>
            </a:r>
            <a:r>
              <a:rPr lang="en-US" dirty="0" err="1" smtClean="0"/>
              <a:t>nephrocalcinosis</a:t>
            </a:r>
            <a:r>
              <a:rPr lang="en-US" dirty="0" smtClean="0"/>
              <a:t>) can cause renal damage.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Metastatic calcification" in the lung of a patient with a </a:t>
            </a:r>
            <a:r>
              <a:rPr lang="en-US" sz="3200" dirty="0" smtClean="0">
                <a:solidFill>
                  <a:srgbClr val="FFC000"/>
                </a:solidFill>
              </a:rPr>
              <a:t>very high </a:t>
            </a:r>
            <a:r>
              <a:rPr lang="en-US" sz="3200" dirty="0">
                <a:solidFill>
                  <a:srgbClr val="FFC000"/>
                </a:solidFill>
              </a:rPr>
              <a:t>serum calcium level </a:t>
            </a:r>
          </a:p>
        </p:txBody>
      </p:sp>
      <p:sp>
        <p:nvSpPr>
          <p:cNvPr id="1648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64869" name="Picture 5" descr="http://library.med.utah.edu/WebPath/jpeg1/LUNG107.jpg"/>
          <p:cNvPicPr>
            <a:picLocks noChangeAspect="1" noChangeArrowheads="1"/>
          </p:cNvPicPr>
          <p:nvPr/>
        </p:nvPicPr>
        <p:blipFill>
          <a:blip r:embed="rId3" cstate="print">
            <a:lum bright="16000" contrast="20000"/>
          </a:blip>
          <a:srcRect/>
          <a:stretch>
            <a:fillRect/>
          </a:stretch>
        </p:blipFill>
        <p:spPr bwMode="auto">
          <a:xfrm>
            <a:off x="838200" y="1600200"/>
            <a:ext cx="7315200" cy="478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127280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latin typeface="Algerian" pitchFamily="82" charset="0"/>
              </a:rPr>
              <a:t>Thank you</a:t>
            </a:r>
            <a:endParaRPr lang="en-US" sz="60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z="3600" smtClean="0"/>
              <a:t>α</a:t>
            </a:r>
            <a:r>
              <a:rPr lang="en-US" sz="3600" smtClean="0"/>
              <a:t>-1antitrypsin deficiency</a:t>
            </a:r>
          </a:p>
        </p:txBody>
      </p:sp>
      <p:pic>
        <p:nvPicPr>
          <p:cNvPr id="4" name="Picture 4" descr="pathways1"/>
          <p:cNvPicPr>
            <a:picLocks noChangeAspect="1" noChangeArrowheads="1"/>
          </p:cNvPicPr>
          <p:nvPr/>
        </p:nvPicPr>
        <p:blipFill>
          <a:blip r:embed="rId4" cstate="print"/>
          <a:srcRect l="17391" t="50512" r="15217"/>
          <a:stretch>
            <a:fillRect/>
          </a:stretch>
        </p:blipFill>
        <p:spPr bwMode="auto">
          <a:xfrm>
            <a:off x="0" y="1447799"/>
            <a:ext cx="8471342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2438400" y="2676171"/>
          <a:ext cx="6705600" cy="4181829"/>
        </p:xfrm>
        <a:graphic>
          <a:graphicData uri="http://schemas.openxmlformats.org/presentationml/2006/ole">
            <p:oleObj spid="_x0000_s1026" name="Bitmap Image" r:id="rId5" imgW="4352381" imgH="271500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rial Rounded MT Bold" pitchFamily="34" charset="0"/>
              </a:rPr>
              <a:t>Pathways</a:t>
            </a:r>
            <a:r>
              <a:rPr lang="en-US" dirty="0" smtClean="0"/>
              <a:t> </a:t>
            </a:r>
            <a:r>
              <a:rPr lang="en-US" dirty="0" smtClean="0">
                <a:latin typeface="Arial Rounded MT Bold" pitchFamily="34" charset="0"/>
              </a:rPr>
              <a:t>of Accumulation</a:t>
            </a:r>
            <a:endParaRPr lang="en-US" dirty="0" smtClean="0"/>
          </a:p>
        </p:txBody>
      </p:sp>
      <p:pic>
        <p:nvPicPr>
          <p:cNvPr id="45060" name="Picture 4" descr="pathways2"/>
          <p:cNvPicPr>
            <a:picLocks noChangeAspect="1" noChangeArrowheads="1"/>
          </p:cNvPicPr>
          <p:nvPr/>
        </p:nvPicPr>
        <p:blipFill>
          <a:blip r:embed="rId3" cstate="print"/>
          <a:srcRect b="50279"/>
          <a:stretch>
            <a:fillRect/>
          </a:stretch>
        </p:blipFill>
        <p:spPr bwMode="auto">
          <a:xfrm>
            <a:off x="533400" y="1371600"/>
            <a:ext cx="6858000" cy="277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 descr="pathways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0279"/>
          <a:stretch>
            <a:fillRect/>
          </a:stretch>
        </p:blipFill>
        <p:spPr bwMode="auto">
          <a:xfrm>
            <a:off x="990600" y="4343400"/>
            <a:ext cx="621582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24600" y="2209800"/>
            <a:ext cx="24384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2400" dirty="0" smtClean="0"/>
              <a:t>Storage Diseases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71500" y="1509713"/>
            <a:ext cx="8343900" cy="527208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Understand the pathological changes leading to abnormal accumulations of pigments and other substances in cells.</a:t>
            </a:r>
          </a:p>
          <a:p>
            <a:pPr lvl="0"/>
            <a:endParaRPr lang="en-US" sz="3600" dirty="0" smtClean="0">
              <a:latin typeface="Berlin Sans FB" pitchFamily="34" charset="0"/>
            </a:endParaRPr>
          </a:p>
          <a:p>
            <a:pPr lvl="0"/>
            <a:r>
              <a:rPr lang="en-US" sz="3600" dirty="0" smtClean="0">
                <a:latin typeface="Berlin Sans FB" pitchFamily="34" charset="0"/>
              </a:rPr>
              <a:t> </a:t>
            </a:r>
            <a:r>
              <a:rPr lang="en-US" sz="4400" dirty="0" smtClean="0">
                <a:latin typeface="Berlin Sans FB" pitchFamily="34" charset="0"/>
              </a:rPr>
              <a:t>List conditions and features of fatty change, </a:t>
            </a:r>
            <a:r>
              <a:rPr lang="en-US" sz="4400" dirty="0" err="1" smtClean="0">
                <a:latin typeface="Berlin Sans FB" pitchFamily="34" charset="0"/>
              </a:rPr>
              <a:t>haemosiderin</a:t>
            </a:r>
            <a:r>
              <a:rPr lang="en-US" sz="4400" dirty="0" smtClean="0">
                <a:latin typeface="Berlin Sans FB" pitchFamily="34" charset="0"/>
              </a:rPr>
              <a:t>, melanin and </a:t>
            </a:r>
            <a:r>
              <a:rPr lang="en-US" sz="4400" dirty="0" err="1" smtClean="0">
                <a:latin typeface="Berlin Sans FB" pitchFamily="34" charset="0"/>
              </a:rPr>
              <a:t>lipofuscin</a:t>
            </a:r>
            <a:r>
              <a:rPr lang="en-US" sz="4400" dirty="0" smtClean="0">
                <a:latin typeface="Berlin Sans FB" pitchFamily="34" charset="0"/>
              </a:rPr>
              <a:t> accumulations in cells.</a:t>
            </a:r>
            <a:endParaRPr lang="en-US" sz="3600" dirty="0" smtClean="0">
              <a:latin typeface="Berlin Sans FB" pitchFamily="34" charset="0"/>
            </a:endParaRPr>
          </a:p>
          <a:p>
            <a:pPr lvl="0"/>
            <a:endParaRPr lang="en-US" dirty="0" smtClean="0">
              <a:latin typeface="Berlin Sans FB" pitchFamily="34" charset="0"/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Berlin Sans FB" pitchFamily="34" charset="0"/>
              </a:rPr>
              <a:t>Know the main types and causes of calcifications (dystrophic and metastatic).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077200" cy="16733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7300" dirty="0" smtClean="0"/>
              <a:t>Fatty Change</a:t>
            </a:r>
            <a:endParaRPr lang="en-US" dirty="0" smtClean="0"/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286000"/>
            <a:ext cx="8077200" cy="1499616"/>
          </a:xfrm>
        </p:spPr>
        <p:txBody>
          <a:bodyPr>
            <a:normAutofit/>
          </a:bodyPr>
          <a:lstStyle/>
          <a:p>
            <a:r>
              <a:rPr lang="en-US" sz="4000" dirty="0" smtClean="0">
                <a:cs typeface="Times New Roman" pitchFamily="18" charset="0"/>
              </a:rPr>
              <a:t>(</a:t>
            </a:r>
            <a:r>
              <a:rPr lang="en-US" sz="4000" dirty="0" err="1" smtClean="0">
                <a:cs typeface="Times New Roman" pitchFamily="18" charset="0"/>
              </a:rPr>
              <a:t>Steatosis</a:t>
            </a:r>
            <a:r>
              <a:rPr lang="en-US" sz="4000" dirty="0" smtClean="0"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315</TotalTime>
  <Words>1631</Words>
  <Application>Microsoft Office PowerPoint</Application>
  <PresentationFormat>On-screen Show (4:3)</PresentationFormat>
  <Paragraphs>262</Paragraphs>
  <Slides>53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Module</vt:lpstr>
      <vt:lpstr>Bitmap Image</vt:lpstr>
      <vt:lpstr>INTRACELLULAR ACCUMULATIONS and CALCIFICATION </vt:lpstr>
      <vt:lpstr>Objectives</vt:lpstr>
      <vt:lpstr> Accumulation </vt:lpstr>
      <vt:lpstr>Overview of Accumulation</vt:lpstr>
      <vt:lpstr>Pathways of Accumulation</vt:lpstr>
      <vt:lpstr>α-1antitrypsin deficiency</vt:lpstr>
      <vt:lpstr>Pathways of Accumulation</vt:lpstr>
      <vt:lpstr>Objectives</vt:lpstr>
      <vt:lpstr> Fatty Change</vt:lpstr>
      <vt:lpstr>Fatty Change</vt:lpstr>
      <vt:lpstr>Causes of Fatty Change</vt:lpstr>
      <vt:lpstr>Slide 12</vt:lpstr>
      <vt:lpstr>The significance of fatty change</vt:lpstr>
      <vt:lpstr>Slide 14</vt:lpstr>
      <vt:lpstr>Light microscopy of fatty change </vt:lpstr>
      <vt:lpstr>Is Fatty liver reversible? </vt:lpstr>
      <vt:lpstr>Prognosis of Fatty liver </vt:lpstr>
      <vt:lpstr>Other form of accumulation</vt:lpstr>
      <vt:lpstr>Pigments </vt:lpstr>
      <vt:lpstr>Slide 20</vt:lpstr>
      <vt:lpstr>Exogenous pigment</vt:lpstr>
      <vt:lpstr>Exogenous pigment: carbon</vt:lpstr>
      <vt:lpstr>Exogenous pigment: carbon</vt:lpstr>
      <vt:lpstr>Endogenous Pigments</vt:lpstr>
      <vt:lpstr>Hemosiderin ( iron)</vt:lpstr>
      <vt:lpstr>Hemosiderin</vt:lpstr>
      <vt:lpstr>Hemosiderin ( iron)</vt:lpstr>
      <vt:lpstr>Hemosiderin</vt:lpstr>
      <vt:lpstr> Hemosiderosis (systemic overload of iron) </vt:lpstr>
      <vt:lpstr>Hemosiderosis</vt:lpstr>
      <vt:lpstr>Effect of hemosiderosis</vt:lpstr>
      <vt:lpstr>Melanin</vt:lpstr>
      <vt:lpstr>Melanin</vt:lpstr>
      <vt:lpstr>Melanin: Causes of accumulation</vt:lpstr>
      <vt:lpstr>Melanin: Nevus</vt:lpstr>
      <vt:lpstr>Lipofuscin</vt:lpstr>
      <vt:lpstr>Lipofuscin</vt:lpstr>
      <vt:lpstr>Lipofuscin</vt:lpstr>
      <vt:lpstr>Degeneration </vt:lpstr>
      <vt:lpstr>PATHOLOGIC CALCIFICATION </vt:lpstr>
      <vt:lpstr>Pathologic calcification</vt:lpstr>
      <vt:lpstr>Types of Pathologic calcification</vt:lpstr>
      <vt:lpstr>Dystrophic calcification: </vt:lpstr>
      <vt:lpstr>Slide 44</vt:lpstr>
      <vt:lpstr>Slide 45</vt:lpstr>
      <vt:lpstr>Morphology of Dystrophic calcification </vt:lpstr>
      <vt:lpstr>Slide 47</vt:lpstr>
      <vt:lpstr>Metastatic calcification</vt:lpstr>
      <vt:lpstr>Metastatic calcification Main causes of hypercalcemia:</vt:lpstr>
      <vt:lpstr>Morphology of Metastatic calcification</vt:lpstr>
      <vt:lpstr>Effect of Metastatic calcification</vt:lpstr>
      <vt:lpstr>Metastatic calcification" in the lung of a patient with a very high serum calcium level </vt:lpstr>
      <vt:lpstr>Slide 53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INTRACELLULAR ACCUMULATIONS</dc:title>
  <dc:creator>Dr.Maha Arafah</dc:creator>
  <cp:lastModifiedBy>Dr.Maha</cp:lastModifiedBy>
  <cp:revision>39</cp:revision>
  <dcterms:created xsi:type="dcterms:W3CDTF">2010-10-05T22:18:44Z</dcterms:created>
  <dcterms:modified xsi:type="dcterms:W3CDTF">2012-09-18T18:51:20Z</dcterms:modified>
</cp:coreProperties>
</file>