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4" r:id="rId6"/>
  </p:sldMasterIdLst>
  <p:notesMasterIdLst>
    <p:notesMasterId r:id="rId54"/>
  </p:notesMasterIdLst>
  <p:sldIdLst>
    <p:sldId id="257" r:id="rId7"/>
    <p:sldId id="363" r:id="rId8"/>
    <p:sldId id="463" r:id="rId9"/>
    <p:sldId id="483" r:id="rId10"/>
    <p:sldId id="484" r:id="rId11"/>
    <p:sldId id="485" r:id="rId12"/>
    <p:sldId id="494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5" r:id="rId22"/>
    <p:sldId id="364" r:id="rId23"/>
    <p:sldId id="365" r:id="rId24"/>
    <p:sldId id="366" r:id="rId25"/>
    <p:sldId id="369" r:id="rId26"/>
    <p:sldId id="370" r:id="rId27"/>
    <p:sldId id="371" r:id="rId28"/>
    <p:sldId id="373" r:id="rId29"/>
    <p:sldId id="377" r:id="rId30"/>
    <p:sldId id="378" r:id="rId31"/>
    <p:sldId id="380" r:id="rId32"/>
    <p:sldId id="381" r:id="rId33"/>
    <p:sldId id="386" r:id="rId34"/>
    <p:sldId id="391" r:id="rId35"/>
    <p:sldId id="398" r:id="rId36"/>
    <p:sldId id="480" r:id="rId37"/>
    <p:sldId id="394" r:id="rId38"/>
    <p:sldId id="399" r:id="rId39"/>
    <p:sldId id="401" r:id="rId40"/>
    <p:sldId id="403" r:id="rId41"/>
    <p:sldId id="405" r:id="rId42"/>
    <p:sldId id="407" r:id="rId43"/>
    <p:sldId id="409" r:id="rId44"/>
    <p:sldId id="478" r:id="rId45"/>
    <p:sldId id="412" r:id="rId46"/>
    <p:sldId id="413" r:id="rId47"/>
    <p:sldId id="417" r:id="rId48"/>
    <p:sldId id="418" r:id="rId49"/>
    <p:sldId id="496" r:id="rId50"/>
    <p:sldId id="419" r:id="rId51"/>
    <p:sldId id="482" r:id="rId52"/>
    <p:sldId id="48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2D9"/>
    <a:srgbClr val="F775E8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06/relationships/legacyDocTextInfo" Target="legacyDocTextInfo.bin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10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09.bin"/><Relationship Id="rId3" Type="http://schemas.microsoft.com/office/2006/relationships/legacyDiagramText" Target="legacyDiagramText104.bin"/><Relationship Id="rId7" Type="http://schemas.microsoft.com/office/2006/relationships/legacyDiagramText" Target="legacyDiagramText108.bin"/><Relationship Id="rId12" Type="http://schemas.microsoft.com/office/2006/relationships/legacyDiagramText" Target="legacyDiagramText113.bin"/><Relationship Id="rId2" Type="http://schemas.microsoft.com/office/2006/relationships/legacyDiagramText" Target="legacyDiagramText103.bin"/><Relationship Id="rId1" Type="http://schemas.microsoft.com/office/2006/relationships/legacyDiagramText" Target="legacyDiagramText102.bin"/><Relationship Id="rId6" Type="http://schemas.microsoft.com/office/2006/relationships/legacyDiagramText" Target="legacyDiagramText107.bin"/><Relationship Id="rId11" Type="http://schemas.microsoft.com/office/2006/relationships/legacyDiagramText" Target="legacyDiagramText112.bin"/><Relationship Id="rId5" Type="http://schemas.microsoft.com/office/2006/relationships/legacyDiagramText" Target="legacyDiagramText106.bin"/><Relationship Id="rId10" Type="http://schemas.microsoft.com/office/2006/relationships/legacyDiagramText" Target="legacyDiagramText111.bin"/><Relationship Id="rId4" Type="http://schemas.microsoft.com/office/2006/relationships/legacyDiagramText" Target="legacyDiagramText105.bin"/><Relationship Id="rId9" Type="http://schemas.microsoft.com/office/2006/relationships/legacyDiagramText" Target="legacyDiagramText110.bin"/></Relationships>
</file>

<file path=ppt/drawings/_rels/vmlDrawing1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6.bin"/><Relationship Id="rId2" Type="http://schemas.microsoft.com/office/2006/relationships/legacyDiagramText" Target="legacyDiagramText115.bin"/><Relationship Id="rId1" Type="http://schemas.microsoft.com/office/2006/relationships/legacyDiagramText" Target="legacyDiagramText114.bin"/><Relationship Id="rId5" Type="http://schemas.microsoft.com/office/2006/relationships/legacyDiagramText" Target="legacyDiagramText118.bin"/><Relationship Id="rId4" Type="http://schemas.microsoft.com/office/2006/relationships/legacyDiagramText" Target="legacyDiagramText117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5.bin"/><Relationship Id="rId3" Type="http://schemas.microsoft.com/office/2006/relationships/legacyDiagramText" Target="legacyDiagramText20.bin"/><Relationship Id="rId7" Type="http://schemas.microsoft.com/office/2006/relationships/legacyDiagramText" Target="legacyDiagramText24.bin"/><Relationship Id="rId12" Type="http://schemas.microsoft.com/office/2006/relationships/legacyDiagramText" Target="legacyDiagramText29.bin"/><Relationship Id="rId2" Type="http://schemas.microsoft.com/office/2006/relationships/legacyDiagramText" Target="legacyDiagramText19.bin"/><Relationship Id="rId1" Type="http://schemas.microsoft.com/office/2006/relationships/legacyDiagramText" Target="legacyDiagramText18.bin"/><Relationship Id="rId6" Type="http://schemas.microsoft.com/office/2006/relationships/legacyDiagramText" Target="legacyDiagramText23.bin"/><Relationship Id="rId11" Type="http://schemas.microsoft.com/office/2006/relationships/legacyDiagramText" Target="legacyDiagramText28.bin"/><Relationship Id="rId5" Type="http://schemas.microsoft.com/office/2006/relationships/legacyDiagramText" Target="legacyDiagramText22.bin"/><Relationship Id="rId10" Type="http://schemas.microsoft.com/office/2006/relationships/legacyDiagramText" Target="legacyDiagramText27.bin"/><Relationship Id="rId4" Type="http://schemas.microsoft.com/office/2006/relationships/legacyDiagramText" Target="legacyDiagramText21.bin"/><Relationship Id="rId9" Type="http://schemas.microsoft.com/office/2006/relationships/legacyDiagramText" Target="legacyDiagramText26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7.bin"/><Relationship Id="rId3" Type="http://schemas.microsoft.com/office/2006/relationships/legacyDiagramText" Target="legacyDiagramText32.bin"/><Relationship Id="rId7" Type="http://schemas.microsoft.com/office/2006/relationships/legacyDiagramText" Target="legacyDiagramText36.bin"/><Relationship Id="rId12" Type="http://schemas.microsoft.com/office/2006/relationships/legacyDiagramText" Target="legacyDiagramText41.bin"/><Relationship Id="rId2" Type="http://schemas.microsoft.com/office/2006/relationships/legacyDiagramText" Target="legacyDiagramText31.bin"/><Relationship Id="rId1" Type="http://schemas.microsoft.com/office/2006/relationships/legacyDiagramText" Target="legacyDiagramText30.bin"/><Relationship Id="rId6" Type="http://schemas.microsoft.com/office/2006/relationships/legacyDiagramText" Target="legacyDiagramText35.bin"/><Relationship Id="rId11" Type="http://schemas.microsoft.com/office/2006/relationships/legacyDiagramText" Target="legacyDiagramText40.bin"/><Relationship Id="rId5" Type="http://schemas.microsoft.com/office/2006/relationships/legacyDiagramText" Target="legacyDiagramText34.bin"/><Relationship Id="rId10" Type="http://schemas.microsoft.com/office/2006/relationships/legacyDiagramText" Target="legacyDiagramText39.bin"/><Relationship Id="rId4" Type="http://schemas.microsoft.com/office/2006/relationships/legacyDiagramText" Target="legacyDiagramText33.bin"/><Relationship Id="rId9" Type="http://schemas.microsoft.com/office/2006/relationships/legacyDiagramText" Target="legacyDiagramText38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9.bin"/><Relationship Id="rId3" Type="http://schemas.microsoft.com/office/2006/relationships/legacyDiagramText" Target="legacyDiagramText44.bin"/><Relationship Id="rId7" Type="http://schemas.microsoft.com/office/2006/relationships/legacyDiagramText" Target="legacyDiagramText48.bin"/><Relationship Id="rId12" Type="http://schemas.microsoft.com/office/2006/relationships/legacyDiagramText" Target="legacyDiagramText53.bin"/><Relationship Id="rId2" Type="http://schemas.microsoft.com/office/2006/relationships/legacyDiagramText" Target="legacyDiagramText43.bin"/><Relationship Id="rId1" Type="http://schemas.microsoft.com/office/2006/relationships/legacyDiagramText" Target="legacyDiagramText42.bin"/><Relationship Id="rId6" Type="http://schemas.microsoft.com/office/2006/relationships/legacyDiagramText" Target="legacyDiagramText47.bin"/><Relationship Id="rId11" Type="http://schemas.microsoft.com/office/2006/relationships/legacyDiagramText" Target="legacyDiagramText52.bin"/><Relationship Id="rId5" Type="http://schemas.microsoft.com/office/2006/relationships/legacyDiagramText" Target="legacyDiagramText46.bin"/><Relationship Id="rId10" Type="http://schemas.microsoft.com/office/2006/relationships/legacyDiagramText" Target="legacyDiagramText51.bin"/><Relationship Id="rId4" Type="http://schemas.microsoft.com/office/2006/relationships/legacyDiagramText" Target="legacyDiagramText45.bin"/><Relationship Id="rId9" Type="http://schemas.microsoft.com/office/2006/relationships/legacyDiagramText" Target="legacyDiagramText50.bin"/></Relationships>
</file>

<file path=ppt/drawings/_rels/vmlDrawing6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61.bin"/><Relationship Id="rId3" Type="http://schemas.microsoft.com/office/2006/relationships/legacyDiagramText" Target="legacyDiagramText56.bin"/><Relationship Id="rId7" Type="http://schemas.microsoft.com/office/2006/relationships/legacyDiagramText" Target="legacyDiagramText60.bin"/><Relationship Id="rId12" Type="http://schemas.microsoft.com/office/2006/relationships/legacyDiagramText" Target="legacyDiagramText65.bin"/><Relationship Id="rId2" Type="http://schemas.microsoft.com/office/2006/relationships/legacyDiagramText" Target="legacyDiagramText55.bin"/><Relationship Id="rId1" Type="http://schemas.microsoft.com/office/2006/relationships/legacyDiagramText" Target="legacyDiagramText54.bin"/><Relationship Id="rId6" Type="http://schemas.microsoft.com/office/2006/relationships/legacyDiagramText" Target="legacyDiagramText59.bin"/><Relationship Id="rId11" Type="http://schemas.microsoft.com/office/2006/relationships/legacyDiagramText" Target="legacyDiagramText64.bin"/><Relationship Id="rId5" Type="http://schemas.microsoft.com/office/2006/relationships/legacyDiagramText" Target="legacyDiagramText58.bin"/><Relationship Id="rId10" Type="http://schemas.microsoft.com/office/2006/relationships/legacyDiagramText" Target="legacyDiagramText63.bin"/><Relationship Id="rId4" Type="http://schemas.microsoft.com/office/2006/relationships/legacyDiagramText" Target="legacyDiagramText57.bin"/><Relationship Id="rId9" Type="http://schemas.microsoft.com/office/2006/relationships/legacyDiagramText" Target="legacyDiagramText62.bin"/></Relationships>
</file>

<file path=ppt/drawings/_rels/vmlDrawing7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73.bin"/><Relationship Id="rId3" Type="http://schemas.microsoft.com/office/2006/relationships/legacyDiagramText" Target="legacyDiagramText68.bin"/><Relationship Id="rId7" Type="http://schemas.microsoft.com/office/2006/relationships/legacyDiagramText" Target="legacyDiagramText72.bin"/><Relationship Id="rId12" Type="http://schemas.microsoft.com/office/2006/relationships/legacyDiagramText" Target="legacyDiagramText77.bin"/><Relationship Id="rId2" Type="http://schemas.microsoft.com/office/2006/relationships/legacyDiagramText" Target="legacyDiagramText67.bin"/><Relationship Id="rId1" Type="http://schemas.microsoft.com/office/2006/relationships/legacyDiagramText" Target="legacyDiagramText66.bin"/><Relationship Id="rId6" Type="http://schemas.microsoft.com/office/2006/relationships/legacyDiagramText" Target="legacyDiagramText71.bin"/><Relationship Id="rId11" Type="http://schemas.microsoft.com/office/2006/relationships/legacyDiagramText" Target="legacyDiagramText76.bin"/><Relationship Id="rId5" Type="http://schemas.microsoft.com/office/2006/relationships/legacyDiagramText" Target="legacyDiagramText70.bin"/><Relationship Id="rId10" Type="http://schemas.microsoft.com/office/2006/relationships/legacyDiagramText" Target="legacyDiagramText75.bin"/><Relationship Id="rId4" Type="http://schemas.microsoft.com/office/2006/relationships/legacyDiagramText" Target="legacyDiagramText69.bin"/><Relationship Id="rId9" Type="http://schemas.microsoft.com/office/2006/relationships/legacyDiagramText" Target="legacyDiagramText74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5.bin"/><Relationship Id="rId3" Type="http://schemas.microsoft.com/office/2006/relationships/legacyDiagramText" Target="legacyDiagramText80.bin"/><Relationship Id="rId7" Type="http://schemas.microsoft.com/office/2006/relationships/legacyDiagramText" Target="legacyDiagramText84.bin"/><Relationship Id="rId12" Type="http://schemas.microsoft.com/office/2006/relationships/legacyDiagramText" Target="legacyDiagramText89.bin"/><Relationship Id="rId2" Type="http://schemas.microsoft.com/office/2006/relationships/legacyDiagramText" Target="legacyDiagramText79.bin"/><Relationship Id="rId1" Type="http://schemas.microsoft.com/office/2006/relationships/legacyDiagramText" Target="legacyDiagramText78.bin"/><Relationship Id="rId6" Type="http://schemas.microsoft.com/office/2006/relationships/legacyDiagramText" Target="legacyDiagramText83.bin"/><Relationship Id="rId11" Type="http://schemas.microsoft.com/office/2006/relationships/legacyDiagramText" Target="legacyDiagramText88.bin"/><Relationship Id="rId5" Type="http://schemas.microsoft.com/office/2006/relationships/legacyDiagramText" Target="legacyDiagramText82.bin"/><Relationship Id="rId10" Type="http://schemas.microsoft.com/office/2006/relationships/legacyDiagramText" Target="legacyDiagramText87.bin"/><Relationship Id="rId4" Type="http://schemas.microsoft.com/office/2006/relationships/legacyDiagramText" Target="legacyDiagramText81.bin"/><Relationship Id="rId9" Type="http://schemas.microsoft.com/office/2006/relationships/legacyDiagramText" Target="legacyDiagramText86.bin"/></Relationships>
</file>

<file path=ppt/drawings/_rels/vmlDrawing9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97.bin"/><Relationship Id="rId3" Type="http://schemas.microsoft.com/office/2006/relationships/legacyDiagramText" Target="legacyDiagramText92.bin"/><Relationship Id="rId7" Type="http://schemas.microsoft.com/office/2006/relationships/legacyDiagramText" Target="legacyDiagramText96.bin"/><Relationship Id="rId12" Type="http://schemas.microsoft.com/office/2006/relationships/legacyDiagramText" Target="legacyDiagramText101.bin"/><Relationship Id="rId2" Type="http://schemas.microsoft.com/office/2006/relationships/legacyDiagramText" Target="legacyDiagramText91.bin"/><Relationship Id="rId1" Type="http://schemas.microsoft.com/office/2006/relationships/legacyDiagramText" Target="legacyDiagramText90.bin"/><Relationship Id="rId6" Type="http://schemas.microsoft.com/office/2006/relationships/legacyDiagramText" Target="legacyDiagramText95.bin"/><Relationship Id="rId11" Type="http://schemas.microsoft.com/office/2006/relationships/legacyDiagramText" Target="legacyDiagramText100.bin"/><Relationship Id="rId5" Type="http://schemas.microsoft.com/office/2006/relationships/legacyDiagramText" Target="legacyDiagramText94.bin"/><Relationship Id="rId10" Type="http://schemas.microsoft.com/office/2006/relationships/legacyDiagramText" Target="legacyDiagramText99.bin"/><Relationship Id="rId4" Type="http://schemas.microsoft.com/office/2006/relationships/legacyDiagramText" Target="legacyDiagramText93.bin"/><Relationship Id="rId9" Type="http://schemas.microsoft.com/office/2006/relationships/legacyDiagramText" Target="legacyDiagramText98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296C-1D6B-475A-8947-7AA91A98E98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3416-D68A-415F-B714-084AAE457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0C374-998A-44E1-A2C4-8C9BDD17C5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90928-8B50-4762-A3FE-F24E965FDE4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94B26-7846-4F5F-A0E0-ABB8D6D0FF0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62021-39E4-4F33-8A21-EE62016CB02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5BC9-2CD2-4DE4-91F5-48ABFBDBB5D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A3C1A-CD79-4284-A329-F1AD9C2976E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Endothelial cells at the site of inflammation</a:t>
            </a:r>
          </a:p>
          <a:p>
            <a:pPr>
              <a:buFontTx/>
              <a:buChar char="•"/>
            </a:pPr>
            <a:r>
              <a:rPr lang="en-US" smtClean="0"/>
              <a:t>Leukocytes recruited to the site form the blood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AF894-B215-47E8-B930-EC7AA2696D2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75000"/>
              <a:buFont typeface="Wingdings" pitchFamily="2" charset="2"/>
              <a:buNone/>
            </a:pPr>
            <a:r>
              <a:rPr lang="en-US" smtClean="0"/>
              <a:t>Histamine is the principal mediator of the immediate phase of increased vascular permeability, inducing venular endothelial contraction and interendothelial gaps.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9993F-229E-43E9-8089-732CB4CCE0C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6427-FD45-48DC-B9E9-F5BF7963EB5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B0D9F-40B6-43FE-A20A-A875D0D8F35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81FD8-211A-44A6-B596-F4BAB8C1861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CB634-B21F-4221-BE8B-C1FC6DA2C3C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1000" contrast="-23000"/>
          </a:blip>
          <a:srcRect/>
          <a:stretch>
            <a:fillRect/>
          </a:stretch>
        </p:blipFill>
        <p:spPr bwMode="auto">
          <a:xfrm>
            <a:off x="0" y="150017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80FA9-FEEF-4F84-B08C-37734CF0EE0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4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 cstate="print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7410" name="Picture 2" descr="http://www.diabetes-watch-blog.com/images/blogs/7-2007/inflammation-1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332656"/>
            <a:ext cx="8934648" cy="2123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3</a:t>
            </a:r>
          </a:p>
          <a:p>
            <a:pPr algn="ctr"/>
            <a:r>
              <a:rPr lang="en-US" sz="2800" dirty="0" smtClean="0"/>
              <a:t>Chemical Mediators in Inflammation and</a:t>
            </a:r>
          </a:p>
          <a:p>
            <a:pPr algn="ctr"/>
            <a:r>
              <a:rPr lang="en-US" sz="2800" dirty="0" smtClean="0"/>
              <a:t>Patterns of Acute Inflammation</a:t>
            </a:r>
            <a:endParaRPr lang="en-US" sz="2800" b="1" dirty="0" smtClean="0"/>
          </a:p>
          <a:p>
            <a:pPr algn="ctr"/>
            <a:r>
              <a:rPr lang="en-US" sz="2000" b="1" dirty="0" smtClean="0"/>
              <a:t>Foundation block: pathology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11960" y="6237312"/>
            <a:ext cx="6463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5733256"/>
            <a:ext cx="25922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</a:t>
            </a:r>
            <a:r>
              <a:rPr lang="en-US" sz="2400" b="1" dirty="0" err="1" smtClean="0"/>
              <a:t>Maha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Arafah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37014 -0.367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90600"/>
            <a:ext cx="3340100" cy="2514600"/>
          </a:xfrm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24384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7686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SEROUS</a:t>
            </a:r>
            <a:r>
              <a:rPr lang="en-US" sz="3200" b="1" i="1" dirty="0" smtClean="0">
                <a:latin typeface="Arial" charset="0"/>
              </a:rPr>
              <a:t> </a:t>
            </a:r>
            <a:r>
              <a:rPr lang="en-US" sz="3200" b="1" dirty="0" smtClean="0">
                <a:latin typeface="Arial" charset="0"/>
              </a:rPr>
              <a:t>INFLAMMATION:</a:t>
            </a:r>
            <a:r>
              <a:rPr lang="en-US" sz="2800" dirty="0" smtClean="0">
                <a:latin typeface="Arial" charset="0"/>
              </a:rPr>
              <a:t> marked by the outpouring of a thin fluid  </a:t>
            </a:r>
          </a:p>
        </p:txBody>
      </p:sp>
      <p:pic>
        <p:nvPicPr>
          <p:cNvPr id="6" name="Picture 2" descr="d:\Inetpub\ombroot\content\0721601871\graphics\fullsize\S01871-002-f023.jpg"/>
          <p:cNvPicPr>
            <a:picLocks noChangeAspect="1" noChangeArrowheads="1"/>
          </p:cNvPicPr>
          <p:nvPr/>
        </p:nvPicPr>
        <p:blipFill>
          <a:blip r:embed="rId4" cstate="print"/>
          <a:srcRect b="8571"/>
          <a:stretch>
            <a:fillRect/>
          </a:stretch>
        </p:blipFill>
        <p:spPr bwMode="auto">
          <a:xfrm>
            <a:off x="285720" y="3643314"/>
            <a:ext cx="3592237" cy="2600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</a:rPr>
              <a:t>FIBRINOUS INFLAMMATION </a:t>
            </a:r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839200" cy="4708525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 </a:t>
            </a:r>
            <a:r>
              <a:rPr lang="en-US" dirty="0" err="1" smtClean="0">
                <a:latin typeface="Arial" charset="0"/>
                <a:cs typeface="Arial" charset="0"/>
              </a:rPr>
              <a:t>fibrinous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exudate</a:t>
            </a:r>
            <a:r>
              <a:rPr lang="en-US" dirty="0" smtClean="0">
                <a:latin typeface="Arial" charset="0"/>
                <a:cs typeface="Arial" charset="0"/>
              </a:rPr>
              <a:t> is characteristic of inflammation in the lining of body cavities, such as the </a:t>
            </a:r>
            <a:r>
              <a:rPr lang="en-US" dirty="0" err="1" smtClean="0">
                <a:latin typeface="Arial" charset="0"/>
                <a:cs typeface="Arial" charset="0"/>
              </a:rPr>
              <a:t>meninges</a:t>
            </a:r>
            <a:r>
              <a:rPr lang="en-US" dirty="0" smtClean="0">
                <a:latin typeface="Arial" charset="0"/>
                <a:cs typeface="Arial" charset="0"/>
              </a:rPr>
              <a:t>, pericardium and pleura (</a:t>
            </a:r>
            <a:r>
              <a:rPr lang="en-US" dirty="0" smtClean="0">
                <a:latin typeface="Arial" charset="0"/>
              </a:rPr>
              <a:t>larger molecules such as fibrinogen pass the vascular barrier)</a:t>
            </a:r>
          </a:p>
          <a:p>
            <a:pPr lvl="1"/>
            <a:r>
              <a:rPr lang="en-US" dirty="0" err="1" smtClean="0">
                <a:latin typeface="Arial" charset="0"/>
              </a:rPr>
              <a:t>Fibrinous</a:t>
            </a:r>
            <a:r>
              <a:rPr lang="en-US" dirty="0" smtClean="0">
                <a:latin typeface="Arial" charset="0"/>
              </a:rPr>
              <a:t> exudates may be removed by </a:t>
            </a:r>
            <a:r>
              <a:rPr lang="en-US" dirty="0" err="1" smtClean="0">
                <a:latin typeface="Arial" charset="0"/>
              </a:rPr>
              <a:t>fibrinolysis</a:t>
            </a:r>
            <a:r>
              <a:rPr lang="en-US" dirty="0" smtClean="0">
                <a:latin typeface="Arial" charset="0"/>
              </a:rPr>
              <a:t>, if not: </a:t>
            </a:r>
            <a:r>
              <a:rPr lang="en-US" sz="2000" dirty="0" smtClean="0">
                <a:latin typeface="Arial" charset="0"/>
              </a:rPr>
              <a:t>it may stimulate the </a:t>
            </a:r>
            <a:r>
              <a:rPr lang="en-US" sz="2000" dirty="0" err="1" smtClean="0">
                <a:latin typeface="Arial" charset="0"/>
              </a:rPr>
              <a:t>ingrowth</a:t>
            </a:r>
            <a:r>
              <a:rPr lang="en-US" sz="2000" dirty="0" smtClean="0">
                <a:latin typeface="Arial" charset="0"/>
              </a:rPr>
              <a:t> of granulation tissue </a:t>
            </a:r>
            <a:r>
              <a:rPr lang="en-US" dirty="0" smtClean="0">
                <a:solidFill>
                  <a:srgbClr val="F24895"/>
                </a:solidFill>
                <a:latin typeface="Arial" charset="0"/>
              </a:rPr>
              <a:t>(</a:t>
            </a:r>
            <a:r>
              <a:rPr lang="en-US" i="1" dirty="0" smtClean="0">
                <a:solidFill>
                  <a:srgbClr val="F24895"/>
                </a:solidFill>
                <a:latin typeface="Arial" charset="0"/>
              </a:rPr>
              <a:t>organization</a:t>
            </a:r>
            <a:r>
              <a:rPr lang="en-US" sz="2000" dirty="0" smtClean="0">
                <a:solidFill>
                  <a:srgbClr val="F24895"/>
                </a:solidFill>
                <a:latin typeface="Arial" charset="0"/>
              </a:rPr>
              <a:t>)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40964" name="Picture 4" descr="d:\Inetpub\ombroot\content\0721601871\graphics\fullsize\S01871-002-f024a.jpg"/>
          <p:cNvPicPr>
            <a:picLocks noChangeAspect="1" noChangeArrowheads="1"/>
          </p:cNvPicPr>
          <p:nvPr/>
        </p:nvPicPr>
        <p:blipFill>
          <a:blip r:embed="rId2" cstate="print"/>
          <a:srcRect b="10706"/>
          <a:stretch>
            <a:fillRect/>
          </a:stretch>
        </p:blipFill>
        <p:spPr bwMode="auto">
          <a:xfrm>
            <a:off x="304800" y="3143248"/>
            <a:ext cx="4038600" cy="33305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3" descr="d:\Inetpub\ombroot\content\0721601871\graphics\fullsize\S01871-002-f024b.jpg"/>
          <p:cNvPicPr>
            <a:picLocks noChangeAspect="1" noChangeArrowheads="1"/>
          </p:cNvPicPr>
          <p:nvPr/>
        </p:nvPicPr>
        <p:blipFill>
          <a:blip r:embed="rId3" cstate="print"/>
          <a:srcRect b="8090"/>
          <a:stretch>
            <a:fillRect/>
          </a:stretch>
        </p:blipFill>
        <p:spPr bwMode="auto">
          <a:xfrm>
            <a:off x="4572000" y="3143248"/>
            <a:ext cx="4343400" cy="3392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2800" b="1" dirty="0" smtClean="0">
                <a:latin typeface="Arial" charset="0"/>
              </a:rPr>
              <a:t>characterized by the production of large amounts of pus or purulent </a:t>
            </a:r>
            <a:r>
              <a:rPr lang="en-US" sz="2800" b="1" dirty="0" err="1" smtClean="0">
                <a:latin typeface="Arial" charset="0"/>
              </a:rPr>
              <a:t>exudate</a:t>
            </a:r>
            <a:r>
              <a:rPr lang="en-US" sz="2800" b="1" dirty="0" smtClean="0">
                <a:latin typeface="Arial" charset="0"/>
              </a:rPr>
              <a:t> consisting of </a:t>
            </a:r>
            <a:r>
              <a:rPr lang="en-US" sz="2800" b="1" dirty="0" err="1" smtClean="0">
                <a:latin typeface="Arial" charset="0"/>
              </a:rPr>
              <a:t>neutrophils</a:t>
            </a:r>
            <a:r>
              <a:rPr lang="en-US" sz="2800" b="1" dirty="0" smtClean="0">
                <a:latin typeface="Arial" charset="0"/>
              </a:rPr>
              <a:t>, necrotic cells, and edema fluid</a:t>
            </a:r>
            <a:r>
              <a:rPr lang="en-US" sz="2800" b="1" dirty="0" smtClean="0">
                <a:latin typeface="Arial" charset="0"/>
                <a:cs typeface="Arial" charset="0"/>
              </a:rPr>
              <a:t> caused by </a:t>
            </a:r>
            <a:r>
              <a:rPr lang="en-US" sz="2800" b="1" dirty="0" smtClean="0">
                <a:latin typeface="Arial" charset="0"/>
              </a:rPr>
              <a:t>as </a:t>
            </a:r>
            <a:r>
              <a:rPr lang="en-US" sz="2800" b="1" dirty="0" err="1" smtClean="0">
                <a:latin typeface="Arial" charset="0"/>
              </a:rPr>
              <a:t>pyogenic</a:t>
            </a:r>
            <a:r>
              <a:rPr lang="en-US" sz="2800" b="1" dirty="0" smtClean="0">
                <a:latin typeface="Arial" charset="0"/>
              </a:rPr>
              <a:t> (pus-producing) bacteria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d:\Inetpub\ombroot\content\0721601871\graphics\fullsize\S01871-002-f025.jpg"/>
          <p:cNvPicPr>
            <a:picLocks noChangeAspect="1" noChangeArrowheads="1"/>
          </p:cNvPicPr>
          <p:nvPr/>
        </p:nvPicPr>
        <p:blipFill>
          <a:blip r:embed="rId2" cstate="print"/>
          <a:srcRect b="9201"/>
          <a:stretch>
            <a:fillRect/>
          </a:stretch>
        </p:blipFill>
        <p:spPr bwMode="auto">
          <a:xfrm>
            <a:off x="1214414" y="3857628"/>
            <a:ext cx="7029440" cy="2760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Inflammation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SUPPURATIVE OR PURULENT INFLAMMATION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/>
          <a:lstStyle/>
          <a:p>
            <a:pPr lvl="1"/>
            <a:r>
              <a:rPr lang="en-US" sz="3000" b="1" smtClean="0">
                <a:latin typeface="Arial" charset="0"/>
              </a:rPr>
              <a:t>Abscesses : localized collections of purulent inflammatory tissue caused by suppuration buried in a tissue, an organ, or a confined space</a:t>
            </a:r>
            <a:r>
              <a:rPr lang="en-US" sz="3000" b="1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929066"/>
            <a:ext cx="3023972" cy="2721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00430" y="3786190"/>
            <a:ext cx="4733932" cy="290144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3" descr="http://medstat.med.utah.edu/WebPath/jpeg4/LIVER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142" y="4414841"/>
            <a:ext cx="3471858" cy="24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Inetpub\ombroot\content\0721601871\graphics\fullsize\S01871-002-f026.jpg"/>
          <p:cNvPicPr>
            <a:picLocks noChangeAspect="1" noChangeArrowheads="1"/>
          </p:cNvPicPr>
          <p:nvPr/>
        </p:nvPicPr>
        <p:blipFill>
          <a:blip r:embed="rId2" cstate="print"/>
          <a:srcRect b="8926"/>
          <a:stretch>
            <a:fillRect/>
          </a:stretch>
        </p:blipFill>
        <p:spPr bwMode="auto">
          <a:xfrm>
            <a:off x="285720" y="3143248"/>
            <a:ext cx="86868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06" y="4000504"/>
            <a:ext cx="2073275" cy="369888"/>
          </a:xfrm>
          <a:prstGeom prst="rect">
            <a:avLst/>
          </a:prstGeom>
          <a:solidFill>
            <a:srgbClr val="4C004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Epithelial Defect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5572140"/>
            <a:ext cx="3079750" cy="369888"/>
          </a:xfrm>
          <a:prstGeom prst="rect">
            <a:avLst/>
          </a:prstGeom>
          <a:solidFill>
            <a:srgbClr val="4C004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Fibrinopurulent exudates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71934" y="6000768"/>
            <a:ext cx="2292350" cy="369888"/>
          </a:xfrm>
          <a:prstGeom prst="rect">
            <a:avLst/>
          </a:prstGeom>
          <a:solidFill>
            <a:srgbClr val="4C004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Granulation tissue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2066" y="6357958"/>
            <a:ext cx="1068388" cy="369888"/>
          </a:xfrm>
          <a:prstGeom prst="rect">
            <a:avLst/>
          </a:prstGeom>
          <a:solidFill>
            <a:srgbClr val="4C004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Fibrosis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44" y="5143512"/>
            <a:ext cx="1751013" cy="369888"/>
          </a:xfrm>
          <a:prstGeom prst="rect">
            <a:avLst/>
          </a:prstGeom>
          <a:solidFill>
            <a:srgbClr val="4C004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Necrotic base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80724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ULCERS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An ulcer is a local defect of the surface of an organ or tissue that is produced by the sloughing (shedding) of inflammatory necrotic tissue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tract between two surfaces.</a:t>
            </a:r>
            <a:endParaRPr lang="en-US" dirty="0"/>
          </a:p>
        </p:txBody>
      </p:sp>
      <p:pic>
        <p:nvPicPr>
          <p:cNvPr id="108548" name="Picture 4" descr="http://www.citrussurgery.com/attachments/Image/fi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688566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Define </a:t>
            </a: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b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7224" y="928670"/>
            <a:ext cx="7358114" cy="3763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4300" b="1" kern="0" dirty="0">
                <a:solidFill>
                  <a:schemeClr val="hlink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charset="0"/>
                <a:ea typeface="+mj-ea"/>
                <a:cs typeface="Times New Roman" pitchFamily="18" charset="0"/>
              </a:rPr>
              <a:t>What are mediators?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kumimoji="0" lang="en-US" sz="3200" b="1" i="1" kern="0" dirty="0"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3200" kern="0" dirty="0" smtClean="0">
                <a:cs typeface="Arial" pitchFamily="34" charset="0"/>
              </a:rPr>
              <a:t>Chemical mediators of inflammation are substances produced during inflammation inducing a specific events in acute inflammation.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 smtClean="0">
                <a:cs typeface="Arial" pitchFamily="34" charset="0"/>
              </a:rPr>
              <a:t> </a:t>
            </a:r>
            <a:endParaRPr lang="en-US" sz="3200" kern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/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General </a:t>
            </a:r>
            <a:r>
              <a:rPr lang="en-US" sz="3200" dirty="0">
                <a:solidFill>
                  <a:srgbClr val="92D050"/>
                </a:solidFill>
              </a:rPr>
              <a:t>principles for chemical </a:t>
            </a:r>
            <a:r>
              <a:rPr lang="en-US" sz="3200" dirty="0" smtClean="0">
                <a:solidFill>
                  <a:srgbClr val="92D050"/>
                </a:solidFill>
              </a:rPr>
              <a:t>mediators</a:t>
            </a:r>
            <a:endParaRPr lang="en-US" dirty="0"/>
          </a:p>
        </p:txBody>
      </p:sp>
      <p:sp>
        <p:nvSpPr>
          <p:cNvPr id="244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534400" cy="407362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2"/>
              </a:buClr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production of active mediators is triggered </a:t>
            </a:r>
            <a:r>
              <a:rPr lang="en-US" dirty="0" smtClean="0">
                <a:latin typeface="Arial" pitchFamily="34" charset="0"/>
              </a:rPr>
              <a:t>by:</a:t>
            </a: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3200" dirty="0">
                <a:latin typeface="Arial" pitchFamily="34" charset="0"/>
              </a:rPr>
              <a:t>microbial products </a:t>
            </a:r>
            <a:endParaRPr lang="en-US" sz="3200" dirty="0" smtClean="0">
              <a:latin typeface="Arial" pitchFamily="34" charset="0"/>
            </a:endParaRPr>
          </a:p>
          <a:p>
            <a:pPr marL="754380" lvl="1" indent="-342900">
              <a:buClr>
                <a:schemeClr val="accent3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</a:rPr>
              <a:t>host </a:t>
            </a:r>
            <a:r>
              <a:rPr lang="en-US" sz="3200" dirty="0">
                <a:latin typeface="Arial" pitchFamily="34" charset="0"/>
              </a:rPr>
              <a:t>proteins, such as the proteins of the complement, </a:t>
            </a:r>
            <a:r>
              <a:rPr lang="en-US" sz="3200" dirty="0" err="1">
                <a:latin typeface="Arial" pitchFamily="34" charset="0"/>
              </a:rPr>
              <a:t>kinin</a:t>
            </a:r>
            <a:r>
              <a:rPr lang="en-US" sz="3200" dirty="0">
                <a:latin typeface="Arial" pitchFamily="34" charset="0"/>
              </a:rPr>
              <a:t> and coagulation </a:t>
            </a:r>
            <a:r>
              <a:rPr lang="en-US" sz="3200" dirty="0" smtClean="0">
                <a:latin typeface="Arial" pitchFamily="34" charset="0"/>
              </a:rPr>
              <a:t>systems</a:t>
            </a:r>
          </a:p>
          <a:p>
            <a:pPr marL="1019556" lvl="2" indent="-342900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3000" dirty="0" smtClean="0">
                <a:latin typeface="Arial" pitchFamily="34" charset="0"/>
              </a:rPr>
              <a:t> </a:t>
            </a:r>
            <a:r>
              <a:rPr lang="en-US" sz="3000" dirty="0">
                <a:latin typeface="Arial" pitchFamily="34" charset="0"/>
              </a:rPr>
              <a:t>( these are themselves activated by microbes and damaged tissues</a:t>
            </a:r>
            <a:r>
              <a:rPr lang="en-US" sz="3000" dirty="0" smtClean="0">
                <a:latin typeface="Arial" pitchFamily="34" charset="0"/>
              </a:rPr>
              <a:t>)</a:t>
            </a:r>
          </a:p>
          <a:p>
            <a:pPr>
              <a:buClr>
                <a:schemeClr val="bg2"/>
              </a:buClr>
              <a:buNone/>
            </a:pPr>
            <a:endParaRPr lang="en-US" sz="3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General principles for chemical </a:t>
            </a:r>
            <a:r>
              <a:rPr lang="en-US" sz="3200" dirty="0" smtClean="0">
                <a:solidFill>
                  <a:srgbClr val="92D050"/>
                </a:solidFill>
              </a:rPr>
              <a:t>mediators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358214" cy="43731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latin typeface="Arial Rounded MT Bold" pitchFamily="34" charset="0"/>
              </a:rPr>
              <a:t>Most </a:t>
            </a:r>
            <a:r>
              <a:rPr lang="en-US" sz="2400" dirty="0">
                <a:latin typeface="Arial Rounded MT Bold" pitchFamily="34" charset="0"/>
              </a:rPr>
              <a:t>mediators have the potential to cause harmful effects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>
              <a:buClr>
                <a:schemeClr val="bg2"/>
              </a:buClr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Therefore, there should be a mechanism to checks and balances their action.</a:t>
            </a:r>
          </a:p>
          <a:p>
            <a:pPr>
              <a:buClr>
                <a:schemeClr val="bg2"/>
              </a:buCl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"/>
            </a:pPr>
            <a:r>
              <a:rPr lang="en-US" sz="2400" dirty="0" smtClean="0">
                <a:latin typeface="Arial Rounded MT Bold" pitchFamily="34" charset="0"/>
              </a:rPr>
              <a:t>Mediator function is tightly regulated by: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decay (e.g. AA metabolites)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inactivated by enzymes (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inactivates </a:t>
            </a:r>
            <a:r>
              <a:rPr lang="en-US" sz="2400" dirty="0" err="1" smtClean="0">
                <a:latin typeface="Arial Rounded MT Bold" pitchFamily="34" charset="0"/>
              </a:rPr>
              <a:t>bradykinin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marL="59436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eliminated ( antioxidants scavenge toxic oxygen metabolites)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b="1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r>
              <a:rPr lang="en-US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Chemical mediators</a:t>
            </a:r>
            <a:br>
              <a:rPr lang="en-US" b="1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kern="0" dirty="0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outcome of acute inflammation </a:t>
            </a:r>
            <a:r>
              <a:rPr lang="en-US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en-US" kern="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</a:br>
            <a:endParaRPr lang="en-US" kern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92D050"/>
                </a:solidFill>
              </a:rPr>
              <a:t>Source of Chemical mediators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45920"/>
            <a:ext cx="4038600" cy="349759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 dirty="0" smtClean="0">
                <a:cs typeface="Arial" charset="0"/>
              </a:rPr>
              <a:t>Plasma-derived: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Complement</a:t>
            </a:r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kinins</a:t>
            </a:r>
            <a:endParaRPr lang="en-US" dirty="0" smtClean="0"/>
          </a:p>
          <a:p>
            <a:pPr marL="868680" lvl="1" indent="-457200" algn="l" rtl="0" eaLnBrk="1" hangingPunct="1">
              <a:buFont typeface="+mj-lt"/>
              <a:buAutoNum type="arabicPeriod"/>
            </a:pPr>
            <a:r>
              <a:rPr lang="en-US" dirty="0" smtClean="0"/>
              <a:t>coagulation factors</a:t>
            </a:r>
          </a:p>
          <a:p>
            <a:pPr lvl="1" algn="l" rtl="0" eaLnBrk="1" hangingPunct="1"/>
            <a:endParaRPr lang="en-US" dirty="0" smtClean="0"/>
          </a:p>
          <a:p>
            <a:pPr lvl="1"/>
            <a:r>
              <a:rPr lang="en-US" dirty="0" smtClean="0"/>
              <a:t>Many in “pro-form” requiring activation (enzymatic cleavage)</a:t>
            </a:r>
          </a:p>
          <a:p>
            <a:pPr lvl="1"/>
            <a:endParaRPr lang="en-US" dirty="0" smtClean="0"/>
          </a:p>
          <a:p>
            <a:pPr lvl="1" algn="l" rtl="0" eaLnBrk="1" hangingPunct="1"/>
            <a:endParaRPr lang="en-US" dirty="0" smtClean="0"/>
          </a:p>
          <a:p>
            <a:pPr lvl="1" algn="l" rt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349759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cs typeface="Arial" charset="0"/>
              </a:rPr>
              <a:t>Cell-derived: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Synthesized as needed (prostaglandin)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Preformed, sequestered and released (mast cell histamine)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428604"/>
          <a:ext cx="8572528" cy="5929306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Cell-Derived Mediators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Producing cells: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Tissue macrophages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Mast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Endothelial cells</a:t>
            </a:r>
          </a:p>
          <a:p>
            <a:pPr algn="l">
              <a:buSzPct val="65000"/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Leukocytes</a:t>
            </a:r>
          </a:p>
        </p:txBody>
      </p:sp>
      <p:pic>
        <p:nvPicPr>
          <p:cNvPr id="4" name="Picture 3" descr="7335"/>
          <p:cNvPicPr>
            <a:picLocks noChangeAspect="1" noChangeArrowheads="1"/>
          </p:cNvPicPr>
          <p:nvPr/>
        </p:nvPicPr>
        <p:blipFill>
          <a:blip r:embed="rId3" cstate="print"/>
          <a:srcRect b="46512"/>
          <a:stretch>
            <a:fillRect/>
          </a:stretch>
        </p:blipFill>
        <p:spPr bwMode="auto">
          <a:xfrm>
            <a:off x="257432" y="2143116"/>
            <a:ext cx="8657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Vasoactive</a:t>
            </a:r>
            <a:r>
              <a:rPr lang="en-US" dirty="0" smtClean="0">
                <a:solidFill>
                  <a:srgbClr val="92D050"/>
                </a:solidFill>
              </a:rPr>
              <a:t> Amines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4000" dirty="0" smtClean="0">
                <a:cs typeface="Arial" charset="0"/>
              </a:rPr>
              <a:t>Histamine &amp; Serotonin</a:t>
            </a:r>
            <a:br>
              <a:rPr lang="en-US" sz="4000" dirty="0" smtClean="0">
                <a:cs typeface="Arial" charset="0"/>
              </a:rPr>
            </a:b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4709160"/>
          </a:xfrm>
        </p:spPr>
        <p:txBody>
          <a:bodyPr/>
          <a:lstStyle/>
          <a:p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Among first mediators in acute inflammatory reactions</a:t>
            </a:r>
          </a:p>
          <a:p>
            <a:r>
              <a:rPr lang="en-US" dirty="0" smtClean="0">
                <a:cs typeface="Arial" charset="0"/>
              </a:rPr>
              <a:t>Preformed mediators in </a:t>
            </a:r>
            <a:r>
              <a:rPr lang="en-US" dirty="0" err="1" smtClean="0">
                <a:cs typeface="Arial" charset="0"/>
              </a:rPr>
              <a:t>secretory</a:t>
            </a:r>
            <a:r>
              <a:rPr lang="en-US" dirty="0" smtClean="0">
                <a:cs typeface="Arial" charset="0"/>
              </a:rPr>
              <a:t> granules</a:t>
            </a: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</p:txBody>
      </p:sp>
      <p:pic>
        <p:nvPicPr>
          <p:cNvPr id="4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466374"/>
            <a:ext cx="6430597" cy="43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Histamine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072494" cy="4175125"/>
          </a:xfrm>
        </p:spPr>
        <p:txBody>
          <a:bodyPr>
            <a:normAutofit/>
          </a:bodyPr>
          <a:lstStyle/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many cell types, esp.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 cells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circulating </a:t>
            </a:r>
            <a:r>
              <a:rPr lang="en-US" sz="26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basophils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platelets</a:t>
            </a:r>
          </a:p>
          <a:p>
            <a:pPr marL="495300" indent="-495300" algn="l">
              <a:lnSpc>
                <a:spcPct val="90000"/>
              </a:lnSpc>
              <a:buFont typeface="Wingdings" pitchFamily="2" charset="2"/>
              <a:buNone/>
            </a:pPr>
            <a:endParaRPr lang="en-US" sz="2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l">
              <a:lnSpc>
                <a:spcPct val="90000"/>
              </a:lnSpc>
              <a:buSzPct val="75000"/>
              <a:buFont typeface="Wingdings" pitchFamily="2" charset="2"/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3599062" cy="2893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buNone/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Stimuli of Release: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Physical injury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Immune reactions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C3a and C5a fragments 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Leukocyte-derived histamine-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releasing proteins</a:t>
            </a:r>
          </a:p>
          <a:p>
            <a:pPr marL="495300" indent="-495300">
              <a:buNone/>
            </a:pPr>
            <a:r>
              <a:rPr lang="en-US" sz="2000" dirty="0" err="1" smtClean="0">
                <a:cs typeface="Arial" charset="0"/>
              </a:rPr>
              <a:t>Neuropeptides</a:t>
            </a:r>
            <a:r>
              <a:rPr lang="en-US" sz="2000" dirty="0" smtClean="0">
                <a:cs typeface="Arial" charset="0"/>
              </a:rPr>
              <a:t> </a:t>
            </a:r>
          </a:p>
          <a:p>
            <a:pPr marL="495300" indent="-495300">
              <a:buNone/>
            </a:pPr>
            <a:r>
              <a:rPr lang="en-US" sz="2000" dirty="0" smtClean="0">
                <a:cs typeface="Arial" charset="0"/>
              </a:rPr>
              <a:t>Cytokines (e.g. IL-1 and IL-8)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7654" y="2000240"/>
            <a:ext cx="4786346" cy="2686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5300" indent="-495300" algn="ctr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Actions: </a:t>
            </a:r>
          </a:p>
          <a:p>
            <a:pPr marL="495300" indent="-495300" algn="ctr">
              <a:buNone/>
            </a:pP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ARTERIOLAR DILATION</a:t>
            </a: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INCREASED VASCULAR PERMEABILITY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venular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gaps)</a:t>
            </a:r>
          </a:p>
          <a:p>
            <a:pPr marL="514350" indent="-514350">
              <a:lnSpc>
                <a:spcPct val="90000"/>
              </a:lnSpc>
              <a:buSzPct val="75000"/>
              <a:buFont typeface="+mj-lt"/>
              <a:buAutoNum type="arabicPeriod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ENDOTHELIAL ACTIVATION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143512"/>
            <a:ext cx="1712713" cy="8679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95300" indent="-495300"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Inactivated by:</a:t>
            </a:r>
          </a:p>
          <a:p>
            <a:pPr marL="495300" indent="-495300">
              <a:lnSpc>
                <a:spcPct val="90000"/>
              </a:lnSpc>
              <a:buSzPct val="75000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Histaminase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Serotonin</a:t>
            </a:r>
            <a:br>
              <a:rPr lang="en-US" sz="4000" dirty="0" smtClean="0">
                <a:solidFill>
                  <a:srgbClr val="92D050"/>
                </a:solidFill>
              </a:rPr>
            </a:br>
            <a:r>
              <a:rPr lang="en-US" sz="4000" dirty="0" smtClean="0">
                <a:solidFill>
                  <a:srgbClr val="92D050"/>
                </a:solidFill>
              </a:rPr>
              <a:t>(5-HT)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Source: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Platelets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Action: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Similar to histamine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Stimulus: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Platelet aggregation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1905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7" descr="showimage"/>
          <p:cNvPicPr>
            <a:picLocks noChangeAspect="1" noChangeArrowheads="1"/>
          </p:cNvPicPr>
          <p:nvPr/>
        </p:nvPicPr>
        <p:blipFill>
          <a:blip r:embed="rId4" cstate="print"/>
          <a:srcRect b="2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0"/>
            <a:ext cx="1993489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222D9"/>
                </a:solidFill>
                <a:cs typeface="Arial" charset="0"/>
              </a:rPr>
              <a:t>Source:</a:t>
            </a:r>
            <a:endParaRPr lang="en-US" sz="1600" u="sng" dirty="0" smtClean="0">
              <a:solidFill>
                <a:srgbClr val="F222D9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Leukocytes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Mast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Endothelial cells</a:t>
            </a:r>
          </a:p>
          <a:p>
            <a:pPr algn="ctr">
              <a:buFontTx/>
              <a:buNone/>
            </a:pPr>
            <a:r>
              <a:rPr lang="en-US" sz="1600" dirty="0" smtClean="0">
                <a:cs typeface="Arial" charset="0"/>
              </a:rPr>
              <a:t>Platelets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rganization Chart 2"/>
          <p:cNvGraphicFramePr>
            <a:graphicFrameLocks/>
          </p:cNvGraphicFramePr>
          <p:nvPr>
            <p:ph type="dgm" idx="1"/>
          </p:nvPr>
        </p:nvGraphicFramePr>
        <p:xfrm>
          <a:off x="381000" y="533400"/>
          <a:ext cx="8763000" cy="63246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752600" y="28956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 descr="7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rganization Chart 2"/>
          <p:cNvGraphicFramePr>
            <a:graphicFrameLocks/>
          </p:cNvGraphicFramePr>
          <p:nvPr>
            <p:ph type="dgm" idx="1"/>
          </p:nvPr>
        </p:nvGraphicFramePr>
        <p:xfrm>
          <a:off x="142844" y="214290"/>
          <a:ext cx="9001156" cy="6429396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524000" y="32004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428736"/>
            <a:ext cx="8501122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Polypeptides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Actions: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Involved in early immune and inflammatory reactions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Some stimulate bone marrow precursors to produce more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</a:t>
            </a:r>
            <a:r>
              <a:rPr lang="en-US" dirty="0" smtClean="0">
                <a:latin typeface="Arial Rounded MT Bold" pitchFamily="34" charset="0"/>
              </a:rPr>
              <a:t>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Inetpub\ombroot\content\0721601871\graphics\fullsize\S01871-002-f018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3137"/>
          <a:stretch>
            <a:fillRect/>
          </a:stretch>
        </p:blipFill>
        <p:spPr bwMode="auto">
          <a:xfrm>
            <a:off x="2928926" y="0"/>
            <a:ext cx="6067445" cy="6715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0" y="6096000"/>
            <a:ext cx="937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297870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Cytokine of 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C000"/>
                </a:solidFill>
                <a:cs typeface="Arial" charset="0"/>
              </a:rPr>
              <a:t>Acute inflammation: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cs typeface="Arial" charset="0"/>
              </a:rPr>
              <a:t>Interleukin (IL-1) &amp; TNF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771525"/>
            <a:ext cx="8923317" cy="517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d:\Inetpub\ombroot\content\0721601871\graphics\fullsize\S01871-002-f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0866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500034" y="5546725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itchFamily="34" charset="0"/>
              </a:rPr>
              <a:t>Activated lymphocytes and macrophages influence each other and also release inflammatory mediators that affect other cells.</a:t>
            </a:r>
          </a:p>
          <a:p>
            <a:endParaRPr lang="en-US" b="1" i="1" dirty="0">
              <a:latin typeface="Arial" pitchFamily="34" charset="0"/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0" y="357166"/>
            <a:ext cx="91440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C000"/>
                </a:solidFill>
                <a:cs typeface="Arial" charset="0"/>
              </a:rPr>
              <a:t>Chronic Inflammation: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dirty="0" smtClean="0">
                <a:cs typeface="Arial" charset="0"/>
              </a:rPr>
              <a:t>Interferon-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INF- </a:t>
            </a:r>
            <a:r>
              <a:rPr lang="el-GR" sz="3200" dirty="0" smtClean="0">
                <a:cs typeface="Arial" charset="0"/>
              </a:rPr>
              <a:t>γ</a:t>
            </a:r>
            <a:r>
              <a:rPr lang="en-US" sz="3200" dirty="0" smtClean="0">
                <a:cs typeface="Arial" charset="0"/>
              </a:rPr>
              <a:t> &amp; Interleukin ( IL-12)</a:t>
            </a:r>
            <a:endParaRPr lang="el-GR" sz="3200" dirty="0" smtClean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85728"/>
          <a:ext cx="8429684" cy="6286544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676400" y="38100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28" y="1428736"/>
            <a:ext cx="7467600" cy="518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Chemokines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They are chemoattractants for leukocytes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 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Leukocyte recruitment &amp; activation in inflammation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Normal anatomic organization of cells in lymphoid and other tissues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9218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19200" y="44958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4414" y="1357298"/>
            <a:ext cx="7491412" cy="5500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Reactive Oxygen Species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Synthesized via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NADPH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oxidase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pathway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Source: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and Macrophages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Stimuli of release: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Immune complexes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Cytokines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Action: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Microbicidial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cytotoxic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 agent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rganization Chart 2"/>
          <p:cNvGraphicFramePr>
            <a:graphicFrameLocks/>
          </p:cNvGraphicFramePr>
          <p:nvPr>
            <p:ph type="dgm" idx="1"/>
          </p:nvPr>
        </p:nvGraphicFramePr>
        <p:xfrm>
          <a:off x="285720" y="214290"/>
          <a:ext cx="8643998" cy="6357958"/>
        </p:xfrm>
        <a:graphic>
          <a:graphicData uri="http://schemas.openxmlformats.org/drawingml/2006/compatibility">
            <com:legacyDrawing xmlns:com="http://schemas.openxmlformats.org/drawingml/2006/compatibility" spid="_x0000_s10242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285852" y="4929198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357298"/>
            <a:ext cx="6934200" cy="5500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Nitric Oxide ( NO)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Short-lived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Soluble free-radical gas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Functions: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Vasodilation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Antagonism of platelet activation (adhesion, aggregation, &amp; degranulation)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Reduction of leukocyte recruitment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Microbicidial (cytotoxic) agent (with or without ROS) in activated macrophages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95250"/>
            <a:ext cx="53911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rganization Chart 2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1266"/>
          </a:graphicData>
        </a:graphic>
      </p:graphicFrame>
      <p:sp>
        <p:nvSpPr>
          <p:cNvPr id="3" name="Right Arrow 2"/>
          <p:cNvSpPr>
            <a:spLocks noChangeArrowheads="1"/>
          </p:cNvSpPr>
          <p:nvPr/>
        </p:nvSpPr>
        <p:spPr bwMode="auto">
          <a:xfrm>
            <a:off x="1371600" y="5791200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00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1214422"/>
            <a:ext cx="8229600" cy="5643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Lysosomal Enzymes of Leukocytes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Neutrophils &amp; Monocytes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Enzymes: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Acid proteases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Neutral proteases (e.g. elastase, collagenase, &amp; cathepsin)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Their action is checked by: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Serum antiproteases (e.g. </a:t>
            </a:r>
            <a:r>
              <a:rPr kumimoji="0" lang="el-G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α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-antitrypsin)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rganization Chart 2"/>
          <p:cNvGraphicFramePr>
            <a:graphicFrameLocks/>
          </p:cNvGraphicFramePr>
          <p:nvPr>
            <p:ph type="dgm" idx="1"/>
          </p:nvPr>
        </p:nvGraphicFramePr>
        <p:xfrm>
          <a:off x="357158" y="214290"/>
          <a:ext cx="8786842" cy="6429396"/>
        </p:xfrm>
        <a:graphic>
          <a:graphicData uri="http://schemas.openxmlformats.org/drawingml/2006/compatibility">
            <com:legacyDrawing xmlns:com="http://schemas.openxmlformats.org/drawingml/2006/compatibility" spid="_x0000_s12290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1538" y="1428736"/>
            <a:ext cx="7867675" cy="471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Neuropeptides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Small proteins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Secreted by nerve fibers mainly in lung &amp; GIT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Initiate inflammatory response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e.g. Substance P 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Transmits pain signals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Regulates vessel tone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Modulates vascular permeability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5" name="Organization Chart 2"/>
          <p:cNvGraphicFramePr>
            <a:graphicFrameLocks/>
          </p:cNvGraphicFramePr>
          <p:nvPr>
            <p:ph type="dgm" idx="1"/>
          </p:nvPr>
        </p:nvGraphicFramePr>
        <p:xfrm>
          <a:off x="1371600" y="1219200"/>
          <a:ext cx="7610475" cy="4264025"/>
        </p:xfrm>
        <a:graphic>
          <a:graphicData uri="http://schemas.openxmlformats.org/drawingml/2006/compatibility">
            <com:legacyDrawing xmlns:com="http://schemas.openxmlformats.org/drawingml/2006/compatibility" spid="_x0000_s149506"/>
          </a:graphicData>
        </a:graphic>
      </p:graphicFrame>
      <p:pic>
        <p:nvPicPr>
          <p:cNvPr id="3" name="Picture 3" descr="7335"/>
          <p:cNvPicPr>
            <a:picLocks noChangeAspect="1" noChangeArrowheads="1"/>
          </p:cNvPicPr>
          <p:nvPr/>
        </p:nvPicPr>
        <p:blipFill>
          <a:blip r:embed="rId4" cstate="print"/>
          <a:srcRect t="53156" r="16896"/>
          <a:stretch>
            <a:fillRect/>
          </a:stretch>
        </p:blipFill>
        <p:spPr bwMode="auto">
          <a:xfrm>
            <a:off x="1101410" y="3500414"/>
            <a:ext cx="8042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Arial" pitchFamily="34" charset="0"/>
              </a:rPr>
              <a:t>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Outcomes of Acute Inflammation</a:t>
            </a:r>
            <a:r>
              <a:rPr lang="en-US" dirty="0"/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 marL="609600" indent="-609600"/>
            <a:r>
              <a:rPr lang="en-US" smtClean="0">
                <a:solidFill>
                  <a:srgbClr val="FF9999"/>
                </a:solidFill>
                <a:latin typeface="Arial" charset="0"/>
                <a:cs typeface="Arial" charset="0"/>
              </a:rPr>
              <a:t>Acute inflammation may have one of the four outcomes:</a:t>
            </a:r>
          </a:p>
          <a:p>
            <a:pPr marL="990600" lvl="1" indent="-533400"/>
            <a:r>
              <a:rPr lang="en-US" i="1" smtClean="0">
                <a:latin typeface="Arial" charset="0"/>
              </a:rPr>
              <a:t>Complete resolution</a:t>
            </a:r>
            <a:endParaRPr lang="en-US" sz="2000" smtClean="0">
              <a:latin typeface="Arial" charset="0"/>
              <a:cs typeface="Arial" charset="0"/>
            </a:endParaRPr>
          </a:p>
          <a:p>
            <a:pPr marL="990600" lvl="1" indent="-533400"/>
            <a:r>
              <a:rPr lang="en-US" i="1" smtClean="0">
                <a:latin typeface="Arial" charset="0"/>
              </a:rPr>
              <a:t>Healing by connective tissue replacement (fibrosis)</a:t>
            </a:r>
            <a:endParaRPr lang="en-US" sz="2000" smtClean="0">
              <a:latin typeface="Arial" charset="0"/>
            </a:endParaRPr>
          </a:p>
          <a:p>
            <a:pPr marL="990600" lvl="1" indent="-533400"/>
            <a:r>
              <a:rPr lang="en-US" i="1" smtClean="0">
                <a:latin typeface="Arial" charset="0"/>
              </a:rPr>
              <a:t>Progression of the tissue response to chronic inflammation</a:t>
            </a:r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990600" lvl="1" indent="-533400"/>
            <a:r>
              <a:rPr lang="en-US" i="1" smtClean="0">
                <a:latin typeface="Arial" charset="0"/>
              </a:rPr>
              <a:t>Abcess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PLASMA PROTEASES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variety of phenomena in the inflammatory response are mediated by plasma proteins that belong to three interrelated systems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 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	  3.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clotting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d:\Inetpub\ombroot\content\0721601871\graphics\fullsize\S01871-002-f015.jpg"/>
          <p:cNvPicPr>
            <a:picLocks noChangeAspect="1" noChangeArrowheads="1"/>
          </p:cNvPicPr>
          <p:nvPr/>
        </p:nvPicPr>
        <p:blipFill>
          <a:blip r:embed="rId2" cstate="print"/>
          <a:srcRect b="2823"/>
          <a:stretch>
            <a:fillRect/>
          </a:stretch>
        </p:blipFill>
        <p:spPr bwMode="auto">
          <a:xfrm>
            <a:off x="357160" y="500042"/>
            <a:ext cx="8786840" cy="617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0" y="4357694"/>
            <a:ext cx="1981200" cy="5905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permeability, pain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08" y="5715016"/>
            <a:ext cx="2071702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increases vascular </a:t>
            </a:r>
            <a:r>
              <a:rPr lang="en-US" sz="1600" i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permeability, </a:t>
            </a:r>
            <a:r>
              <a:rPr lang="en-US" sz="1600" i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1600" i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5074" y="2643182"/>
            <a:ext cx="1285884" cy="1407036"/>
          </a:xfrm>
          <a:prstGeom prst="downArrow">
            <a:avLst>
              <a:gd name="adj1" fmla="val 100000"/>
              <a:gd name="adj2" fmla="val 48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enhanced leukocyte adhesion &amp; activation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0"/>
            <a:ext cx="36433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clotting systems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4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1736" y="142852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Complement System </a:t>
            </a:r>
            <a:endParaRPr lang="en-US" sz="3200" b="1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Complement protein</a:t>
            </a:r>
          </a:p>
        </p:txBody>
      </p:sp>
      <p:sp>
        <p:nvSpPr>
          <p:cNvPr id="96259" name="TextBox 3"/>
          <p:cNvSpPr txBox="1">
            <a:spLocks noChangeArrowheads="1"/>
          </p:cNvSpPr>
          <p:nvPr/>
        </p:nvSpPr>
        <p:spPr bwMode="auto">
          <a:xfrm>
            <a:off x="500034" y="1500174"/>
            <a:ext cx="838883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  <a:p>
            <a:r>
              <a:rPr lang="en-US" sz="2400" dirty="0"/>
              <a:t>C3a &amp; C5a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n-US" sz="2400" dirty="0"/>
              <a:t>Increase vascular </a:t>
            </a:r>
            <a:r>
              <a:rPr lang="en-US" sz="2400" dirty="0" smtClean="0"/>
              <a:t>permeability (^ histamine) </a:t>
            </a:r>
            <a:endParaRPr lang="en-US" sz="2400" dirty="0"/>
          </a:p>
          <a:p>
            <a:r>
              <a:rPr lang="en-US" sz="2400" dirty="0"/>
              <a:t> 	 </a:t>
            </a:r>
            <a:r>
              <a:rPr lang="en-US" sz="2400" dirty="0" smtClean="0"/>
              <a:t>          </a:t>
            </a:r>
            <a:r>
              <a:rPr lang="en-US" sz="2400" dirty="0" err="1"/>
              <a:t>anaphylatoxins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C5a </a:t>
            </a:r>
            <a:r>
              <a:rPr lang="en-US" sz="2400" dirty="0" smtClean="0">
                <a:sym typeface="Wingdings" pitchFamily="2" charset="2"/>
              </a:rPr>
              <a:t>    </a:t>
            </a:r>
            <a:r>
              <a:rPr lang="en-US" sz="2400" dirty="0" smtClean="0"/>
              <a:t> </a:t>
            </a:r>
            <a:r>
              <a:rPr lang="en-US" sz="2400" dirty="0" err="1"/>
              <a:t>Chemotaxis</a:t>
            </a:r>
            <a:r>
              <a:rPr lang="en-US" sz="2400" dirty="0"/>
              <a:t>  </a:t>
            </a:r>
          </a:p>
          <a:p>
            <a:endParaRPr lang="en-US" sz="2400" dirty="0"/>
          </a:p>
          <a:p>
            <a:r>
              <a:rPr lang="en-US" sz="2400" dirty="0"/>
              <a:t>C3b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    </a:t>
            </a:r>
            <a:r>
              <a:rPr lang="en-US" sz="2400" dirty="0" err="1" smtClean="0"/>
              <a:t>Opsonization</a:t>
            </a:r>
            <a:r>
              <a:rPr lang="en-US" sz="2400" dirty="0" smtClean="0"/>
              <a:t> 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C5-9 </a:t>
            </a:r>
            <a:r>
              <a:rPr lang="en-US" sz="2400" dirty="0" smtClean="0">
                <a:sym typeface="Wingdings" pitchFamily="2" charset="2"/>
              </a:rPr>
              <a:t>   </a:t>
            </a:r>
            <a:r>
              <a:rPr lang="en-US" sz="2400" dirty="0" smtClean="0"/>
              <a:t> </a:t>
            </a:r>
            <a:r>
              <a:rPr lang="en-US" sz="2400" dirty="0"/>
              <a:t>membrane attack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</a:t>
            </a:r>
            <a:r>
              <a:rPr lang="en-US" dirty="0" smtClean="0">
                <a:latin typeface="Arial Rounded MT Bold" pitchFamily="34" charset="0"/>
              </a:rPr>
              <a:t>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Group 2"/>
          <p:cNvGraphicFramePr>
            <a:graphicFrameLocks noGrp="1"/>
          </p:cNvGraphicFramePr>
          <p:nvPr/>
        </p:nvGraphicFramePr>
        <p:xfrm>
          <a:off x="3071802" y="30413"/>
          <a:ext cx="6072198" cy="6556125"/>
        </p:xfrm>
        <a:graphic>
          <a:graphicData uri="http://schemas.openxmlformats.org/drawingml/2006/table">
            <a:tbl>
              <a:tblPr/>
              <a:tblGrid>
                <a:gridCol w="2960196"/>
                <a:gridCol w="3112002"/>
              </a:tblGrid>
              <a:tr h="91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Vasodilation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Histamine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3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Increased vascular permeability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Vasoactive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amines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C4, D4, E4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Substance 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6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Chemotaxis, leukocyte recruitment and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C5a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Leukotriene B4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Chemokines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Bacterial products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IL-1, TNF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Prostaglandins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Bradykinin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6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Tissue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Neutrophil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macrophage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enzymes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Oxygen metabolites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0" y="838200"/>
            <a:ext cx="2895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FF00"/>
                </a:solidFill>
                <a:latin typeface="Arial" pitchFamily="34" charset="0"/>
              </a:rPr>
              <a:t>Role of Mediators in Different Reactions of Inflammation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785813"/>
            <a:ext cx="8943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Inetpub\ombroot\content\0721601871\graphics\fullsize\S01871-002-f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388284" cy="5962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1066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/>
              <a:t>Events in the resolution of inflammation </a:t>
            </a:r>
          </a:p>
        </p:txBody>
      </p:sp>
      <p:pic>
        <p:nvPicPr>
          <p:cNvPr id="57347" name="Picture 3" descr="d:\Inetpub\ombroot\content\0721601871\graphics\fullsize\S01871-002-f022.jpg"/>
          <p:cNvPicPr>
            <a:picLocks noChangeAspect="1" noChangeArrowheads="1"/>
          </p:cNvPicPr>
          <p:nvPr/>
        </p:nvPicPr>
        <p:blipFill>
          <a:blip r:embed="rId2" cstate="print"/>
          <a:srcRect b="3044"/>
          <a:stretch>
            <a:fillRect/>
          </a:stretch>
        </p:blipFill>
        <p:spPr bwMode="auto">
          <a:xfrm>
            <a:off x="3624263" y="123825"/>
            <a:ext cx="5257800" cy="658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3D342-6AC2-412F-8620-4F0E0112FE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382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Upon completion of this lecture, the student should: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and describe the outcome of acute inflammation</a:t>
            </a:r>
            <a:r>
              <a:rPr lang="en-US" dirty="0" smtClean="0"/>
              <a:t>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Recognize  the different pattern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Define </a:t>
            </a:r>
            <a:r>
              <a:rPr lang="en-US" dirty="0" smtClean="0">
                <a:latin typeface="Arial Rounded MT Bold" pitchFamily="34" charset="0"/>
              </a:rPr>
              <a:t>the chemical mediators of inflammation.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general principles for chemical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the cellular sources and major effects of the mediators.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List the most likely mediators of each of the steps of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Several types of inflammation vary in their morphology and clinical correlates. Why?</a:t>
            </a:r>
          </a:p>
          <a:p>
            <a:pPr lvl="1"/>
            <a:r>
              <a:rPr lang="en-US" dirty="0" smtClean="0">
                <a:latin typeface="Arial" charset="0"/>
              </a:rPr>
              <a:t>The severity of the reaction</a:t>
            </a:r>
          </a:p>
          <a:p>
            <a:pPr lvl="1"/>
            <a:r>
              <a:rPr lang="en-US" dirty="0" smtClean="0">
                <a:latin typeface="Arial" charset="0"/>
              </a:rPr>
              <a:t>specific cause</a:t>
            </a:r>
          </a:p>
          <a:p>
            <a:pPr lvl="1"/>
            <a:r>
              <a:rPr lang="en-US" dirty="0" smtClean="0">
                <a:latin typeface="Arial" charset="0"/>
              </a:rPr>
              <a:t>the particular tissue </a:t>
            </a:r>
          </a:p>
          <a:p>
            <a:pPr lvl="1"/>
            <a:r>
              <a:rPr lang="en-US" dirty="0" smtClean="0">
                <a:latin typeface="Arial" charset="0"/>
              </a:rPr>
              <a:t>site involved </a:t>
            </a:r>
          </a:p>
          <a:p>
            <a:endParaRPr lang="en-US" sz="4000" dirty="0" smtClean="0">
              <a:latin typeface="Arial" charset="0"/>
              <a:cs typeface="Arial" charset="0"/>
            </a:endParaRPr>
          </a:p>
          <a:p>
            <a:endParaRPr lang="en-US" sz="2000" b="1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Morphologic Patterns of Acute Inflammation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51816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SEROUS INFLAMMATION</a:t>
            </a:r>
          </a:p>
          <a:p>
            <a:r>
              <a:rPr lang="en-US" sz="3200" b="1" smtClean="0">
                <a:latin typeface="Arial" charset="0"/>
              </a:rPr>
              <a:t>FIBRINOUS INFLAMMATION</a:t>
            </a:r>
          </a:p>
          <a:p>
            <a:r>
              <a:rPr lang="en-US" sz="3200" b="1" smtClean="0">
                <a:latin typeface="Arial" charset="0"/>
              </a:rPr>
              <a:t>SUPPURATIVE OR PURULENT INFLAMMATION </a:t>
            </a:r>
          </a:p>
          <a:p>
            <a:r>
              <a:rPr lang="en-US" sz="3200" b="1" smtClean="0">
                <a:latin typeface="Arial" charset="0"/>
              </a:rPr>
              <a:t>ULCERS</a:t>
            </a: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3200" b="1" smtClean="0">
              <a:latin typeface="Arial" charset="0"/>
            </a:endParaRPr>
          </a:p>
          <a:p>
            <a:endParaRPr lang="en-US" sz="2000" b="1" i="1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1295</TotalTime>
  <Words>1426</Words>
  <Application>Microsoft Office PowerPoint</Application>
  <PresentationFormat>On-screen Show (4:3)</PresentationFormat>
  <Paragraphs>417</Paragraphs>
  <Slides>47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Apex</vt:lpstr>
      <vt:lpstr>Custom Design</vt:lpstr>
      <vt:lpstr>1_Apex</vt:lpstr>
      <vt:lpstr>2_Apex</vt:lpstr>
      <vt:lpstr>template_949</vt:lpstr>
      <vt:lpstr>3_Apex</vt:lpstr>
      <vt:lpstr>Slide 1</vt:lpstr>
      <vt:lpstr>    Chemical mediators  outcome of acute inflammation  </vt:lpstr>
      <vt:lpstr>Objectives</vt:lpstr>
      <vt:lpstr> Outcomes of Acute Inflammation </vt:lpstr>
      <vt:lpstr>Slide 5</vt:lpstr>
      <vt:lpstr>Slide 6</vt:lpstr>
      <vt:lpstr>Objectives</vt:lpstr>
      <vt:lpstr>Morphologic Patterns of Acute Inflammation </vt:lpstr>
      <vt:lpstr>Morphologic Patterns of Acute Inflammation </vt:lpstr>
      <vt:lpstr>Slide 10</vt:lpstr>
      <vt:lpstr> FIBRINOUS INFLAMMATION  </vt:lpstr>
      <vt:lpstr>Morphologic Patterns of Acute Inflammation  SUPPURATIVE OR PURULENT INFLAMMATION</vt:lpstr>
      <vt:lpstr>Morphologic Patterns of Acute Inflammation  SUPPURATIVE OR PURULENT INFLAMMATION</vt:lpstr>
      <vt:lpstr>Slide 14</vt:lpstr>
      <vt:lpstr>Fistula</vt:lpstr>
      <vt:lpstr>Objectives</vt:lpstr>
      <vt:lpstr>Slide 17</vt:lpstr>
      <vt:lpstr> General principles for chemical mediators</vt:lpstr>
      <vt:lpstr>General principles for chemical mediators</vt:lpstr>
      <vt:lpstr>Source of Chemical mediators</vt:lpstr>
      <vt:lpstr>Slide 21</vt:lpstr>
      <vt:lpstr>Slide 22</vt:lpstr>
      <vt:lpstr>Cell-Derived Mediators</vt:lpstr>
      <vt:lpstr>Vasoactive Amines Histamine &amp; Serotonin </vt:lpstr>
      <vt:lpstr>Histamine</vt:lpstr>
      <vt:lpstr>Serotonin (5-HT)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PLASMA PROTEASES</vt:lpstr>
      <vt:lpstr>Slide 41</vt:lpstr>
      <vt:lpstr>Slide 42</vt:lpstr>
      <vt:lpstr>Complement protein</vt:lpstr>
      <vt:lpstr>Objectives</vt:lpstr>
      <vt:lpstr>Slide 45</vt:lpstr>
      <vt:lpstr>Slide 46</vt:lpstr>
      <vt:lpstr>Slide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Repair</dc:title>
  <dc:creator>Dr.Maha</dc:creator>
  <cp:lastModifiedBy>Dr.Maha</cp:lastModifiedBy>
  <cp:revision>41</cp:revision>
  <dcterms:created xsi:type="dcterms:W3CDTF">2009-10-30T14:20:26Z</dcterms:created>
  <dcterms:modified xsi:type="dcterms:W3CDTF">2012-10-01T06:37:51Z</dcterms:modified>
</cp:coreProperties>
</file>