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4" r:id="rId6"/>
  </p:sldMasterIdLst>
  <p:notesMasterIdLst>
    <p:notesMasterId r:id="rId41"/>
  </p:notesMasterIdLst>
  <p:sldIdLst>
    <p:sldId id="548" r:id="rId7"/>
    <p:sldId id="381" r:id="rId8"/>
    <p:sldId id="520" r:id="rId9"/>
    <p:sldId id="559" r:id="rId10"/>
    <p:sldId id="442" r:id="rId11"/>
    <p:sldId id="560" r:id="rId12"/>
    <p:sldId id="550" r:id="rId13"/>
    <p:sldId id="446" r:id="rId14"/>
    <p:sldId id="450" r:id="rId15"/>
    <p:sldId id="444" r:id="rId16"/>
    <p:sldId id="562" r:id="rId17"/>
    <p:sldId id="528" r:id="rId18"/>
    <p:sldId id="455" r:id="rId19"/>
    <p:sldId id="565" r:id="rId20"/>
    <p:sldId id="563" r:id="rId21"/>
    <p:sldId id="545" r:id="rId22"/>
    <p:sldId id="530" r:id="rId23"/>
    <p:sldId id="532" r:id="rId24"/>
    <p:sldId id="546" r:id="rId25"/>
    <p:sldId id="459" r:id="rId26"/>
    <p:sldId id="465" r:id="rId27"/>
    <p:sldId id="466" r:id="rId28"/>
    <p:sldId id="558" r:id="rId29"/>
    <p:sldId id="471" r:id="rId30"/>
    <p:sldId id="552" r:id="rId31"/>
    <p:sldId id="553" r:id="rId32"/>
    <p:sldId id="555" r:id="rId33"/>
    <p:sldId id="475" r:id="rId34"/>
    <p:sldId id="494" r:id="rId35"/>
    <p:sldId id="483" r:id="rId36"/>
    <p:sldId id="557" r:id="rId37"/>
    <p:sldId id="486" r:id="rId38"/>
    <p:sldId id="556" r:id="rId39"/>
    <p:sldId id="52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2" autoAdjust="0"/>
    <p:restoredTop sz="94667" autoAdjust="0"/>
  </p:normalViewPr>
  <p:slideViewPr>
    <p:cSldViewPr>
      <p:cViewPr>
        <p:scale>
          <a:sx n="70" d="100"/>
          <a:sy n="70" d="100"/>
        </p:scale>
        <p:origin x="-474"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5296C-1D6B-475A-8947-7AA91A98E985}" type="datetimeFigureOut">
              <a:rPr lang="en-US" smtClean="0"/>
              <a:pPr/>
              <a:t>10/8/2012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A3416-D68A-415F-B714-084AAE4577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goal of the repair process is to restore the tissue to its original state. The inflammatory reaction set in motion by the injury contains the damage, eliminates the damaging stimulus, removes injured tissue, and initiates the deposition of ECM components in the area of injury. </a:t>
            </a:r>
          </a:p>
          <a:p>
            <a:pPr>
              <a:spcBef>
                <a:spcPct val="0"/>
              </a:spcBef>
            </a:pPr>
            <a:r>
              <a:rPr lang="en-US" smtClean="0"/>
              <a:t>Some tissues can be completely reconstituted after injury, such as the repair of bone after a fracture or the regeneration of the surface epithelium in a cutaneous wound. For tissues that are incapable of regeneration, repair is accomplished by connective tissue deposition, producing a </a:t>
            </a:r>
            <a:r>
              <a:rPr lang="en-US" i="1" smtClean="0"/>
              <a:t>scar.</a:t>
            </a:r>
            <a:r>
              <a:rPr lang="en-US" smtClean="0"/>
              <a:t> This term is most often used in connection to </a:t>
            </a:r>
            <a:r>
              <a:rPr lang="en-US" i="1" smtClean="0"/>
              <a:t>wound healing</a:t>
            </a:r>
            <a:r>
              <a:rPr lang="en-US" smtClean="0"/>
              <a:t> in the skin, but it is also used to describe the replacement of parenchymal cells by connective tissue, as in the heart after myocardial infarction. </a:t>
            </a:r>
          </a:p>
          <a:p>
            <a:pPr>
              <a:spcBef>
                <a:spcPct val="0"/>
              </a:spcBef>
            </a:pPr>
            <a:r>
              <a:rPr lang="en-US" smtClean="0"/>
              <a:t>If damage persists, inflammation becomes chronic, and tissue damage and repair may occur concurrently. Connective tissue deposition in these conditions is usually referred to as </a:t>
            </a:r>
            <a:r>
              <a:rPr lang="en-US" i="1" smtClean="0"/>
              <a:t>fibrosis.</a:t>
            </a:r>
            <a:r>
              <a:rPr lang="en-US" smtClean="0"/>
              <a:t> In the broader sense, the term fibrosis applies to any abnormal deposition of connective tissue, regardless of cause.</a:t>
            </a:r>
          </a:p>
          <a:p>
            <a:pPr>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BB7F2-5D0C-4791-88A8-C0FEA4FA9934}"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6D6C58-B5FA-4A6A-A854-A704B94ADCE4}" type="slidenum">
              <a:rPr lang="en-US"/>
              <a:pPr/>
              <a:t>7</a:t>
            </a:fld>
            <a:endParaRPr lang="en-US"/>
          </a:p>
        </p:txBody>
      </p:sp>
      <p:sp>
        <p:nvSpPr>
          <p:cNvPr id="59395" name="Rectangle 2"/>
          <p:cNvSpPr>
            <a:spLocks noGrp="1" noChangeArrowheads="1"/>
          </p:cNvSpPr>
          <p:nvPr>
            <p:ph type="body" idx="1"/>
          </p:nvPr>
        </p:nvSpPr>
        <p:spPr>
          <a:noFill/>
          <a:ln/>
        </p:spPr>
        <p:txBody>
          <a:bodyPr lIns="90488" tIns="44450" rIns="90488" bIns="44450"/>
          <a:lstStyle/>
          <a:p>
            <a:pPr eaLnBrk="1" hangingPunct="1"/>
            <a:endParaRPr lang="en-US" smtClean="0"/>
          </a:p>
        </p:txBody>
      </p:sp>
      <p:sp>
        <p:nvSpPr>
          <p:cNvPr id="59396"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Repair begins early in inflammation. Sometimes as early as 24 hours after injury, if resolution has not occurred, fibroblasts and vascular endothelial cells begin proliferating to form a specialized type of tissue that is the hallmark of healing, called </a:t>
            </a:r>
            <a:r>
              <a:rPr lang="en-US" i="1" smtClean="0"/>
              <a:t>granulation tissue.</a:t>
            </a:r>
            <a:r>
              <a:rPr lang="en-US" smtClean="0"/>
              <a:t> The term derives from its pink, soft, granular appearance on the surface of wounds, but it is the histologic features that are characteristic: </a:t>
            </a:r>
            <a:r>
              <a:rPr lang="en-US" i="1" smtClean="0"/>
              <a:t>the formation of new small blood vessels (angiogenesis) and the proliferation of fibroblasts</a:t>
            </a:r>
            <a:r>
              <a:rPr lang="en-US" smtClean="0"/>
              <a:t> (</a:t>
            </a:r>
            <a:r>
              <a:rPr lang="en-US" smtClean="0">
                <a:hlinkClick r:id="" action="ppaction://hlinkfile" tooltip="View now"/>
              </a:rPr>
              <a:t>Fig. 3-17</a:t>
            </a:r>
            <a:r>
              <a:rPr lang="en-US" smtClean="0"/>
              <a:t>). These new vessels are leaky, allowing the passage of proteins and red cells into the extravascular space. </a:t>
            </a:r>
            <a:r>
              <a:rPr lang="en-US" i="1" smtClean="0"/>
              <a:t>Thus, new granulation tissue is often edematous.</a:t>
            </a:r>
            <a:r>
              <a:rPr lang="en-US" smtClean="0"/>
              <a:t> We next discuss mechanisms of angiogenesis and scar formation, the main components of the healing process.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3DF8A0-20F2-42C1-ADE4-E4AB795942A3}" type="slidenum">
              <a:rPr lang="en-US"/>
              <a:pPr fontAlgn="base">
                <a:spcBef>
                  <a:spcPct val="0"/>
                </a:spcBef>
                <a:spcAft>
                  <a:spcPct val="0"/>
                </a:spcAft>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46DB-3615-4632-8E3D-FD82A1C9E9E9}" type="slidenum">
              <a:rPr lang="en-US"/>
              <a:pPr/>
              <a:t>14</a:t>
            </a:fld>
            <a:endParaRPr lang="en-US"/>
          </a:p>
        </p:txBody>
      </p:sp>
      <p:sp>
        <p:nvSpPr>
          <p:cNvPr id="7169" name="Rectangle 1"/>
          <p:cNvSpPr>
            <a:spLocks noChangeArrowheads="1" noTextEdit="1"/>
          </p:cNvSpPr>
          <p:nvPr>
            <p:ph type="sldImg"/>
          </p:nvPr>
        </p:nvSpPr>
        <p:spPr>
          <a:ln>
            <a:noFill/>
          </a:ln>
        </p:spPr>
      </p:sp>
      <p:sp>
        <p:nvSpPr>
          <p:cNvPr id="7170" name="Rectangle 2"/>
          <p:cNvSpPr>
            <a:spLocks noGrp="1" noChangeArrowheads="1"/>
          </p:cNvSpPr>
          <p:nvPr>
            <p:ph type="body" idx="1"/>
          </p:nvPr>
        </p:nvSpPr>
        <p:spPr>
          <a:ln/>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EF80FA9-FEEF-4F84-B08C-37734CF0EE08}" type="datetimeFigureOut">
              <a:rPr lang="en-US" smtClean="0"/>
              <a:pPr/>
              <a:t>10/8/2012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3C0D45-015A-48DE-8210-60AE7F031C5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10/8/2012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10/8/2012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10/8/2012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10/8/2012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pic>
        <p:nvPicPr>
          <p:cNvPr id="7" name="Picture 2"/>
          <p:cNvPicPr>
            <a:picLocks noChangeAspect="1" noChangeArrowheads="1"/>
          </p:cNvPicPr>
          <p:nvPr userDrawn="1"/>
        </p:nvPicPr>
        <p:blipFill>
          <a:blip r:embed="rId2" cstate="print">
            <a:lum/>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lum bright="-21000" contrast="-23000"/>
          </a:blip>
          <a:srcRect/>
          <a:stretch>
            <a:fillRect/>
          </a:stretch>
        </p:blipFill>
        <p:spPr bwMode="auto">
          <a:xfrm>
            <a:off x="0" y="1500174"/>
            <a:ext cx="9144000" cy="4857784"/>
          </a:xfrm>
          <a:prstGeom prst="rect">
            <a:avLst/>
          </a:prstGeom>
          <a:noFill/>
          <a:ln w="9525">
            <a:noFill/>
            <a:miter lim="800000"/>
            <a:headEnd/>
            <a:tailEnd/>
          </a:ln>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10/8/2012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10/8/2012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10/8/2012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F80FA9-FEEF-4F84-B08C-37734CF0EE08}"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3C0D45-015A-48DE-8210-60AE7F031C5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10/8/2012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D54BAB28-1210-4EC5-A97C-570569893F25}"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10/8/2012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10/8/2012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10/8/2012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cstate="print"/>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10/8/2012</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10/8/2012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F80FA9-FEEF-4F84-B08C-37734CF0EE08}" type="datetimeFigureOut">
              <a:rPr lang="en-US" smtClean="0"/>
              <a:pPr/>
              <a:t>10/8/2012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10/8/2012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10/8/2012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10/8/2012</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10/8/2012</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10/8/2012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F80FA9-FEEF-4F84-B08C-37734CF0EE08}" type="datetimeFigureOut">
              <a:rPr lang="en-US" smtClean="0"/>
              <a:pPr/>
              <a:t>10/8/2012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10/8/2012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10/8/2012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10/8/2012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80FA9-FEEF-4F84-B08C-37734CF0EE08}" type="datetimeFigureOut">
              <a:rPr lang="en-US" smtClean="0"/>
              <a:pPr/>
              <a:t>10/8/2012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F80FA9-FEEF-4F84-B08C-37734CF0EE08}"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EF80FA9-FEEF-4F84-B08C-37734CF0EE08}" type="datetimeFigureOut">
              <a:rPr lang="en-US" smtClean="0"/>
              <a:pPr/>
              <a:t>10/8/2012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3C0D45-015A-48DE-8210-60AE7F031C5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5"/>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5"/>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5"/>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5"/>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5"/>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10/8/2012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10/8/2012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10/8/2012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cstate="print"/>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10/8/2012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cstate="print"/>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10/8/2012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9.xml"/><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571612"/>
            <a:ext cx="8229600" cy="1828800"/>
          </a:xfrm>
        </p:spPr>
        <p:txBody>
          <a:bodyPr/>
          <a:lstStyle/>
          <a:p>
            <a:r>
              <a:rPr lang="en-US" dirty="0" smtClean="0"/>
              <a:t>Inflammation and Repair</a:t>
            </a:r>
            <a:endParaRPr lang="en-US" dirty="0"/>
          </a:p>
        </p:txBody>
      </p:sp>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dirty="0"/>
          </a:p>
        </p:txBody>
      </p:sp>
      <p:sp>
        <p:nvSpPr>
          <p:cNvPr id="3" name="Subtitle 2"/>
          <p:cNvSpPr>
            <a:spLocks noGrp="1"/>
          </p:cNvSpPr>
          <p:nvPr>
            <p:ph type="subTitle" idx="1"/>
          </p:nvPr>
        </p:nvSpPr>
        <p:spPr>
          <a:xfrm>
            <a:off x="1357290" y="4000504"/>
            <a:ext cx="6400800" cy="1752600"/>
          </a:xfrm>
        </p:spPr>
        <p:txBody>
          <a:bodyPr/>
          <a:lstStyle/>
          <a:p>
            <a:r>
              <a:rPr lang="en-US" dirty="0" smtClean="0"/>
              <a:t>Dr. </a:t>
            </a:r>
            <a:r>
              <a:rPr lang="en-US" dirty="0" err="1" smtClean="0"/>
              <a:t>Maha</a:t>
            </a:r>
            <a:r>
              <a:rPr lang="en-US" dirty="0" smtClean="0"/>
              <a:t> </a:t>
            </a:r>
            <a:r>
              <a:rPr lang="en-US" dirty="0" err="1" smtClean="0"/>
              <a:t>Arafah</a:t>
            </a:r>
            <a:endParaRPr lang="en-US" dirty="0" smtClean="0"/>
          </a:p>
        </p:txBody>
      </p:sp>
      <p:pic>
        <p:nvPicPr>
          <p:cNvPr id="17410" name="Picture 2" descr="http://www.diabetes-watch-blog.com/images/blogs/7-2007/inflammation-11931.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6" name="Rectangle 5"/>
          <p:cNvSpPr/>
          <p:nvPr/>
        </p:nvSpPr>
        <p:spPr>
          <a:xfrm>
            <a:off x="2411760" y="4826675"/>
            <a:ext cx="364330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smtClean="0"/>
              <a:t>Dr. </a:t>
            </a:r>
            <a:r>
              <a:rPr lang="en-US" b="1" dirty="0" err="1" smtClean="0"/>
              <a:t>Maha</a:t>
            </a:r>
            <a:r>
              <a:rPr lang="en-US" b="1" dirty="0" smtClean="0"/>
              <a:t> </a:t>
            </a:r>
            <a:r>
              <a:rPr lang="en-US" b="1" dirty="0" err="1" smtClean="0"/>
              <a:t>Arafah</a:t>
            </a:r>
            <a:endParaRPr lang="en-US" dirty="0" smtClean="0"/>
          </a:p>
          <a:p>
            <a:r>
              <a:rPr lang="en-US" b="1" dirty="0" smtClean="0"/>
              <a:t>Associate Professor </a:t>
            </a:r>
            <a:endParaRPr lang="en-US" dirty="0" smtClean="0"/>
          </a:p>
          <a:p>
            <a:r>
              <a:rPr lang="en-US" b="1" dirty="0" smtClean="0"/>
              <a:t>Department of Pathology</a:t>
            </a:r>
            <a:endParaRPr lang="en-US" dirty="0" smtClean="0"/>
          </a:p>
          <a:p>
            <a:r>
              <a:rPr lang="en-US" b="1" dirty="0" smtClean="0"/>
              <a:t>King Khalid University Hospital and King Saud University</a:t>
            </a:r>
            <a:endParaRPr lang="en-US" dirty="0" smtClean="0"/>
          </a:p>
          <a:p>
            <a:pPr rtl="1"/>
            <a:r>
              <a:rPr lang="en-US" dirty="0" smtClean="0"/>
              <a:t>Email: marafah@ksu.edu.sa</a:t>
            </a:r>
          </a:p>
          <a:p>
            <a:r>
              <a:rPr lang="en-US" dirty="0" smtClean="0"/>
              <a:t>           </a:t>
            </a:r>
            <a:r>
              <a:rPr lang="en-US" dirty="0" err="1" smtClean="0"/>
              <a:t>marafah</a:t>
            </a:r>
            <a:r>
              <a:rPr lang="en-US" dirty="0" smtClean="0"/>
              <a:t> @</a:t>
            </a:r>
            <a:r>
              <a:rPr lang="en-US" dirty="0" err="1" smtClean="0"/>
              <a:t>hotmail.com</a:t>
            </a:r>
            <a:endParaRPr lang="en-US" dirty="0" smtClean="0"/>
          </a:p>
        </p:txBody>
      </p:sp>
      <p:sp>
        <p:nvSpPr>
          <p:cNvPr id="7" name="TextBox 6"/>
          <p:cNvSpPr txBox="1"/>
          <p:nvPr/>
        </p:nvSpPr>
        <p:spPr>
          <a:xfrm>
            <a:off x="2071670" y="357166"/>
            <a:ext cx="4937570"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INFLAMMATION AND REPAIR</a:t>
            </a:r>
            <a:endParaRPr lang="en-US" sz="2400" dirty="0" smtClean="0"/>
          </a:p>
          <a:p>
            <a:pPr algn="ctr"/>
            <a:r>
              <a:rPr lang="en-US" sz="2400" b="1" dirty="0" smtClean="0"/>
              <a:t>Lecture 5</a:t>
            </a:r>
          </a:p>
          <a:p>
            <a:pPr algn="ctr"/>
            <a:r>
              <a:rPr lang="en-US" dirty="0" smtClean="0"/>
              <a:t>Tissue Repair and Regeneration</a:t>
            </a:r>
            <a:endParaRPr lang="en-US" dirty="0"/>
          </a:p>
        </p:txBody>
      </p:sp>
      <p:sp>
        <p:nvSpPr>
          <p:cNvPr id="8" name="TextBox 7"/>
          <p:cNvSpPr txBox="1"/>
          <p:nvPr/>
        </p:nvSpPr>
        <p:spPr>
          <a:xfrm>
            <a:off x="3851920" y="2276872"/>
            <a:ext cx="70403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t> 2012</a:t>
            </a:r>
          </a:p>
        </p:txBody>
      </p:sp>
      <p:sp>
        <p:nvSpPr>
          <p:cNvPr id="9" name="TextBox 8"/>
          <p:cNvSpPr txBox="1"/>
          <p:nvPr/>
        </p:nvSpPr>
        <p:spPr>
          <a:xfrm>
            <a:off x="2915816" y="1700808"/>
            <a:ext cx="3155030"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dirty="0" smtClean="0"/>
              <a:t>Foundation Block, pathology</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7410"/>
                                        </p:tgtEl>
                                        <p:attrNameLst>
                                          <p:attrName>style.opacity</p:attrName>
                                        </p:attrNameLst>
                                      </p:cBhvr>
                                      <p:to>
                                        <p:strVal val="0.5"/>
                                      </p:to>
                                    </p:set>
                                    <p:animEffect filter="image" prLst="opacity: 0.5">
                                      <p:cBhvr rctx="IE">
                                        <p:cTn id="7" dur="indefinite"/>
                                        <p:tgtEl>
                                          <p:spTgt spid="17410"/>
                                        </p:tgtEl>
                                      </p:cBhvr>
                                    </p:animEffect>
                                  </p:childTnLst>
                                </p:cTn>
                              </p:par>
                            </p:childTnLst>
                          </p:cTn>
                        </p:par>
                        <p:par>
                          <p:cTn id="8" fill="hold">
                            <p:stCondLst>
                              <p:cond delay="0"/>
                            </p:stCondLst>
                            <p:childTnLst>
                              <p:par>
                                <p:cTn id="9" presetID="6" presetClass="emph" presetSubtype="0" fill="hold" nodeType="afterEffect">
                                  <p:stCondLst>
                                    <p:cond delay="500"/>
                                  </p:stCondLst>
                                  <p:childTnLst>
                                    <p:animScale>
                                      <p:cBhvr>
                                        <p:cTn id="10" dur="500" fill="hold"/>
                                        <p:tgtEl>
                                          <p:spTgt spid="17410"/>
                                        </p:tgtEl>
                                      </p:cBhvr>
                                      <p:by x="25000" y="25000"/>
                                    </p:animScale>
                                  </p:childTnLst>
                                </p:cTn>
                              </p:par>
                              <p:par>
                                <p:cTn id="11" presetID="56" presetClass="path" presetSubtype="0" accel="50000" decel="50000" fill="hold" nodeType="withEffect">
                                  <p:stCondLst>
                                    <p:cond delay="0"/>
                                  </p:stCondLst>
                                  <p:childTnLst>
                                    <p:animMotion origin="layout" path="M 0 2.53469E-6 L 0.37014 -0.36726 " pathEditMode="relative" rAng="0" ptsTypes="AA">
                                      <p:cBhvr>
                                        <p:cTn id="12" dur="500" fill="hold"/>
                                        <p:tgtEl>
                                          <p:spTgt spid="17410"/>
                                        </p:tgtEl>
                                        <p:attrNameLst>
                                          <p:attrName>ppt_x</p:attrName>
                                          <p:attrName>ppt_y</p:attrName>
                                        </p:attrNameLst>
                                      </p:cBhvr>
                                      <p:rCtr x="185" y="-184"/>
                                    </p:animMotion>
                                  </p:childTnLst>
                                </p:cTn>
                              </p:par>
                              <p:par>
                                <p:cTn id="13" presetID="3" presetClass="exit" presetSubtype="10" fill="hold" grpId="0" nodeType="withEffect">
                                  <p:stCondLst>
                                    <p:cond delay="0"/>
                                  </p:stCondLst>
                                  <p:childTnLst>
                                    <p:animEffect transition="out" filter="blinds(horizontal)">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p:txBody>
          <a:bodyPr/>
          <a:lstStyle/>
          <a:p>
            <a:pPr eaLnBrk="1" hangingPunct="1"/>
            <a:r>
              <a:rPr lang="en-US" i="1" smtClean="0">
                <a:latin typeface="Arial" charset="0"/>
              </a:rPr>
              <a:t>Healing</a:t>
            </a:r>
          </a:p>
        </p:txBody>
      </p:sp>
      <p:sp>
        <p:nvSpPr>
          <p:cNvPr id="7171" name="Rectangle 2051"/>
          <p:cNvSpPr>
            <a:spLocks noGrp="1" noChangeArrowheads="1"/>
          </p:cNvSpPr>
          <p:nvPr>
            <p:ph type="body" idx="1"/>
          </p:nvPr>
        </p:nvSpPr>
        <p:spPr/>
        <p:txBody>
          <a:bodyPr/>
          <a:lstStyle/>
          <a:p>
            <a:pPr eaLnBrk="1" hangingPunct="1"/>
            <a:r>
              <a:rPr lang="en-US" i="1" dirty="0" smtClean="0">
                <a:latin typeface="Arial" charset="0"/>
              </a:rPr>
              <a:t>Healing</a:t>
            </a:r>
            <a:r>
              <a:rPr lang="en-US" dirty="0" smtClean="0">
                <a:latin typeface="Arial" charset="0"/>
              </a:rPr>
              <a:t> is usually a tissue response </a:t>
            </a:r>
          </a:p>
          <a:p>
            <a:pPr lvl="1" eaLnBrk="1" hangingPunct="1">
              <a:buNone/>
            </a:pPr>
            <a:r>
              <a:rPr lang="en-US" dirty="0" smtClean="0">
                <a:latin typeface="Arial" charset="0"/>
              </a:rPr>
              <a:t>(1)  to a wound (commonly in the skin)</a:t>
            </a:r>
          </a:p>
          <a:p>
            <a:pPr lvl="1" eaLnBrk="1" hangingPunct="1">
              <a:buNone/>
            </a:pPr>
            <a:r>
              <a:rPr lang="en-US" dirty="0" smtClean="0">
                <a:latin typeface="Arial" charset="0"/>
              </a:rPr>
              <a:t>(2)  to inflammatory processes in internal organs</a:t>
            </a:r>
          </a:p>
          <a:p>
            <a:pPr lvl="1" eaLnBrk="1" hangingPunct="1">
              <a:buNone/>
            </a:pPr>
            <a:r>
              <a:rPr lang="en-US" dirty="0" smtClean="0">
                <a:latin typeface="Arial" charset="0"/>
              </a:rPr>
              <a:t>(3)  to cell necrosis in organs incapable of regeneration</a:t>
            </a:r>
            <a:r>
              <a:rPr lang="en-US" dirty="0" smtClean="0"/>
              <a:t> </a:t>
            </a:r>
          </a:p>
        </p:txBody>
      </p:sp>
      <p:pic>
        <p:nvPicPr>
          <p:cNvPr id="4" name="Picture 1" descr="D:\SCContent\9781437717815\graphics\fullsize\S9781437717815-001-f009.jpg"/>
          <p:cNvPicPr>
            <a:picLocks noChangeAspect="1" noChangeArrowheads="1"/>
          </p:cNvPicPr>
          <p:nvPr/>
        </p:nvPicPr>
        <p:blipFill>
          <a:blip r:embed="rId2" cstate="print"/>
          <a:srcRect/>
          <a:stretch>
            <a:fillRect/>
          </a:stretch>
        </p:blipFill>
        <p:spPr bwMode="auto">
          <a:xfrm>
            <a:off x="1259632" y="3789040"/>
            <a:ext cx="6350000" cy="265112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2" name="Picture 4"/>
          <p:cNvPicPr>
            <a:picLocks noGrp="1" noChangeAspect="1" noChangeArrowheads="1"/>
          </p:cNvPicPr>
          <p:nvPr>
            <p:ph idx="1"/>
          </p:nvPr>
        </p:nvPicPr>
        <p:blipFill>
          <a:blip r:embed="rId2" cstate="print"/>
          <a:srcRect/>
          <a:stretch>
            <a:fillRect/>
          </a:stretch>
        </p:blipFill>
        <p:spPr bwMode="auto">
          <a:xfrm>
            <a:off x="2987824" y="509436"/>
            <a:ext cx="3888432" cy="5611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Mechanism of repair</a:t>
            </a:r>
          </a:p>
        </p:txBody>
      </p:sp>
      <p:sp>
        <p:nvSpPr>
          <p:cNvPr id="32771" name="Content Placeholder 2"/>
          <p:cNvSpPr>
            <a:spLocks noGrp="1"/>
          </p:cNvSpPr>
          <p:nvPr>
            <p:ph idx="1"/>
          </p:nvPr>
        </p:nvSpPr>
        <p:spPr/>
        <p:txBody>
          <a:bodyPr>
            <a:normAutofit/>
          </a:bodyPr>
          <a:lstStyle/>
          <a:p>
            <a:r>
              <a:rPr lang="en-US" dirty="0" smtClean="0"/>
              <a:t>Repair begins early in inflammation.</a:t>
            </a:r>
          </a:p>
          <a:p>
            <a:r>
              <a:rPr lang="en-US" dirty="0" smtClean="0"/>
              <a:t>At site of inflammation, fibroblasts and vascular endothelial cells begin proliferating to form a specialized type of tissue (hallmark of healing) called: </a:t>
            </a:r>
          </a:p>
          <a:p>
            <a:pPr>
              <a:buNone/>
            </a:pPr>
            <a:r>
              <a:rPr lang="en-US" sz="4400" i="1" dirty="0" smtClean="0">
                <a:solidFill>
                  <a:srgbClr val="FF0000"/>
                </a:solidFill>
              </a:rPr>
              <a:t>		granulation tissue</a:t>
            </a:r>
            <a:endParaRPr lang="en-US" b="1" dirty="0" smtClean="0"/>
          </a:p>
          <a:p>
            <a:r>
              <a:rPr lang="en-US" dirty="0" smtClean="0"/>
              <a:t>The process is called organization </a:t>
            </a:r>
          </a:p>
          <a:p>
            <a:endParaRPr lang="en-US" dirty="0" smtClean="0"/>
          </a:p>
          <a:p>
            <a:pPr>
              <a:buNone/>
            </a:pPr>
            <a:r>
              <a:rPr lang="en-US"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476672"/>
            <a:ext cx="8229600" cy="1143000"/>
          </a:xfrm>
        </p:spPr>
        <p:txBody>
          <a:bodyPr>
            <a:normAutofit fontScale="90000"/>
          </a:bodyPr>
          <a:lstStyle/>
          <a:p>
            <a:pPr eaLnBrk="1" hangingPunct="1"/>
            <a:r>
              <a:rPr lang="en-US" dirty="0" smtClean="0">
                <a:solidFill>
                  <a:srgbClr val="C00000"/>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1015663"/>
          </a:xfrm>
          <a:prstGeom prst="rect">
            <a:avLst/>
          </a:prstGeom>
          <a:noFill/>
          <a:ln w="12700">
            <a:noFill/>
            <a:miter lim="800000"/>
            <a:headEnd/>
            <a:tailEnd/>
          </a:ln>
        </p:spPr>
        <p:txBody>
          <a:bodyPr>
            <a:spAutoFit/>
          </a:bodyPr>
          <a:lstStyle/>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TextBox 3"/>
          <p:cNvSpPr txBox="1"/>
          <p:nvPr/>
        </p:nvSpPr>
        <p:spPr>
          <a:xfrm>
            <a:off x="827584" y="1844824"/>
            <a:ext cx="7500990" cy="3046988"/>
          </a:xfrm>
          <a:prstGeom prst="rect">
            <a:avLst/>
          </a:prstGeom>
          <a:ln w="28575">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wrap="square" rtlCol="0">
            <a:spAutoFit/>
          </a:bodyPr>
          <a:lstStyle/>
          <a:p>
            <a:pPr>
              <a:buFont typeface="Arial" pitchFamily="34" charset="0"/>
              <a:buChar char="•"/>
            </a:pPr>
            <a:r>
              <a:rPr lang="en-US" sz="2400" dirty="0" smtClean="0">
                <a:latin typeface="Tahoma" pitchFamily="34" charset="0"/>
              </a:rPr>
              <a:t> The term granulation tissue was used by ancient surgeons for the red, granular tissue filling the non healing wounds</a:t>
            </a:r>
          </a:p>
          <a:p>
            <a:r>
              <a:rPr lang="en-US" sz="2400" dirty="0" smtClean="0">
                <a:latin typeface="Tahoma" pitchFamily="34" charset="0"/>
              </a:rPr>
              <a:t> </a:t>
            </a:r>
          </a:p>
          <a:p>
            <a:pPr>
              <a:buFont typeface="Arial" pitchFamily="34" charset="0"/>
              <a:buChar char="•"/>
            </a:pPr>
            <a:r>
              <a:rPr lang="en-US" sz="2400" dirty="0" smtClean="0">
                <a:latin typeface="Tahoma" pitchFamily="34" charset="0"/>
              </a:rPr>
              <a:t> With the advent of microscopy, it was discovered that granulation tissue occurs in all wounds during healing, and it may occur in chronic inflammation </a:t>
            </a:r>
          </a:p>
          <a:p>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SCContent\9781437717815\graphics\fullsize\S9781437717815-002-f029.jpg"/>
          <p:cNvPicPr>
            <a:picLocks noChangeAspect="1" noChangeArrowheads="1"/>
          </p:cNvPicPr>
          <p:nvPr/>
        </p:nvPicPr>
        <p:blipFill>
          <a:blip r:embed="rId3" cstate="print"/>
          <a:srcRect/>
          <a:stretch>
            <a:fillRect/>
          </a:stretch>
        </p:blipFill>
        <p:spPr bwMode="auto">
          <a:xfrm>
            <a:off x="2339752" y="0"/>
            <a:ext cx="4248472" cy="6808449"/>
          </a:xfrm>
          <a:prstGeom prst="rect">
            <a:avLst/>
          </a:prstGeom>
          <a:noFill/>
          <a:ln w="9525">
            <a:solidFill>
              <a:schemeClr val="tx1"/>
            </a:solidFill>
            <a:miter lim="800000"/>
            <a:headEnd/>
            <a:tailEnd/>
          </a:ln>
        </p:spPr>
      </p:pic>
      <p:sp>
        <p:nvSpPr>
          <p:cNvPr id="8196" name="Text Box 4"/>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t>© 2005 Elsevier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dirty="0" smtClean="0">
                <a:solidFill>
                  <a:schemeClr val="tx1"/>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1015663"/>
          </a:xfrm>
          <a:prstGeom prst="rect">
            <a:avLst/>
          </a:prstGeom>
          <a:noFill/>
          <a:ln w="12700">
            <a:noFill/>
            <a:miter lim="800000"/>
            <a:headEnd/>
            <a:tailEnd/>
          </a:ln>
        </p:spPr>
        <p:txBody>
          <a:bodyPr>
            <a:spAutoFit/>
          </a:bodyPr>
          <a:lstStyle/>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TextBox 3"/>
          <p:cNvSpPr txBox="1"/>
          <p:nvPr/>
        </p:nvSpPr>
        <p:spPr>
          <a:xfrm>
            <a:off x="714348" y="1500174"/>
            <a:ext cx="7500990" cy="3046988"/>
          </a:xfrm>
          <a:prstGeom prst="rect">
            <a:avLst/>
          </a:prstGeom>
          <a:noFill/>
        </p:spPr>
        <p:txBody>
          <a:bodyPr wrap="square" rtlCol="0">
            <a:spAutoFit/>
          </a:bodyPr>
          <a:lstStyle/>
          <a:p>
            <a:r>
              <a:rPr lang="en-US" sz="2400" dirty="0" smtClean="0">
                <a:latin typeface="Tahoma" pitchFamily="34" charset="0"/>
              </a:rPr>
              <a:t> </a:t>
            </a:r>
          </a:p>
          <a:p>
            <a:pPr>
              <a:buFont typeface="Arial" pitchFamily="34" charset="0"/>
              <a:buChar char="•"/>
            </a:pPr>
            <a:r>
              <a:rPr lang="en-US" sz="2400" dirty="0" smtClean="0">
                <a:latin typeface="Tahoma" pitchFamily="34" charset="0"/>
              </a:rPr>
              <a:t>  It consists of:</a:t>
            </a:r>
          </a:p>
          <a:p>
            <a:pPr marL="914400" lvl="1" indent="-457200">
              <a:buFont typeface="+mj-lt"/>
              <a:buAutoNum type="arabicPeriod"/>
            </a:pPr>
            <a:r>
              <a:rPr lang="en-US" sz="2400" dirty="0" smtClean="0">
                <a:latin typeface="Tahoma" pitchFamily="34" charset="0"/>
              </a:rPr>
              <a:t> fibroblasts surrounded by abundant extracellular matrix</a:t>
            </a:r>
          </a:p>
          <a:p>
            <a:pPr marL="914400" lvl="1" indent="-457200">
              <a:buFont typeface="+mj-lt"/>
              <a:buAutoNum type="arabicPeriod"/>
            </a:pPr>
            <a:r>
              <a:rPr lang="en-US" sz="2400" dirty="0" smtClean="0">
                <a:latin typeface="Tahoma" pitchFamily="34" charset="0"/>
              </a:rPr>
              <a:t>newly formed blood vessels</a:t>
            </a:r>
          </a:p>
          <a:p>
            <a:pPr marL="914400" lvl="1" indent="-457200">
              <a:buFont typeface="+mj-lt"/>
              <a:buAutoNum type="arabicPeriod"/>
            </a:pPr>
            <a:r>
              <a:rPr lang="en-US" sz="2400" dirty="0" smtClean="0">
                <a:latin typeface="Tahoma" pitchFamily="34" charset="0"/>
              </a:rPr>
              <a:t> scattered macrophages and some other inflammatory cells. </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slide(fromBottom)">
                                      <p:cBhvr>
                                        <p:cTn id="10" dur="500"/>
                                        <p:tgtEl>
                                          <p:spTgt spid="4">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slide(fromBottom)">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28600"/>
            <a:ext cx="9144000" cy="1143000"/>
          </a:xfrm>
        </p:spPr>
        <p:txBody>
          <a:bodyPr/>
          <a:lstStyle/>
          <a:p>
            <a:pPr eaLnBrk="1" hangingPunct="1"/>
            <a:r>
              <a:rPr lang="en-US" sz="3200" smtClean="0"/>
              <a:t>What is the role of macrophages in wound healing?</a:t>
            </a:r>
          </a:p>
        </p:txBody>
      </p:sp>
      <p:sp>
        <p:nvSpPr>
          <p:cNvPr id="37891" name="Rectangle 3"/>
          <p:cNvSpPr>
            <a:spLocks noGrp="1" noChangeArrowheads="1"/>
          </p:cNvSpPr>
          <p:nvPr>
            <p:ph type="body" idx="1"/>
          </p:nvPr>
        </p:nvSpPr>
        <p:spPr>
          <a:xfrm>
            <a:off x="381000" y="1295400"/>
            <a:ext cx="8382000" cy="5257800"/>
          </a:xfrm>
        </p:spPr>
        <p:txBody>
          <a:bodyPr>
            <a:normAutofit/>
          </a:bodyPr>
          <a:lstStyle/>
          <a:p>
            <a:pPr eaLnBrk="1" hangingPunct="1">
              <a:lnSpc>
                <a:spcPct val="90000"/>
              </a:lnSpc>
            </a:pPr>
            <a:endParaRPr lang="en-US" sz="2400" dirty="0" smtClean="0"/>
          </a:p>
          <a:p>
            <a:pPr>
              <a:lnSpc>
                <a:spcPct val="90000"/>
              </a:lnSpc>
            </a:pPr>
            <a:r>
              <a:rPr lang="en-US" sz="2400" dirty="0" smtClean="0"/>
              <a:t>Cleanup of debris, fibrin, and other foreign material at the site </a:t>
            </a:r>
            <a:r>
              <a:rPr lang="en-US" sz="2400" dirty="0" err="1" smtClean="0"/>
              <a:t>ofrepair</a:t>
            </a:r>
            <a:r>
              <a:rPr lang="en-US" sz="2400" dirty="0" smtClean="0"/>
              <a:t>. </a:t>
            </a:r>
          </a:p>
          <a:p>
            <a:pPr>
              <a:lnSpc>
                <a:spcPct val="90000"/>
              </a:lnSpc>
            </a:pPr>
            <a:r>
              <a:rPr lang="en-US" sz="2400" dirty="0" smtClean="0"/>
              <a:t>Macrophages recruit other cells: fibroblasts and </a:t>
            </a:r>
            <a:r>
              <a:rPr lang="en-US" sz="2400" dirty="0" err="1" smtClean="0"/>
              <a:t>angioblasts</a:t>
            </a:r>
            <a:r>
              <a:rPr lang="en-US" sz="2400" dirty="0" smtClean="0"/>
              <a:t> </a:t>
            </a:r>
          </a:p>
          <a:p>
            <a:pPr eaLnBrk="1" hangingPunct="1">
              <a:lnSpc>
                <a:spcPct val="90000"/>
              </a:lnSpc>
            </a:pPr>
            <a:r>
              <a:rPr lang="en-US" sz="2400" dirty="0" smtClean="0"/>
              <a:t>Stimulation of matrix production , interleukins that stimulate fibroblasts and </a:t>
            </a:r>
            <a:r>
              <a:rPr lang="en-US" sz="2400" dirty="0" err="1" smtClean="0"/>
              <a:t>angioblasts</a:t>
            </a:r>
            <a:r>
              <a:rPr lang="en-US" sz="2400" dirty="0" smtClean="0"/>
              <a:t> to produce the extracellular matrix. </a:t>
            </a:r>
          </a:p>
          <a:p>
            <a:pPr eaLnBrk="1" hangingPunct="1">
              <a:lnSpc>
                <a:spcPct val="90000"/>
              </a:lnSpc>
            </a:pPr>
            <a:r>
              <a:rPr lang="en-US" sz="2400" dirty="0" smtClean="0"/>
              <a:t>Remodeling of the scar. They secrete </a:t>
            </a:r>
            <a:r>
              <a:rPr lang="en-US" sz="2400" dirty="0" err="1" smtClean="0"/>
              <a:t>collagenases</a:t>
            </a:r>
            <a:r>
              <a:rPr lang="en-US"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slide(fromBottom)">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slide(fromBottom)">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slide(fromBottom)">
                                      <p:cBhvr>
                                        <p:cTn id="1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sz="3600" dirty="0" smtClean="0"/>
              <a:t>Fibroblast Migration and Proliferation </a:t>
            </a:r>
            <a:r>
              <a:rPr lang="en-US" dirty="0" smtClean="0"/>
              <a:t/>
            </a:r>
            <a:br>
              <a:rPr lang="en-US" dirty="0" smtClean="0"/>
            </a:br>
            <a:endParaRPr lang="en-US" dirty="0" smtClean="0"/>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a:t>
            </a:r>
          </a:p>
          <a:p>
            <a:pPr marL="274320" indent="-274320" fontAlgn="auto">
              <a:spcAft>
                <a:spcPts val="0"/>
              </a:spcAft>
              <a:buClr>
                <a:schemeClr val="accent3"/>
              </a:buClr>
              <a:buFont typeface="Wingdings 2"/>
              <a:buChar char=""/>
              <a:defRPr/>
            </a:pPr>
            <a:r>
              <a:rPr lang="en-US" dirty="0" smtClean="0"/>
              <a:t>This lead to:</a:t>
            </a:r>
          </a:p>
          <a:p>
            <a:pPr marL="777240" lvl="1" indent="-457200">
              <a:buClr>
                <a:schemeClr val="accent3"/>
              </a:buClr>
              <a:buFont typeface="+mj-lt"/>
              <a:buAutoNum type="arabicPeriod"/>
              <a:defRPr/>
            </a:pPr>
            <a:r>
              <a:rPr lang="en-US" dirty="0" smtClean="0"/>
              <a:t> </a:t>
            </a:r>
            <a:r>
              <a:rPr lang="en-US" i="1" dirty="0" smtClean="0"/>
              <a:t>increased synthesis of collagen and </a:t>
            </a:r>
            <a:r>
              <a:rPr lang="en-US" i="1" dirty="0" err="1" smtClean="0"/>
              <a:t>fibronectin</a:t>
            </a:r>
            <a:endParaRPr lang="en-US" i="1" dirty="0" smtClean="0"/>
          </a:p>
          <a:p>
            <a:pPr marL="777240" lvl="1" indent="-457200">
              <a:buClr>
                <a:schemeClr val="accent3"/>
              </a:buClr>
              <a:buFont typeface="+mj-lt"/>
              <a:buAutoNum type="arabicPeriod"/>
              <a:defRPr/>
            </a:pPr>
            <a:r>
              <a:rPr lang="en-US" i="1" dirty="0" smtClean="0"/>
              <a:t>decreased degradation of extracellular matrix (ECM)  by </a:t>
            </a:r>
            <a:r>
              <a:rPr lang="en-US" i="1" dirty="0" err="1" smtClean="0"/>
              <a:t>metalloproteinases</a:t>
            </a:r>
            <a:r>
              <a:rPr lang="en-US" dirty="0" smtClean="0"/>
              <a:t> </a:t>
            </a:r>
          </a:p>
          <a:p>
            <a:pPr marL="274320" indent="-274320" fontAlgn="auto">
              <a:spcAft>
                <a:spcPts val="0"/>
              </a:spcAft>
              <a:buClr>
                <a:schemeClr val="accent3"/>
              </a:buClr>
              <a:buFont typeface="Wingdings 2"/>
              <a:buChar char=""/>
              <a:defRPr/>
            </a:pPr>
            <a:r>
              <a:rPr lang="en-US"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ECM Deposition and Scar Formation</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As repair continues, the number of proliferating endothelial cells and fibroblasts decreases. </a:t>
            </a:r>
          </a:p>
          <a:p>
            <a:pPr marL="274320" indent="-274320" fontAlgn="auto">
              <a:spcAft>
                <a:spcPts val="0"/>
              </a:spcAft>
              <a:buClr>
                <a:schemeClr val="accent3"/>
              </a:buClr>
              <a:buFont typeface="Wingdings 2"/>
              <a:buChar char=""/>
              <a:defRPr/>
            </a:pPr>
            <a:r>
              <a:rPr lang="en-US" i="1" dirty="0" smtClean="0"/>
              <a:t>Net collagen accumulation, however, depends not only on increased collagen synthesis but also on decreased degradation.</a:t>
            </a:r>
            <a:r>
              <a:rPr lang="en-US"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mtClean="0">
                <a:solidFill>
                  <a:schemeClr val="tx1"/>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4339650"/>
          </a:xfrm>
          <a:prstGeom prst="rect">
            <a:avLst/>
          </a:prstGeom>
          <a:noFill/>
          <a:ln w="12700">
            <a:noFill/>
            <a:miter lim="800000"/>
            <a:headEnd/>
            <a:tailEnd/>
          </a:ln>
        </p:spPr>
        <p:txBody>
          <a:bodyPr>
            <a:spAutoFit/>
          </a:bodyPr>
          <a:lstStyle/>
          <a:p>
            <a:pPr eaLnBrk="0" hangingPunct="0"/>
            <a:r>
              <a:rPr lang="en-US" sz="2400" dirty="0">
                <a:cs typeface="Traditional Arabic" pitchFamily="2" charset="-78"/>
              </a:rPr>
              <a:t>As early as </a:t>
            </a:r>
            <a:r>
              <a:rPr lang="en-US" sz="2400" dirty="0">
                <a:solidFill>
                  <a:schemeClr val="tx2"/>
                </a:solidFill>
                <a:cs typeface="Traditional Arabic" pitchFamily="2" charset="-78"/>
              </a:rPr>
              <a:t>24 hr. after injury</a:t>
            </a:r>
            <a:r>
              <a:rPr lang="en-US" sz="2400" dirty="0">
                <a:cs typeface="Traditional Arabic" pitchFamily="2" charset="-78"/>
              </a:rPr>
              <a:t>, </a:t>
            </a:r>
            <a:r>
              <a:rPr lang="en-US" sz="2400" dirty="0" smtClean="0">
                <a:cs typeface="Traditional Arabic" pitchFamily="2" charset="-78"/>
              </a:rPr>
              <a:t> fibroblasts </a:t>
            </a:r>
            <a:r>
              <a:rPr lang="en-US" sz="2400" dirty="0">
                <a:cs typeface="Traditional Arabic" pitchFamily="2" charset="-78"/>
              </a:rPr>
              <a:t>and vascular endothelial cells begin proliferating to form </a:t>
            </a:r>
            <a:r>
              <a:rPr lang="en-US" sz="2400" dirty="0">
                <a:solidFill>
                  <a:schemeClr val="tx2"/>
                </a:solidFill>
                <a:cs typeface="Traditional Arabic" pitchFamily="2" charset="-78"/>
              </a:rPr>
              <a:t>(by 3-5 days)</a:t>
            </a:r>
            <a:r>
              <a:rPr lang="en-US" sz="2400" dirty="0">
                <a:cs typeface="Traditional Arabic" pitchFamily="2" charset="-78"/>
              </a:rPr>
              <a:t> granulation tissue - </a:t>
            </a:r>
            <a:r>
              <a:rPr lang="en-US" sz="2400" dirty="0">
                <a:solidFill>
                  <a:srgbClr val="FFFF00"/>
                </a:solidFill>
                <a:cs typeface="Traditional Arabic" pitchFamily="2" charset="-78"/>
              </a:rPr>
              <a:t>pink soft granular appearance on the surface of the wound</a:t>
            </a:r>
            <a:r>
              <a:rPr lang="en-US" sz="2400" dirty="0" smtClean="0">
                <a:cs typeface="Traditional Arabic" pitchFamily="2" charset="-78"/>
              </a:rPr>
              <a:t>.</a:t>
            </a:r>
          </a:p>
          <a:p>
            <a:r>
              <a:rPr lang="en-US" sz="2400" i="1" dirty="0" smtClean="0"/>
              <a:t>New granulation tissue is often edematous.</a:t>
            </a:r>
            <a:r>
              <a:rPr lang="en-US" sz="2400" dirty="0" smtClean="0"/>
              <a:t> </a:t>
            </a:r>
          </a:p>
          <a:p>
            <a:pPr eaLnBrk="0" hangingPunct="0"/>
            <a:endParaRPr lang="en-US" sz="2400" dirty="0">
              <a:cs typeface="Traditional Arabic" pitchFamily="2" charset="-78"/>
            </a:endParaRPr>
          </a:p>
          <a:p>
            <a:pPr eaLnBrk="0" hangingPunct="0">
              <a:buFontTx/>
              <a:buChar char="•"/>
            </a:pPr>
            <a:r>
              <a:rPr lang="en-US" sz="2400" dirty="0" err="1">
                <a:solidFill>
                  <a:srgbClr val="FF3300"/>
                </a:solidFill>
                <a:cs typeface="Traditional Arabic" pitchFamily="2" charset="-78"/>
              </a:rPr>
              <a:t>histologically</a:t>
            </a:r>
            <a:r>
              <a:rPr lang="en-US" sz="2400" dirty="0">
                <a:cs typeface="Traditional Arabic" pitchFamily="2" charset="-78"/>
              </a:rPr>
              <a:t> : granulation tissue is composed of : </a:t>
            </a:r>
          </a:p>
          <a:p>
            <a:pPr marL="571500" lvl="1" eaLnBrk="0" hangingPunct="0">
              <a:buFontTx/>
              <a:buChar char="•"/>
            </a:pPr>
            <a:r>
              <a:rPr lang="en-US" sz="2400" dirty="0">
                <a:cs typeface="Traditional Arabic" pitchFamily="2" charset="-78"/>
              </a:rPr>
              <a:t>proliferation of new small blood vessels and</a:t>
            </a:r>
          </a:p>
          <a:p>
            <a:pPr marL="571500" lvl="1" eaLnBrk="0" hangingPunct="0">
              <a:buFontTx/>
              <a:buChar char="•"/>
            </a:pPr>
            <a:r>
              <a:rPr lang="en-US" sz="2400" dirty="0">
                <a:cs typeface="Traditional Arabic" pitchFamily="2" charset="-78"/>
              </a:rPr>
              <a:t>proliferation of fibroblasts</a:t>
            </a:r>
          </a:p>
          <a:p>
            <a:pPr eaLnBrk="0" hangingPunct="0"/>
            <a:endParaRPr lang="en-US" sz="2400" dirty="0">
              <a:cs typeface="Traditional Arabic" pitchFamily="2" charset="-78"/>
            </a:endParaRPr>
          </a:p>
          <a:p>
            <a:pPr eaLnBrk="0" hangingPunct="0">
              <a:spcBef>
                <a:spcPct val="50000"/>
              </a:spcBef>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a:xfrm>
            <a:off x="214282" y="1071546"/>
            <a:ext cx="8643998" cy="5500726"/>
          </a:xfrm>
        </p:spPr>
        <p:txBody>
          <a:bodyPr>
            <a:normAutofit fontScale="47500" lnSpcReduction="20000"/>
          </a:bodyPr>
          <a:lstStyle/>
          <a:p>
            <a:pPr>
              <a:buNone/>
            </a:pPr>
            <a:r>
              <a:rPr lang="en-US" sz="4200" dirty="0" smtClean="0"/>
              <a:t>Upon completion of this lecture, the student should: </a:t>
            </a:r>
          </a:p>
          <a:p>
            <a:pPr marL="880110" lvl="0" indent="-742950">
              <a:buFont typeface="+mj-lt"/>
              <a:buAutoNum type="arabicPeriod"/>
            </a:pPr>
            <a:r>
              <a:rPr lang="en-US" sz="5100" dirty="0" smtClean="0">
                <a:latin typeface="Arial Rounded MT Bold" pitchFamily="34" charset="0"/>
              </a:rPr>
              <a:t>Describe the differences between the various cell types (</a:t>
            </a:r>
            <a:r>
              <a:rPr lang="en-US" sz="5100" dirty="0" err="1" smtClean="0">
                <a:latin typeface="Arial Rounded MT Bold" pitchFamily="34" charset="0"/>
              </a:rPr>
              <a:t>ie</a:t>
            </a:r>
            <a:r>
              <a:rPr lang="en-US" sz="5100" dirty="0" smtClean="0">
                <a:latin typeface="Arial Rounded MT Bold" pitchFamily="34" charset="0"/>
              </a:rPr>
              <a:t>, labile, stable, and permanent cells) in terms of their regeneration potential. List examples of each cell type.</a:t>
            </a:r>
          </a:p>
          <a:p>
            <a:pPr marL="880110" lvl="0" indent="-742950">
              <a:buFont typeface="+mj-lt"/>
              <a:buAutoNum type="arabicPeriod"/>
            </a:pPr>
            <a:r>
              <a:rPr lang="en-US" sz="5100" dirty="0" smtClean="0">
                <a:latin typeface="Arial Rounded MT Bold" pitchFamily="34" charset="0"/>
              </a:rPr>
              <a:t> Know the factors that are most important in determining whether regeneration will restore normal tissue architecture.</a:t>
            </a:r>
          </a:p>
          <a:p>
            <a:pPr marL="880110" lvl="0" indent="-742950">
              <a:buFont typeface="+mj-lt"/>
              <a:buAutoNum type="arabicPeriod"/>
            </a:pPr>
            <a:r>
              <a:rPr lang="en-US" sz="5100" dirty="0" smtClean="0">
                <a:latin typeface="Arial Rounded MT Bold" pitchFamily="34" charset="0"/>
              </a:rPr>
              <a:t>List the three main phases of </a:t>
            </a:r>
            <a:r>
              <a:rPr lang="en-US" sz="5100" dirty="0" err="1" smtClean="0">
                <a:latin typeface="Arial Rounded MT Bold" pitchFamily="34" charset="0"/>
              </a:rPr>
              <a:t>cutaneous</a:t>
            </a:r>
            <a:r>
              <a:rPr lang="en-US" sz="5100" dirty="0" smtClean="0">
                <a:latin typeface="Arial Rounded MT Bold" pitchFamily="34" charset="0"/>
              </a:rPr>
              <a:t> wound healing.</a:t>
            </a:r>
          </a:p>
          <a:p>
            <a:pPr marL="880110" lvl="0" indent="-742950">
              <a:buFont typeface="+mj-lt"/>
              <a:buAutoNum type="arabicPeriod"/>
            </a:pPr>
            <a:r>
              <a:rPr lang="en-US" sz="5100" dirty="0" smtClean="0">
                <a:latin typeface="Arial Rounded MT Bold" pitchFamily="34" charset="0"/>
              </a:rPr>
              <a:t>Compare and contrast the difference between healing by primary intention and healing by secondary intention.  </a:t>
            </a:r>
          </a:p>
          <a:p>
            <a:pPr marL="880110" lvl="0" indent="-742950">
              <a:buFont typeface="+mj-lt"/>
              <a:buAutoNum type="arabicPeriod"/>
            </a:pPr>
            <a:r>
              <a:rPr lang="en-US" sz="5100" dirty="0" smtClean="0">
                <a:latin typeface="Arial Rounded MT Bold" pitchFamily="34" charset="0"/>
              </a:rPr>
              <a:t>List factors which are associated with delayed wound healing.</a:t>
            </a:r>
          </a:p>
          <a:p>
            <a:pPr marL="880110" lvl="0" indent="-742950">
              <a:buFont typeface="+mj-lt"/>
              <a:buAutoNum type="arabicPeriod"/>
            </a:pPr>
            <a:r>
              <a:rPr lang="en-US" sz="5100" dirty="0" smtClean="0">
                <a:latin typeface="Arial Rounded MT Bold" pitchFamily="34" charset="0"/>
              </a:rPr>
              <a:t>List </a:t>
            </a:r>
            <a:r>
              <a:rPr lang="en-US" sz="5000" dirty="0" smtClean="0">
                <a:latin typeface="Arial Rounded MT Bold" pitchFamily="34" charset="0"/>
              </a:rPr>
              <a:t>complication of wound healing.</a:t>
            </a:r>
            <a:endParaRPr lang="en-US" sz="4500" dirty="0" smtClean="0">
              <a:latin typeface="Arial Rounded MT Bold" pitchFamily="34" charset="0"/>
            </a:endParaRPr>
          </a:p>
          <a:p>
            <a:pPr>
              <a:buNone/>
            </a:pPr>
            <a:endParaRPr lang="en-US" sz="3600" dirty="0" smtClean="0">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netpub\ombroot\content\0721601871\graphics\fullsize\S01871-003-f018a.jpg"/>
          <p:cNvPicPr>
            <a:picLocks noChangeAspect="1" noChangeArrowheads="1"/>
          </p:cNvPicPr>
          <p:nvPr/>
        </p:nvPicPr>
        <p:blipFill>
          <a:blip r:embed="rId2" cstate="print"/>
          <a:srcRect b="6575"/>
          <a:stretch>
            <a:fillRect/>
          </a:stretch>
        </p:blipFill>
        <p:spPr bwMode="auto">
          <a:xfrm>
            <a:off x="505793" y="1635812"/>
            <a:ext cx="7852421" cy="2883802"/>
          </a:xfrm>
          <a:prstGeom prst="rect">
            <a:avLst/>
          </a:prstGeom>
          <a:noFill/>
          <a:ln w="9525">
            <a:solidFill>
              <a:schemeClr val="tx1"/>
            </a:solidFill>
            <a:miter lim="800000"/>
            <a:headEnd/>
            <a:tailEnd/>
          </a:ln>
        </p:spPr>
      </p:pic>
      <p:sp>
        <p:nvSpPr>
          <p:cNvPr id="22531" name="Text Box 3"/>
          <p:cNvSpPr txBox="1">
            <a:spLocks noChangeArrowheads="1"/>
          </p:cNvSpPr>
          <p:nvPr/>
        </p:nvSpPr>
        <p:spPr bwMode="auto">
          <a:xfrm>
            <a:off x="1219200" y="4953000"/>
            <a:ext cx="6561138" cy="457200"/>
          </a:xfrm>
          <a:prstGeom prst="rect">
            <a:avLst/>
          </a:prstGeom>
          <a:solidFill>
            <a:schemeClr val="tx1"/>
          </a:solidFill>
          <a:ln w="9525">
            <a:noFill/>
            <a:miter lim="800000"/>
            <a:headEnd/>
            <a:tailEnd/>
          </a:ln>
        </p:spPr>
        <p:txBody>
          <a:bodyPr wrap="none">
            <a:spAutoFit/>
          </a:bodyPr>
          <a:lstStyle/>
          <a:p>
            <a:r>
              <a:rPr lang="en-US" i="1">
                <a:solidFill>
                  <a:srgbClr val="000000"/>
                </a:solidFill>
                <a:latin typeface="Arial" charset="0"/>
                <a:cs typeface="Arial" charset="0"/>
              </a:rPr>
              <a:t>Angiogenesis from Endothelial Precursor Cells </a:t>
            </a:r>
          </a:p>
        </p:txBody>
      </p:sp>
      <p:sp>
        <p:nvSpPr>
          <p:cNvPr id="22532" name="Text Box 4"/>
          <p:cNvSpPr txBox="1">
            <a:spLocks noChangeArrowheads="1"/>
          </p:cNvSpPr>
          <p:nvPr/>
        </p:nvSpPr>
        <p:spPr bwMode="auto">
          <a:xfrm>
            <a:off x="3352800" y="685800"/>
            <a:ext cx="2345514" cy="523220"/>
          </a:xfrm>
          <a:prstGeom prst="rect">
            <a:avLst/>
          </a:prstGeom>
          <a:noFill/>
          <a:ln w="9525">
            <a:noFill/>
            <a:miter lim="800000"/>
            <a:headEnd/>
            <a:tailEnd/>
          </a:ln>
        </p:spPr>
        <p:txBody>
          <a:bodyPr wrap="none">
            <a:spAutoFit/>
          </a:bodyPr>
          <a:lstStyle/>
          <a:p>
            <a:r>
              <a:rPr lang="en-US" sz="2800" i="1" dirty="0">
                <a:solidFill>
                  <a:srgbClr val="FF9999"/>
                </a:solidFill>
                <a:latin typeface="Arial" charset="0"/>
                <a:cs typeface="Arial" charset="0"/>
              </a:rPr>
              <a:t>Angiogenesis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i="1" smtClean="0">
                <a:latin typeface="Arial" charset="0"/>
                <a:cs typeface="Arial" charset="0"/>
              </a:rPr>
              <a:t>SCAR FORMATION</a:t>
            </a:r>
            <a:r>
              <a:rPr lang="en-US" b="1" i="1" smtClean="0">
                <a:solidFill>
                  <a:srgbClr val="000000"/>
                </a:solidFill>
                <a:latin typeface="Arial" charset="0"/>
                <a:cs typeface="Arial" charset="0"/>
              </a:rPr>
              <a:t> </a:t>
            </a:r>
          </a:p>
        </p:txBody>
      </p:sp>
      <p:sp>
        <p:nvSpPr>
          <p:cNvPr id="28675" name="Rectangle 3"/>
          <p:cNvSpPr>
            <a:spLocks noGrp="1" noChangeArrowheads="1"/>
          </p:cNvSpPr>
          <p:nvPr>
            <p:ph type="body" idx="1"/>
          </p:nvPr>
        </p:nvSpPr>
        <p:spPr/>
        <p:txBody>
          <a:bodyPr>
            <a:normAutofit fontScale="92500" lnSpcReduction="20000"/>
          </a:bodyPr>
          <a:lstStyle/>
          <a:p>
            <a:pPr eaLnBrk="0" hangingPunct="0"/>
            <a:r>
              <a:rPr lang="en-US" dirty="0" smtClean="0">
                <a:solidFill>
                  <a:srgbClr val="FFFF00"/>
                </a:solidFill>
                <a:cs typeface="Traditional Arabic" pitchFamily="2" charset="-78"/>
              </a:rPr>
              <a:t>Further healing: increased collagen, decreased active fibroblasts and new vessels(thrombosis and degeneration)</a:t>
            </a:r>
            <a:endParaRPr lang="en-US" dirty="0" smtClean="0">
              <a:cs typeface="Traditional Arabic" pitchFamily="2" charset="-78"/>
            </a:endParaRPr>
          </a:p>
          <a:p>
            <a:pPr eaLnBrk="0" hangingPunct="0"/>
            <a:endParaRPr lang="en-US" dirty="0" smtClean="0">
              <a:cs typeface="Traditional Arabic" pitchFamily="2" charset="-78"/>
            </a:endParaRPr>
          </a:p>
          <a:p>
            <a:pPr eaLnBrk="0" hangingPunct="0"/>
            <a:r>
              <a:rPr lang="en-US" dirty="0" smtClean="0">
                <a:cs typeface="Traditional Arabic" pitchFamily="2" charset="-78"/>
              </a:rPr>
              <a:t>At the end: scar (inactive fibroblasts, dense collagen, fragments of elastic tissue, extracellular matrix,  few vessels).</a:t>
            </a:r>
          </a:p>
          <a:p>
            <a:pPr eaLnBrk="1" hangingPunct="1"/>
            <a:r>
              <a:rPr lang="en-US" dirty="0" smtClean="0">
                <a:latin typeface="Arial" charset="0"/>
                <a:cs typeface="Arial" charset="0"/>
              </a:rPr>
              <a:t>Three processes that participate in the formation of a scar:</a:t>
            </a:r>
          </a:p>
          <a:p>
            <a:pPr lvl="1"/>
            <a:r>
              <a:rPr lang="en-US" dirty="0" smtClean="0">
                <a:latin typeface="Arial" charset="0"/>
                <a:cs typeface="Arial" charset="0"/>
              </a:rPr>
              <a:t> (1) </a:t>
            </a:r>
            <a:r>
              <a:rPr lang="en-US" i="1" dirty="0" smtClean="0">
                <a:latin typeface="Arial" charset="0"/>
                <a:cs typeface="Arial" charset="0"/>
              </a:rPr>
              <a:t>emigration and proliferation of fibroblasts in the site of injury</a:t>
            </a:r>
            <a:endParaRPr lang="en-US" dirty="0" smtClean="0">
              <a:latin typeface="Arial" charset="0"/>
              <a:cs typeface="Arial" charset="0"/>
            </a:endParaRPr>
          </a:p>
          <a:p>
            <a:pPr lvl="1"/>
            <a:r>
              <a:rPr lang="en-US" dirty="0" smtClean="0">
                <a:latin typeface="Arial" charset="0"/>
                <a:cs typeface="Arial" charset="0"/>
              </a:rPr>
              <a:t> (2) </a:t>
            </a:r>
            <a:r>
              <a:rPr lang="en-US" i="1" dirty="0" smtClean="0">
                <a:latin typeface="Arial" charset="0"/>
                <a:cs typeface="Arial" charset="0"/>
              </a:rPr>
              <a:t>deposition of ECM</a:t>
            </a:r>
            <a:endParaRPr lang="en-US" dirty="0" smtClean="0">
              <a:latin typeface="Arial" charset="0"/>
              <a:cs typeface="Arial" charset="0"/>
            </a:endParaRPr>
          </a:p>
          <a:p>
            <a:pPr lvl="1"/>
            <a:r>
              <a:rPr lang="en-US" dirty="0" smtClean="0">
                <a:latin typeface="Arial" charset="0"/>
                <a:cs typeface="Arial" charset="0"/>
              </a:rPr>
              <a:t> (3) </a:t>
            </a:r>
            <a:r>
              <a:rPr lang="en-US" i="1" dirty="0" smtClean="0">
                <a:latin typeface="Arial" charset="0"/>
                <a:cs typeface="Arial" charset="0"/>
              </a:rPr>
              <a:t>tissue remodeling</a:t>
            </a:r>
            <a:r>
              <a:rPr lang="en-US" dirty="0" smtClean="0">
                <a:solidFill>
                  <a:srgbClr val="000000"/>
                </a:solidFill>
                <a:latin typeface="Arial" charset="0"/>
                <a:cs typeface="Arial" charset="0"/>
              </a:rPr>
              <a:t>.</a:t>
            </a:r>
          </a:p>
          <a:p>
            <a:pPr lvl="1"/>
            <a:endParaRPr lang="en-US" dirty="0" smtClean="0">
              <a:solidFill>
                <a:srgbClr val="000000"/>
              </a:solidFill>
              <a:latin typeface="Arial" charset="0"/>
              <a:cs typeface="Arial" charset="0"/>
            </a:endParaRPr>
          </a:p>
          <a:p>
            <a:pPr lvl="1">
              <a:buNone/>
            </a:pPr>
            <a:endParaRPr lang="en-US" dirty="0" smtClean="0">
              <a:solidFill>
                <a:srgbClr val="00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8675">
                                            <p:txEl>
                                              <p:pRg st="3" end="3"/>
                                            </p:txEl>
                                          </p:spTgt>
                                        </p:tgtEl>
                                        <p:attrNameLst>
                                          <p:attrName>style.visibility</p:attrName>
                                        </p:attrNameLst>
                                      </p:cBhvr>
                                      <p:to>
                                        <p:strVal val="visible"/>
                                      </p:to>
                                    </p:set>
                                    <p:animEffect transition="in" filter="slide(fromBottom)">
                                      <p:cBhvr>
                                        <p:cTn id="7" dur="500"/>
                                        <p:tgtEl>
                                          <p:spTgt spid="28675">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8675">
                                            <p:txEl>
                                              <p:pRg st="4" end="4"/>
                                            </p:txEl>
                                          </p:spTgt>
                                        </p:tgtEl>
                                        <p:attrNameLst>
                                          <p:attrName>style.visibility</p:attrName>
                                        </p:attrNameLst>
                                      </p:cBhvr>
                                      <p:to>
                                        <p:strVal val="visible"/>
                                      </p:to>
                                    </p:set>
                                    <p:animEffect transition="in" filter="slide(fromBottom)">
                                      <p:cBhvr>
                                        <p:cTn id="10" dur="500"/>
                                        <p:tgtEl>
                                          <p:spTgt spid="28675">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8675">
                                            <p:txEl>
                                              <p:pRg st="5" end="5"/>
                                            </p:txEl>
                                          </p:spTgt>
                                        </p:tgtEl>
                                        <p:attrNameLst>
                                          <p:attrName>style.visibility</p:attrName>
                                        </p:attrNameLst>
                                      </p:cBhvr>
                                      <p:to>
                                        <p:strVal val="visible"/>
                                      </p:to>
                                    </p:set>
                                    <p:animEffect transition="in" filter="slide(fromBottom)">
                                      <p:cBhvr>
                                        <p:cTn id="13" dur="500"/>
                                        <p:tgtEl>
                                          <p:spTgt spid="28675">
                                            <p:txEl>
                                              <p:pRg st="5" end="5"/>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8675">
                                            <p:txEl>
                                              <p:pRg st="6" end="6"/>
                                            </p:txEl>
                                          </p:spTgt>
                                        </p:tgtEl>
                                        <p:attrNameLst>
                                          <p:attrName>style.visibility</p:attrName>
                                        </p:attrNameLst>
                                      </p:cBhvr>
                                      <p:to>
                                        <p:strVal val="visible"/>
                                      </p:to>
                                    </p:set>
                                    <p:animEffect transition="in" filter="slide(fromBottom)">
                                      <p:cBhvr>
                                        <p:cTn id="16"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p:spPr>
        <p:txBody>
          <a:bodyPr/>
          <a:lstStyle/>
          <a:p>
            <a:r>
              <a:rPr lang="en-US"/>
              <a:t>W.B. Saunders Company items and derived items Copyright (c) 1999 by W.B. Saunders Company</a:t>
            </a:r>
          </a:p>
        </p:txBody>
      </p:sp>
      <p:pic>
        <p:nvPicPr>
          <p:cNvPr id="29699" name="Picture 2" descr="f004018"/>
          <p:cNvPicPr>
            <a:picLocks noChangeAspect="1" noChangeArrowheads="1"/>
          </p:cNvPicPr>
          <p:nvPr/>
        </p:nvPicPr>
        <p:blipFill>
          <a:blip r:embed="rId2" cstate="print"/>
          <a:srcRect/>
          <a:stretch>
            <a:fillRect/>
          </a:stretch>
        </p:blipFill>
        <p:spPr bwMode="auto">
          <a:xfrm>
            <a:off x="0" y="0"/>
            <a:ext cx="9144000" cy="6897688"/>
          </a:xfrm>
          <a:prstGeom prst="rect">
            <a:avLst/>
          </a:prstGeom>
          <a:noFill/>
          <a:ln w="9525">
            <a:noFill/>
            <a:miter lim="800000"/>
            <a:headEnd/>
            <a:tailEnd/>
          </a:ln>
        </p:spPr>
      </p:pic>
      <p:sp>
        <p:nvSpPr>
          <p:cNvPr id="29700" name="Text Box 3"/>
          <p:cNvSpPr txBox="1">
            <a:spLocks noChangeArrowheads="1"/>
          </p:cNvSpPr>
          <p:nvPr/>
        </p:nvSpPr>
        <p:spPr bwMode="auto">
          <a:xfrm>
            <a:off x="0" y="6583363"/>
            <a:ext cx="1381125" cy="274637"/>
          </a:xfrm>
          <a:prstGeom prst="rect">
            <a:avLst/>
          </a:prstGeom>
          <a:noFill/>
          <a:ln w="9525">
            <a:noFill/>
            <a:miter lim="800000"/>
            <a:headEnd/>
            <a:tailEnd/>
          </a:ln>
        </p:spPr>
        <p:txBody>
          <a:bodyPr>
            <a:spAutoFit/>
          </a:bodyPr>
          <a:lstStyle/>
          <a:p>
            <a:pPr eaLnBrk="0" hangingPunct="0">
              <a:spcBef>
                <a:spcPct val="50000"/>
              </a:spcBef>
            </a:pPr>
            <a:r>
              <a:rPr lang="en-US" sz="1200" b="1">
                <a:latin typeface="Arial" charset="0"/>
              </a:rPr>
              <a:t>Slide 4.19</a:t>
            </a:r>
            <a:endParaRPr lang="en-US"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err="1" smtClean="0"/>
              <a:t>Cutaneous</a:t>
            </a:r>
            <a:r>
              <a:rPr lang="en-US" dirty="0" smtClean="0"/>
              <a:t> Wound healing</a:t>
            </a:r>
          </a:p>
        </p:txBody>
      </p:sp>
      <p:sp>
        <p:nvSpPr>
          <p:cNvPr id="34819"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eaLnBrk="0" hangingPunct="0">
              <a:spcBef>
                <a:spcPct val="50000"/>
              </a:spcBef>
            </a:pPr>
            <a:endParaRPr lang="en-US"/>
          </a:p>
        </p:txBody>
      </p:sp>
      <p:sp>
        <p:nvSpPr>
          <p:cNvPr id="34820" name="Text Box 4"/>
          <p:cNvSpPr txBox="1">
            <a:spLocks noChangeArrowheads="1"/>
          </p:cNvSpPr>
          <p:nvPr/>
        </p:nvSpPr>
        <p:spPr bwMode="auto">
          <a:xfrm>
            <a:off x="428596" y="2000240"/>
            <a:ext cx="4000528" cy="321626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lgn="ctr" eaLnBrk="0" hangingPunct="0">
              <a:buAutoNum type="arabicPeriod"/>
            </a:pPr>
            <a:r>
              <a:rPr lang="en-US" dirty="0" smtClean="0">
                <a:cs typeface="Traditional Arabic" pitchFamily="2" charset="-78"/>
              </a:rPr>
              <a:t>Primary union</a:t>
            </a:r>
          </a:p>
          <a:p>
            <a:pPr marL="342900" indent="-342900" algn="ctr" eaLnBrk="0" hangingPunct="0"/>
            <a:r>
              <a:rPr lang="en-US" dirty="0" smtClean="0">
                <a:cs typeface="Traditional Arabic" pitchFamily="2" charset="-78"/>
              </a:rPr>
              <a:t> </a:t>
            </a:r>
            <a:r>
              <a:rPr lang="en-US" dirty="0">
                <a:cs typeface="Traditional Arabic" pitchFamily="2" charset="-78"/>
              </a:rPr>
              <a:t>(healing by 1st intention)</a:t>
            </a:r>
          </a:p>
          <a:p>
            <a:pPr eaLnBrk="0" hangingPunct="0">
              <a:buFont typeface="Arial" pitchFamily="34" charset="0"/>
              <a:buChar char="•"/>
            </a:pPr>
            <a:r>
              <a:rPr lang="en-US" sz="2800" dirty="0" smtClean="0">
                <a:cs typeface="Traditional Arabic" pitchFamily="2" charset="-78"/>
              </a:rPr>
              <a:t>clean </a:t>
            </a:r>
            <a:r>
              <a:rPr lang="en-US" sz="2800" dirty="0">
                <a:cs typeface="Traditional Arabic" pitchFamily="2" charset="-78"/>
              </a:rPr>
              <a:t>surgical incision</a:t>
            </a:r>
          </a:p>
          <a:p>
            <a:pPr eaLnBrk="0" hangingPunct="0">
              <a:buFont typeface="Arial" pitchFamily="34" charset="0"/>
              <a:buChar char="•"/>
            </a:pPr>
            <a:r>
              <a:rPr lang="en-US" sz="2800" dirty="0" smtClean="0">
                <a:cs typeface="Traditional Arabic" pitchFamily="2" charset="-78"/>
              </a:rPr>
              <a:t>no </a:t>
            </a:r>
            <a:r>
              <a:rPr lang="en-US" sz="2800" dirty="0">
                <a:cs typeface="Traditional Arabic" pitchFamily="2" charset="-78"/>
              </a:rPr>
              <a:t>significant </a:t>
            </a:r>
            <a:r>
              <a:rPr lang="en-US" sz="2800" dirty="0" smtClean="0">
                <a:cs typeface="Traditional Arabic" pitchFamily="2" charset="-78"/>
              </a:rPr>
              <a:t>bacterial contamination</a:t>
            </a:r>
            <a:endParaRPr lang="en-US" sz="2800" dirty="0">
              <a:cs typeface="Traditional Arabic" pitchFamily="2" charset="-78"/>
            </a:endParaRPr>
          </a:p>
          <a:p>
            <a:pPr eaLnBrk="0" hangingPunct="0">
              <a:buFont typeface="Arial" pitchFamily="34" charset="0"/>
              <a:buChar char="•"/>
            </a:pPr>
            <a:r>
              <a:rPr lang="en-US" sz="2800" dirty="0" smtClean="0">
                <a:cs typeface="Traditional Arabic" pitchFamily="2" charset="-78"/>
              </a:rPr>
              <a:t>minimal </a:t>
            </a:r>
            <a:r>
              <a:rPr lang="en-US" sz="2800" dirty="0">
                <a:cs typeface="Traditional Arabic" pitchFamily="2" charset="-78"/>
              </a:rPr>
              <a:t>loss of tissue</a:t>
            </a:r>
          </a:p>
          <a:p>
            <a:pPr eaLnBrk="0" hangingPunct="0">
              <a:buFont typeface="Arial" pitchFamily="34" charset="0"/>
              <a:buChar char="•"/>
            </a:pPr>
            <a:r>
              <a:rPr lang="en-US" sz="2800" dirty="0" smtClean="0">
                <a:cs typeface="Traditional Arabic" pitchFamily="2" charset="-78"/>
              </a:rPr>
              <a:t>clot</a:t>
            </a:r>
            <a:r>
              <a:rPr lang="en-US" sz="2800" dirty="0">
                <a:cs typeface="Traditional Arabic" pitchFamily="2" charset="-78"/>
              </a:rPr>
              <a:t>, scab formation</a:t>
            </a:r>
          </a:p>
          <a:p>
            <a:pPr eaLnBrk="0" hangingPunct="0">
              <a:spcBef>
                <a:spcPct val="50000"/>
              </a:spcBef>
            </a:pPr>
            <a:endParaRPr lang="en-US" dirty="0"/>
          </a:p>
        </p:txBody>
      </p:sp>
      <p:sp>
        <p:nvSpPr>
          <p:cNvPr id="5" name="TextBox 4"/>
          <p:cNvSpPr txBox="1"/>
          <p:nvPr/>
        </p:nvSpPr>
        <p:spPr>
          <a:xfrm>
            <a:off x="4572000" y="1571612"/>
            <a:ext cx="4214842" cy="433965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eaLnBrk="0" hangingPunct="0"/>
            <a:r>
              <a:rPr lang="en-US" dirty="0" smtClean="0">
                <a:solidFill>
                  <a:srgbClr val="FFFF00"/>
                </a:solidFill>
                <a:cs typeface="Traditional Arabic" pitchFamily="2" charset="-78"/>
              </a:rPr>
              <a:t>2</a:t>
            </a:r>
            <a:r>
              <a:rPr lang="en-US" sz="2400" dirty="0" smtClean="0">
                <a:solidFill>
                  <a:srgbClr val="FFFF00"/>
                </a:solidFill>
                <a:cs typeface="Traditional Arabic" pitchFamily="2" charset="-78"/>
              </a:rPr>
              <a:t>. </a:t>
            </a:r>
            <a:r>
              <a:rPr lang="en-US" dirty="0" smtClean="0">
                <a:solidFill>
                  <a:srgbClr val="FFFF00"/>
                </a:solidFill>
                <a:cs typeface="Traditional Arabic" pitchFamily="2" charset="-78"/>
              </a:rPr>
              <a:t>Secondary union</a:t>
            </a:r>
          </a:p>
          <a:p>
            <a:pPr algn="ctr" eaLnBrk="0" hangingPunct="0"/>
            <a:r>
              <a:rPr lang="en-US" dirty="0" smtClean="0">
                <a:solidFill>
                  <a:srgbClr val="FFFF00"/>
                </a:solidFill>
                <a:cs typeface="Traditional Arabic" pitchFamily="2" charset="-78"/>
              </a:rPr>
              <a:t> </a:t>
            </a:r>
            <a:r>
              <a:rPr lang="en-US" dirty="0" smtClean="0">
                <a:cs typeface="Traditional Arabic" pitchFamily="2" charset="-78"/>
              </a:rPr>
              <a:t>(healing by 2nd intention)</a:t>
            </a:r>
          </a:p>
          <a:p>
            <a:pPr eaLnBrk="0" hangingPunct="0">
              <a:buFont typeface="Arial" pitchFamily="34" charset="0"/>
              <a:buChar char="•"/>
            </a:pPr>
            <a:r>
              <a:rPr lang="en-US" sz="2400" dirty="0" smtClean="0">
                <a:cs typeface="Traditional Arabic" pitchFamily="2" charset="-78"/>
              </a:rPr>
              <a:t> more extensive loss of cells and tissue:</a:t>
            </a:r>
          </a:p>
          <a:p>
            <a:pPr eaLnBrk="0" hangingPunct="0"/>
            <a:r>
              <a:rPr lang="en-US" sz="2400" dirty="0" smtClean="0">
                <a:cs typeface="Traditional Arabic" pitchFamily="2" charset="-78"/>
              </a:rPr>
              <a:t>     -infarction</a:t>
            </a:r>
          </a:p>
          <a:p>
            <a:pPr eaLnBrk="0" hangingPunct="0"/>
            <a:r>
              <a:rPr lang="en-US" sz="2400" dirty="0" smtClean="0">
                <a:cs typeface="Traditional Arabic" pitchFamily="2" charset="-78"/>
              </a:rPr>
              <a:t>     -inflammatory ulceration</a:t>
            </a:r>
          </a:p>
          <a:p>
            <a:pPr eaLnBrk="0" hangingPunct="0"/>
            <a:r>
              <a:rPr lang="en-US" sz="2400" dirty="0" smtClean="0">
                <a:cs typeface="Traditional Arabic" pitchFamily="2" charset="-78"/>
              </a:rPr>
              <a:t>     -abscess formation</a:t>
            </a:r>
          </a:p>
          <a:p>
            <a:pPr eaLnBrk="0" hangingPunct="0">
              <a:buFont typeface="Arial" pitchFamily="34" charset="0"/>
              <a:buChar char="•"/>
            </a:pPr>
            <a:r>
              <a:rPr lang="en-US" sz="2400" dirty="0" smtClean="0">
                <a:cs typeface="Traditional Arabic" pitchFamily="2" charset="-78"/>
              </a:rPr>
              <a:t>surface wound with large defect</a:t>
            </a:r>
          </a:p>
          <a:p>
            <a:pPr eaLnBrk="0" hangingPunct="0">
              <a:buFont typeface="Arial" pitchFamily="34" charset="0"/>
              <a:buChar char="•"/>
            </a:pPr>
            <a:r>
              <a:rPr lang="en-US" sz="2400" dirty="0" smtClean="0">
                <a:cs typeface="Traditional Arabic" pitchFamily="2" charset="-78"/>
              </a:rPr>
              <a:t>large tissue defect that must be filled</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noAutofit/>
          </a:bodyPr>
          <a:lstStyle/>
          <a:p>
            <a:r>
              <a:rPr lang="en-US" sz="4000" dirty="0" smtClean="0">
                <a:effectLst/>
                <a:cs typeface="Traditional Arabic" pitchFamily="2" charset="-78"/>
              </a:rPr>
              <a:t>Primary union </a:t>
            </a:r>
            <a:br>
              <a:rPr lang="en-US" sz="4000" dirty="0" smtClean="0">
                <a:effectLst/>
                <a:cs typeface="Traditional Arabic" pitchFamily="2" charset="-78"/>
              </a:rPr>
            </a:br>
            <a:r>
              <a:rPr lang="en-US" sz="4000" dirty="0" smtClean="0">
                <a:effectLst/>
                <a:cs typeface="Traditional Arabic" pitchFamily="2" charset="-78"/>
              </a:rPr>
              <a:t>(healing by first intention)</a:t>
            </a:r>
            <a:endParaRPr lang="en-US" sz="4000" dirty="0">
              <a:effectLst/>
            </a:endParaRPr>
          </a:p>
        </p:txBody>
      </p:sp>
      <p:pic>
        <p:nvPicPr>
          <p:cNvPr id="3" name="Picture 2"/>
          <p:cNvPicPr>
            <a:picLocks noChangeAspect="1" noChangeArrowheads="1"/>
          </p:cNvPicPr>
          <p:nvPr/>
        </p:nvPicPr>
        <p:blipFill>
          <a:blip r:embed="rId2" cstate="print"/>
          <a:srcRect r="57281"/>
          <a:stretch>
            <a:fillRect/>
          </a:stretch>
        </p:blipFill>
        <p:spPr bwMode="auto">
          <a:xfrm>
            <a:off x="5500694" y="1285860"/>
            <a:ext cx="3143272" cy="5364189"/>
          </a:xfrm>
          <a:prstGeom prst="rect">
            <a:avLst/>
          </a:prstGeom>
          <a:noFill/>
          <a:ln w="12700">
            <a:noFill/>
            <a:miter lim="800000"/>
            <a:headEnd/>
            <a:tailEnd/>
          </a:ln>
        </p:spPr>
      </p:pic>
      <p:sp>
        <p:nvSpPr>
          <p:cNvPr id="4" name="TextBox 3"/>
          <p:cNvSpPr txBox="1"/>
          <p:nvPr/>
        </p:nvSpPr>
        <p:spPr>
          <a:xfrm>
            <a:off x="642910" y="1428736"/>
            <a:ext cx="4572032" cy="4893647"/>
          </a:xfrm>
          <a:prstGeom prst="rect">
            <a:avLst/>
          </a:prstGeom>
          <a:noFill/>
        </p:spPr>
        <p:txBody>
          <a:bodyPr wrap="square" rtlCol="0">
            <a:spAutoFit/>
          </a:bodyPr>
          <a:lstStyle/>
          <a:p>
            <a:pPr eaLnBrk="0" hangingPunct="0"/>
            <a:r>
              <a:rPr lang="en-US" sz="2400" dirty="0" smtClean="0">
                <a:solidFill>
                  <a:srgbClr val="FFFF00"/>
                </a:solidFill>
                <a:cs typeface="Traditional Arabic" pitchFamily="2" charset="-78"/>
              </a:rPr>
              <a:t>24 hr.:</a:t>
            </a:r>
            <a:r>
              <a:rPr lang="en-US" sz="2400" dirty="0" smtClean="0">
                <a:cs typeface="Traditional Arabic" pitchFamily="2" charset="-78"/>
              </a:rPr>
              <a:t> hematoma &amp; </a:t>
            </a:r>
            <a:r>
              <a:rPr lang="en-US" sz="2400" dirty="0" err="1" smtClean="0">
                <a:cs typeface="Traditional Arabic" pitchFamily="2" charset="-78"/>
              </a:rPr>
              <a:t>neutrophils</a:t>
            </a:r>
            <a:r>
              <a:rPr lang="en-US" sz="2400" dirty="0" smtClean="0">
                <a:cs typeface="Traditional Arabic" pitchFamily="2" charset="-78"/>
              </a:rPr>
              <a:t>,   mitotic activity of basal layer, thin  epithelial layer</a:t>
            </a:r>
          </a:p>
          <a:p>
            <a:pPr eaLnBrk="0" hangingPunct="0"/>
            <a:r>
              <a:rPr lang="en-US" sz="2400" dirty="0" smtClean="0">
                <a:solidFill>
                  <a:srgbClr val="FFFF00"/>
                </a:solidFill>
                <a:cs typeface="Traditional Arabic" pitchFamily="2" charset="-78"/>
              </a:rPr>
              <a:t>day 3:</a:t>
            </a:r>
            <a:r>
              <a:rPr lang="en-US" sz="2400" dirty="0" smtClean="0">
                <a:cs typeface="Traditional Arabic" pitchFamily="2" charset="-78"/>
              </a:rPr>
              <a:t> macrophages, granulation tissue</a:t>
            </a:r>
          </a:p>
          <a:p>
            <a:pPr eaLnBrk="0" hangingPunct="0"/>
            <a:r>
              <a:rPr lang="en-US" sz="2400" dirty="0" smtClean="0">
                <a:solidFill>
                  <a:srgbClr val="FFFF00"/>
                </a:solidFill>
                <a:cs typeface="Traditional Arabic" pitchFamily="2" charset="-78"/>
              </a:rPr>
              <a:t>day 5:</a:t>
            </a:r>
            <a:r>
              <a:rPr lang="en-US" sz="2400" dirty="0" smtClean="0">
                <a:cs typeface="Traditional Arabic" pitchFamily="2" charset="-78"/>
              </a:rPr>
              <a:t> collagen bridges the incision, epidermis thickens</a:t>
            </a:r>
          </a:p>
          <a:p>
            <a:pPr eaLnBrk="0" hangingPunct="0"/>
            <a:r>
              <a:rPr lang="en-US" sz="2400" dirty="0" smtClean="0">
                <a:solidFill>
                  <a:srgbClr val="FFFF00"/>
                </a:solidFill>
                <a:cs typeface="Traditional Arabic" pitchFamily="2" charset="-78"/>
              </a:rPr>
              <a:t>2nd week:</a:t>
            </a:r>
            <a:r>
              <a:rPr lang="en-US" sz="2400" dirty="0" smtClean="0">
                <a:cs typeface="Traditional Arabic" pitchFamily="2" charset="-78"/>
              </a:rPr>
              <a:t> continued   collagen and fibroblasts, blanching</a:t>
            </a:r>
          </a:p>
          <a:p>
            <a:pPr eaLnBrk="0" hangingPunct="0"/>
            <a:r>
              <a:rPr lang="en-US" sz="2400" dirty="0" smtClean="0">
                <a:solidFill>
                  <a:srgbClr val="FFFF00"/>
                </a:solidFill>
                <a:cs typeface="Traditional Arabic" pitchFamily="2" charset="-78"/>
              </a:rPr>
              <a:t>End of 1st month:</a:t>
            </a:r>
            <a:r>
              <a:rPr lang="en-US" sz="2400" dirty="0" smtClean="0">
                <a:cs typeface="Traditional Arabic" pitchFamily="2" charset="-78"/>
              </a:rPr>
              <a:t> scar (cellular connective tissue, intact epidermis, lost appendages).</a:t>
            </a:r>
          </a:p>
          <a:p>
            <a:endParaRPr lang="en-US" sz="2400" dirty="0"/>
          </a:p>
        </p:txBody>
      </p:sp>
      <p:sp>
        <p:nvSpPr>
          <p:cNvPr id="5" name="TextBox 4"/>
          <p:cNvSpPr txBox="1"/>
          <p:nvPr/>
        </p:nvSpPr>
        <p:spPr>
          <a:xfrm>
            <a:off x="5429256" y="3143248"/>
            <a:ext cx="3286148" cy="1754326"/>
          </a:xfrm>
          <a:prstGeom prst="rect">
            <a:avLst/>
          </a:prstGeom>
          <a:solidFill>
            <a:schemeClr val="tx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ar-SA" dirty="0"/>
          </a:p>
        </p:txBody>
      </p:sp>
      <p:sp>
        <p:nvSpPr>
          <p:cNvPr id="6" name="TextBox 5"/>
          <p:cNvSpPr txBox="1"/>
          <p:nvPr/>
        </p:nvSpPr>
        <p:spPr>
          <a:xfrm>
            <a:off x="5429256" y="4857760"/>
            <a:ext cx="3286148" cy="1754326"/>
          </a:xfrm>
          <a:prstGeom prst="rect">
            <a:avLst/>
          </a:prstGeom>
          <a:solidFill>
            <a:schemeClr val="tx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Bottom)">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Bottom)">
                                      <p:cBhvr>
                                        <p:cTn id="12" dur="500"/>
                                        <p:tgtEl>
                                          <p:spTgt spid="4">
                                            <p:txEl>
                                              <p:pRg st="2" end="2"/>
                                            </p:txEl>
                                          </p:spTgt>
                                        </p:tgtEl>
                                      </p:cBhvr>
                                    </p:animEffec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slide(fromBottom)">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lide(fromBottom)">
                                      <p:cBhvr>
                                        <p:cTn id="26" dur="500"/>
                                        <p:tgtEl>
                                          <p:spTgt spid="4">
                                            <p:txEl>
                                              <p:pRg st="4" end="4"/>
                                            </p:txEl>
                                          </p:spTgt>
                                        </p:tgtEl>
                                      </p:cBhvr>
                                    </p:animEffect>
                                  </p:childTnLst>
                                </p:cTn>
                              </p:par>
                              <p:par>
                                <p:cTn id="27" presetID="2" presetClass="exit" presetSubtype="4" fill="hold" grpId="0" nodeType="with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effectLst/>
                <a:cs typeface="Traditional Arabic" pitchFamily="2" charset="-78"/>
              </a:rPr>
              <a:t>Primary union </a:t>
            </a:r>
            <a:br>
              <a:rPr lang="en-US" sz="4400" dirty="0" smtClean="0">
                <a:effectLst/>
                <a:cs typeface="Traditional Arabic" pitchFamily="2" charset="-78"/>
              </a:rPr>
            </a:br>
            <a:r>
              <a:rPr lang="en-US" sz="4400" dirty="0" smtClean="0">
                <a:effectLst/>
                <a:cs typeface="Traditional Arabic" pitchFamily="2" charset="-78"/>
              </a:rPr>
              <a:t>(healing by first intention)</a:t>
            </a:r>
            <a:endParaRPr lang="en-US" dirty="0"/>
          </a:p>
        </p:txBody>
      </p:sp>
      <p:sp>
        <p:nvSpPr>
          <p:cNvPr id="3" name="Content Placeholder 2"/>
          <p:cNvSpPr>
            <a:spLocks noGrp="1"/>
          </p:cNvSpPr>
          <p:nvPr>
            <p:ph idx="1"/>
          </p:nvPr>
        </p:nvSpPr>
        <p:spPr>
          <a:xfrm>
            <a:off x="428596" y="1785926"/>
            <a:ext cx="8229600" cy="4709160"/>
          </a:xfrm>
        </p:spPr>
        <p:txBody>
          <a:bodyPr/>
          <a:lstStyle/>
          <a:p>
            <a:r>
              <a:rPr lang="en-US" dirty="0" smtClean="0"/>
              <a:t>Later,  collagen type III is slowly replaced by collagen type I and the wound acquires tensile strength.</a:t>
            </a:r>
          </a:p>
          <a:p>
            <a:r>
              <a:rPr lang="en-US" dirty="0" smtClean="0"/>
              <a:t> By the end of  third month, the tissue has approximately 80% of its original strength.</a:t>
            </a:r>
            <a:endParaRPr lang="en-US" dirty="0" smtClean="0">
              <a:cs typeface="Traditional Arabic" pitchFamily="2" charset="-78"/>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28662" y="0"/>
            <a:ext cx="7772400" cy="762000"/>
          </a:xfrm>
        </p:spPr>
        <p:txBody>
          <a:bodyPr/>
          <a:lstStyle/>
          <a:p>
            <a:pPr algn="ctr"/>
            <a:r>
              <a:rPr lang="en-US" dirty="0" err="1" smtClean="0"/>
              <a:t>Cutaneous</a:t>
            </a:r>
            <a:r>
              <a:rPr lang="en-US" dirty="0" smtClean="0"/>
              <a:t> Wound healing</a:t>
            </a:r>
          </a:p>
        </p:txBody>
      </p:sp>
      <p:sp>
        <p:nvSpPr>
          <p:cNvPr id="150531"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2" name="Text Box 4"/>
          <p:cNvSpPr txBox="1">
            <a:spLocks noChangeArrowheads="1"/>
          </p:cNvSpPr>
          <p:nvPr/>
        </p:nvSpPr>
        <p:spPr bwMode="auto">
          <a:xfrm>
            <a:off x="1524000" y="1905000"/>
            <a:ext cx="67056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3" name="Text Box 5"/>
          <p:cNvSpPr txBox="1">
            <a:spLocks noChangeArrowheads="1"/>
          </p:cNvSpPr>
          <p:nvPr/>
        </p:nvSpPr>
        <p:spPr bwMode="auto">
          <a:xfrm>
            <a:off x="428596" y="1066800"/>
            <a:ext cx="5057804" cy="2754600"/>
          </a:xfrm>
          <a:prstGeom prst="rect">
            <a:avLst/>
          </a:prstGeom>
          <a:noFill/>
          <a:ln w="12700">
            <a:noFill/>
            <a:miter lim="800000"/>
            <a:headEnd/>
            <a:tailEnd/>
          </a:ln>
        </p:spPr>
        <p:txBody>
          <a:bodyPr wrap="square">
            <a:spAutoFit/>
          </a:bodyPr>
          <a:lstStyle/>
          <a:p>
            <a:pPr rtl="0" eaLnBrk="0" hangingPunct="0"/>
            <a:r>
              <a:rPr kumimoji="0" lang="en-US" dirty="0" smtClean="0">
                <a:latin typeface="Arial Unicode MS" pitchFamily="34" charset="-128"/>
                <a:ea typeface="Arial Unicode MS" pitchFamily="34" charset="-128"/>
                <a:cs typeface="Arial Unicode MS" pitchFamily="34" charset="-128"/>
              </a:rPr>
              <a:t> </a:t>
            </a:r>
            <a:r>
              <a:rPr kumimoji="0" lang="en-US" sz="2800" dirty="0">
                <a:solidFill>
                  <a:srgbClr val="FFFF00"/>
                </a:solidFill>
                <a:latin typeface="Arial Unicode MS" pitchFamily="34" charset="-128"/>
                <a:ea typeface="Arial Unicode MS" pitchFamily="34" charset="-128"/>
                <a:cs typeface="Arial Unicode MS" pitchFamily="34" charset="-128"/>
              </a:rPr>
              <a:t>Secondary union (healing by 2nd intention</a:t>
            </a:r>
            <a:r>
              <a:rPr kumimoji="0" lang="en-US" sz="2800" dirty="0" smtClean="0">
                <a:solidFill>
                  <a:srgbClr val="FFFF00"/>
                </a:solidFill>
                <a:latin typeface="Arial Unicode MS" pitchFamily="34" charset="-128"/>
                <a:ea typeface="Arial Unicode MS" pitchFamily="34" charset="-128"/>
                <a:cs typeface="Arial Unicode MS" pitchFamily="34" charset="-128"/>
              </a:rPr>
              <a:t>)</a:t>
            </a:r>
          </a:p>
          <a:p>
            <a:pPr eaLnBrk="0" hangingPunct="0"/>
            <a:r>
              <a:rPr lang="en-US" sz="2400" dirty="0" smtClean="0"/>
              <a:t>It occur in large, gaping wounds, as well those that are infected or contain foreign material</a:t>
            </a:r>
          </a:p>
          <a:p>
            <a:pPr rtl="0" eaLnBrk="0" hangingPunct="0"/>
            <a:endParaRPr kumimoji="0" lang="en-US" dirty="0">
              <a:solidFill>
                <a:srgbClr val="FFFF00"/>
              </a:solidFill>
              <a:latin typeface="Arial Unicode MS" pitchFamily="34" charset="-128"/>
              <a:ea typeface="Arial Unicode MS" pitchFamily="34" charset="-128"/>
              <a:cs typeface="Arial Unicode MS" pitchFamily="34" charset="-128"/>
            </a:endParaRPr>
          </a:p>
          <a:p>
            <a:pPr rtl="0" eaLnBrk="0" hangingPunct="0">
              <a:spcBef>
                <a:spcPct val="50000"/>
              </a:spcBef>
            </a:pPr>
            <a:endParaRPr kumimoji="0" lang="en-US" dirty="0">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2" cstate="print"/>
          <a:srcRect l="58896"/>
          <a:stretch>
            <a:fillRect/>
          </a:stretch>
        </p:blipFill>
        <p:spPr bwMode="auto">
          <a:xfrm>
            <a:off x="5562600" y="914399"/>
            <a:ext cx="3070225" cy="5590559"/>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3600" smtClean="0"/>
              <a:t>Difference between primary intention and secondary intention</a:t>
            </a:r>
            <a:endParaRPr lang="en-US" smtClean="0"/>
          </a:p>
        </p:txBody>
      </p:sp>
      <p:sp>
        <p:nvSpPr>
          <p:cNvPr id="38915" name="Rectangle 3"/>
          <p:cNvSpPr>
            <a:spLocks noGrp="1" noChangeArrowheads="1"/>
          </p:cNvSpPr>
          <p:nvPr>
            <p:ph type="body" idx="1"/>
          </p:nvPr>
        </p:nvSpPr>
        <p:spPr/>
        <p:style>
          <a:lnRef idx="2">
            <a:schemeClr val="dk1"/>
          </a:lnRef>
          <a:fillRef idx="1">
            <a:schemeClr val="lt1"/>
          </a:fillRef>
          <a:effectRef idx="0">
            <a:schemeClr val="dk1"/>
          </a:effectRef>
          <a:fontRef idx="minor">
            <a:schemeClr val="dk1"/>
          </a:fontRef>
        </p:style>
        <p:txBody>
          <a:bodyPr/>
          <a:lstStyle/>
          <a:p>
            <a:pPr eaLnBrk="1" hangingPunct="1">
              <a:lnSpc>
                <a:spcPct val="90000"/>
              </a:lnSpc>
            </a:pPr>
            <a:endParaRPr lang="en-US" sz="2800" dirty="0" smtClean="0">
              <a:latin typeface="Tahoma" pitchFamily="34" charset="0"/>
            </a:endParaRPr>
          </a:p>
          <a:p>
            <a:pPr eaLnBrk="1" hangingPunct="1">
              <a:lnSpc>
                <a:spcPct val="90000"/>
              </a:lnSpc>
            </a:pPr>
            <a:r>
              <a:rPr lang="en-US" sz="2800" dirty="0" smtClean="0">
                <a:latin typeface="Tahoma" pitchFamily="34" charset="0"/>
              </a:rPr>
              <a:t>The basic process of healing is the same in all wounds. In contrast to healing by primary intention, wounds healing by secondary intention </a:t>
            </a:r>
          </a:p>
          <a:p>
            <a:pPr lvl="1" eaLnBrk="1" hangingPunct="1">
              <a:lnSpc>
                <a:spcPct val="90000"/>
              </a:lnSpc>
            </a:pPr>
            <a:r>
              <a:rPr lang="en-US" sz="2400" dirty="0" smtClean="0">
                <a:latin typeface="Tahoma" pitchFamily="34" charset="0"/>
              </a:rPr>
              <a:t>Require more time to close because the edges are far apart </a:t>
            </a:r>
          </a:p>
          <a:p>
            <a:pPr lvl="1" eaLnBrk="1" hangingPunct="1">
              <a:lnSpc>
                <a:spcPct val="90000"/>
              </a:lnSpc>
            </a:pPr>
            <a:r>
              <a:rPr lang="en-US" sz="2400" dirty="0" smtClean="0">
                <a:latin typeface="Tahoma" pitchFamily="34" charset="0"/>
              </a:rPr>
              <a:t>Show a more prominent inflammatory reaction in and around the wound </a:t>
            </a:r>
          </a:p>
          <a:p>
            <a:pPr lvl="1" eaLnBrk="1" hangingPunct="1">
              <a:lnSpc>
                <a:spcPct val="90000"/>
              </a:lnSpc>
            </a:pPr>
            <a:r>
              <a:rPr lang="en-US" sz="2400" dirty="0" smtClean="0">
                <a:latin typeface="Tahoma" pitchFamily="34" charset="0"/>
              </a:rPr>
              <a:t>Contain more copious granulation tissue inside the tissue defect </a:t>
            </a:r>
          </a:p>
          <a:p>
            <a:pPr lvl="1">
              <a:lnSpc>
                <a:spcPct val="90000"/>
              </a:lnSpc>
            </a:pPr>
            <a:r>
              <a:rPr lang="en-US" dirty="0" smtClean="0">
                <a:cs typeface="Traditional Arabic" pitchFamily="2" charset="-78"/>
              </a:rPr>
              <a:t>wound contraction (5 to 10%), ?</a:t>
            </a:r>
            <a:r>
              <a:rPr lang="en-US" dirty="0" err="1" smtClean="0">
                <a:cs typeface="Traditional Arabic" pitchFamily="2" charset="-78"/>
              </a:rPr>
              <a:t>myofibroblasts</a:t>
            </a:r>
            <a:endParaRPr lang="en-US" sz="2800" dirty="0" smtClean="0">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smtClean="0"/>
              <a:t>What is the most common cause of delayed wound healing.</a:t>
            </a:r>
          </a:p>
        </p:txBody>
      </p:sp>
      <p:sp>
        <p:nvSpPr>
          <p:cNvPr id="57347" name="Rectangle 3"/>
          <p:cNvSpPr>
            <a:spLocks noGrp="1" noChangeArrowheads="1"/>
          </p:cNvSpPr>
          <p:nvPr>
            <p:ph type="body" idx="1"/>
          </p:nvPr>
        </p:nvSpPr>
        <p:spPr>
          <a:xfrm>
            <a:off x="467544" y="1772816"/>
            <a:ext cx="8229600" cy="3340968"/>
          </a:xfrm>
        </p:spPr>
        <p:style>
          <a:lnRef idx="2">
            <a:schemeClr val="dk1"/>
          </a:lnRef>
          <a:fillRef idx="1">
            <a:schemeClr val="lt1"/>
          </a:fillRef>
          <a:effectRef idx="0">
            <a:schemeClr val="dk1"/>
          </a:effectRef>
          <a:fontRef idx="minor">
            <a:schemeClr val="dk1"/>
          </a:fontRef>
        </p:style>
        <p:txBody>
          <a:bodyPr/>
          <a:lstStyle/>
          <a:p>
            <a:pPr eaLnBrk="1" hangingPunct="1"/>
            <a:endParaRPr lang="en-US" dirty="0" smtClean="0"/>
          </a:p>
          <a:p>
            <a:pPr eaLnBrk="1" hangingPunct="1"/>
            <a:r>
              <a:rPr lang="en-US" dirty="0" smtClean="0"/>
              <a:t> Infection</a:t>
            </a:r>
          </a:p>
          <a:p>
            <a:pPr eaLnBrk="1" hangingPunct="1"/>
            <a:r>
              <a:rPr lang="en-US" dirty="0" smtClean="0"/>
              <a:t> Foreign bodies in the wound</a:t>
            </a:r>
          </a:p>
          <a:p>
            <a:pPr eaLnBrk="1" hangingPunct="1"/>
            <a:r>
              <a:rPr lang="en-US" dirty="0" smtClean="0"/>
              <a:t> Mechanical factors</a:t>
            </a:r>
          </a:p>
          <a:p>
            <a:pPr eaLnBrk="1" hangingPunct="1"/>
            <a:r>
              <a:rPr lang="en-US" dirty="0" smtClean="0"/>
              <a:t> Nutritional deficiencies</a:t>
            </a:r>
          </a:p>
          <a:p>
            <a:pPr eaLnBrk="1" hangingPunct="1"/>
            <a:r>
              <a:rPr lang="en-US" dirty="0" smtClean="0"/>
              <a:t> Excess corticosteroids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Goal of the repair process</a:t>
            </a:r>
          </a:p>
        </p:txBody>
      </p:sp>
      <p:sp>
        <p:nvSpPr>
          <p:cNvPr id="3" name="Content Placeholder 2"/>
          <p:cNvSpPr>
            <a:spLocks noGrp="1"/>
          </p:cNvSpPr>
          <p:nvPr>
            <p:ph idx="1"/>
          </p:nvPr>
        </p:nvSpPr>
        <p:spPr>
          <a:solidFill>
            <a:schemeClr val="bg1"/>
          </a:solidFill>
        </p:spPr>
        <p:txBody>
          <a:bodyPr>
            <a:normAutofit/>
          </a:bodyPr>
          <a:lstStyle/>
          <a:p>
            <a:pPr marL="274320" indent="-274320" fontAlgn="auto">
              <a:spcAft>
                <a:spcPts val="0"/>
              </a:spcAft>
              <a:buClr>
                <a:schemeClr val="accent3"/>
              </a:buClr>
              <a:buFont typeface="Wingdings 2"/>
              <a:buChar char=""/>
              <a:defRPr/>
            </a:pPr>
            <a:r>
              <a:rPr lang="en-US" dirty="0" smtClean="0"/>
              <a:t>to restore the tissue to its original state after inflammatory reaction </a:t>
            </a:r>
          </a:p>
          <a:p>
            <a:pPr marL="274320" indent="-274320" fontAlgn="auto">
              <a:spcAft>
                <a:spcPts val="0"/>
              </a:spcAft>
              <a:buClr>
                <a:schemeClr val="accent3"/>
              </a:buClr>
              <a:buFont typeface="Wingdings 2"/>
              <a:buChar char=""/>
              <a:defRPr/>
            </a:pPr>
            <a:r>
              <a:rPr lang="en-US" sz="2200" dirty="0" smtClean="0"/>
              <a:t>Some tissues can be completely reconstituted after injury, such as the repair of bone after a fracture or the regeneration of the surface epithelium in a </a:t>
            </a:r>
            <a:r>
              <a:rPr lang="en-US" sz="2200" dirty="0" err="1" smtClean="0"/>
              <a:t>cutaneous</a:t>
            </a:r>
            <a:r>
              <a:rPr lang="en-US" sz="2200" dirty="0" smtClean="0"/>
              <a:t> wound. </a:t>
            </a:r>
          </a:p>
          <a:p>
            <a:pPr marL="274320" indent="-274320" fontAlgn="auto">
              <a:spcAft>
                <a:spcPts val="0"/>
              </a:spcAft>
              <a:buClr>
                <a:schemeClr val="accent3"/>
              </a:buClr>
              <a:buFont typeface="Wingdings 2"/>
              <a:buChar char=""/>
              <a:defRPr/>
            </a:pPr>
            <a:r>
              <a:rPr lang="en-US" sz="2200" dirty="0" smtClean="0"/>
              <a:t>For tissues that are incapable of regeneration, repair is accomplished by connective tissue deposition, producing a </a:t>
            </a:r>
            <a:r>
              <a:rPr lang="en-US" sz="2200" i="1" dirty="0" smtClean="0"/>
              <a:t>scar.</a:t>
            </a:r>
            <a:r>
              <a:rPr lang="en-US" sz="2200" dirty="0" smtClean="0"/>
              <a:t> </a:t>
            </a:r>
          </a:p>
          <a:p>
            <a:pPr marL="274320" indent="-274320" fontAlgn="auto">
              <a:spcAft>
                <a:spcPts val="0"/>
              </a:spcAft>
              <a:buClr>
                <a:schemeClr val="accent3"/>
              </a:buClr>
              <a:buFont typeface="Wingdings 2"/>
              <a:buChar char=""/>
              <a:defRPr/>
            </a:pPr>
            <a:r>
              <a:rPr lang="en-US" sz="2200" dirty="0" smtClean="0"/>
              <a:t>If damage persists, inflammation becomes chronic, and tissue damage and repair may occur concurrently. Connective tissue deposition in these conditions is usually referred to as </a:t>
            </a:r>
            <a:r>
              <a:rPr lang="en-US" sz="2200" i="1" dirty="0" smtClean="0"/>
              <a:t>fibrosis.</a:t>
            </a:r>
            <a:r>
              <a:rPr lang="en-US" sz="2200" dirty="0" smtClean="0"/>
              <a:t> </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600" b="1" i="1" dirty="0" smtClean="0">
                <a:latin typeface="Arial" charset="0"/>
                <a:cs typeface="Arial" charset="0"/>
              </a:rPr>
              <a:t>COMPLICATIONS IN CUTANEOUS WOUND HEALING</a:t>
            </a:r>
          </a:p>
        </p:txBody>
      </p:sp>
      <p:sp>
        <p:nvSpPr>
          <p:cNvPr id="46083" name="Rectangle 3"/>
          <p:cNvSpPr>
            <a:spLocks noGrp="1" noChangeArrowheads="1"/>
          </p:cNvSpPr>
          <p:nvPr>
            <p:ph type="body" idx="1"/>
          </p:nvPr>
        </p:nvSpPr>
        <p:spPr>
          <a:xfrm>
            <a:off x="611560" y="1700808"/>
            <a:ext cx="8229600" cy="3989040"/>
          </a:xfr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a:lstStyle/>
          <a:p>
            <a:pPr eaLnBrk="1" hangingPunct="1"/>
            <a:endParaRPr lang="en-US" sz="2800" dirty="0" smtClean="0">
              <a:latin typeface="Arial Unicode MS" pitchFamily="34" charset="-128"/>
              <a:ea typeface="Arial Unicode MS" pitchFamily="34" charset="-128"/>
              <a:cs typeface="Arial Unicode MS" pitchFamily="34" charset="-128"/>
            </a:endParaRPr>
          </a:p>
          <a:p>
            <a:pPr eaLnBrk="1" hangingPunct="1"/>
            <a:r>
              <a:rPr lang="en-US" sz="2800" dirty="0" smtClean="0">
                <a:latin typeface="Arial" charset="0"/>
                <a:cs typeface="Arial" charset="0"/>
              </a:rPr>
              <a:t>Complications in wound healing can arise from abnormalities in any of the basic components of the repair process. These aberrations can be grouped into three general categories:</a:t>
            </a:r>
          </a:p>
          <a:p>
            <a:pPr lvl="1" eaLnBrk="1" hangingPunct="1"/>
            <a:r>
              <a:rPr lang="en-US" sz="2400" dirty="0" smtClean="0">
                <a:latin typeface="Arial" charset="0"/>
                <a:cs typeface="Arial" charset="0"/>
              </a:rPr>
              <a:t>(1) </a:t>
            </a:r>
            <a:r>
              <a:rPr lang="en-US" sz="2400" i="1" dirty="0" smtClean="0">
                <a:latin typeface="Arial" charset="0"/>
                <a:cs typeface="Arial" charset="0"/>
              </a:rPr>
              <a:t>deficient scar formation</a:t>
            </a:r>
          </a:p>
          <a:p>
            <a:pPr lvl="1" eaLnBrk="1" hangingPunct="1"/>
            <a:r>
              <a:rPr lang="en-US" sz="2400" dirty="0" smtClean="0">
                <a:latin typeface="Arial" charset="0"/>
                <a:cs typeface="Arial" charset="0"/>
              </a:rPr>
              <a:t>(2) </a:t>
            </a:r>
            <a:r>
              <a:rPr lang="en-US" sz="2400" i="1" dirty="0" smtClean="0">
                <a:latin typeface="Arial" charset="0"/>
                <a:cs typeface="Arial" charset="0"/>
              </a:rPr>
              <a:t>excessive formation of the repair components</a:t>
            </a:r>
          </a:p>
          <a:p>
            <a:pPr lvl="1" eaLnBrk="1" hangingPunct="1"/>
            <a:r>
              <a:rPr lang="en-US" sz="2400" dirty="0" smtClean="0">
                <a:latin typeface="Arial" charset="0"/>
                <a:cs typeface="Arial" charset="0"/>
              </a:rPr>
              <a:t>(3) </a:t>
            </a:r>
            <a:r>
              <a:rPr lang="en-US" sz="2400" i="1" dirty="0" smtClean="0">
                <a:latin typeface="Arial" charset="0"/>
                <a:cs typeface="Arial" charset="0"/>
              </a:rPr>
              <a:t>formation of contractures.</a:t>
            </a:r>
            <a:r>
              <a:rPr lang="en-US" sz="2400" dirty="0" smtClean="0">
                <a:latin typeface="Arial" charset="0"/>
                <a:cs typeface="Arial" charset="0"/>
              </a:rPr>
              <a:t> </a:t>
            </a:r>
            <a:endParaRPr lang="en-US" sz="2400" dirty="0" smtClean="0">
              <a:latin typeface="Arial Unicode MS" pitchFamily="34" charset="-128"/>
              <a:ea typeface="Arial Unicode MS" pitchFamily="34" charset="-128"/>
              <a:cs typeface="Arial Unicode MS" pitchFamily="34" charset="-128"/>
            </a:endParaRPr>
          </a:p>
          <a:p>
            <a:pPr eaLnBrk="1" hangingPunct="1"/>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wound dehiscence ear"/>
          <p:cNvPicPr>
            <a:picLocks noChangeAspect="1" noChangeArrowheads="1"/>
          </p:cNvPicPr>
          <p:nvPr/>
        </p:nvPicPr>
        <p:blipFill>
          <a:blip r:embed="rId2" cstate="print"/>
          <a:srcRect l="29546" r="9091" b="15953"/>
          <a:stretch>
            <a:fillRect/>
          </a:stretch>
        </p:blipFill>
        <p:spPr bwMode="auto">
          <a:xfrm>
            <a:off x="1828800" y="609600"/>
            <a:ext cx="2286000" cy="2286000"/>
          </a:xfrm>
          <a:prstGeom prst="rect">
            <a:avLst/>
          </a:prstGeom>
          <a:noFill/>
          <a:ln w="9525">
            <a:noFill/>
            <a:miter lim="800000"/>
            <a:headEnd/>
            <a:tailEnd/>
          </a:ln>
        </p:spPr>
      </p:pic>
      <p:pic>
        <p:nvPicPr>
          <p:cNvPr id="154627" name="Picture 3" descr="diab%20foot%20ulcer"/>
          <p:cNvPicPr>
            <a:picLocks noChangeAspect="1" noChangeArrowheads="1"/>
          </p:cNvPicPr>
          <p:nvPr/>
        </p:nvPicPr>
        <p:blipFill>
          <a:blip r:embed="rId3" cstate="print"/>
          <a:srcRect l="17500" t="12198" r="10001"/>
          <a:stretch>
            <a:fillRect/>
          </a:stretch>
        </p:blipFill>
        <p:spPr bwMode="auto">
          <a:xfrm>
            <a:off x="5257800" y="533400"/>
            <a:ext cx="2362200" cy="2265363"/>
          </a:xfrm>
          <a:prstGeom prst="rect">
            <a:avLst/>
          </a:prstGeom>
          <a:noFill/>
          <a:ln w="9525">
            <a:noFill/>
            <a:miter lim="800000"/>
            <a:headEnd/>
            <a:tailEnd/>
          </a:ln>
        </p:spPr>
      </p:pic>
      <p:pic>
        <p:nvPicPr>
          <p:cNvPr id="154628" name="Picture 4" descr="Keloid scar2"/>
          <p:cNvPicPr>
            <a:picLocks noChangeAspect="1" noChangeArrowheads="1"/>
          </p:cNvPicPr>
          <p:nvPr/>
        </p:nvPicPr>
        <p:blipFill>
          <a:blip r:embed="rId4" cstate="print"/>
          <a:srcRect l="59929" t="13980" b="40521"/>
          <a:stretch>
            <a:fillRect/>
          </a:stretch>
        </p:blipFill>
        <p:spPr bwMode="auto">
          <a:xfrm>
            <a:off x="1752600" y="3886200"/>
            <a:ext cx="2438400" cy="2071688"/>
          </a:xfrm>
          <a:prstGeom prst="rect">
            <a:avLst/>
          </a:prstGeom>
          <a:noFill/>
          <a:ln w="9525">
            <a:noFill/>
            <a:miter lim="800000"/>
            <a:headEnd/>
            <a:tailEnd/>
          </a:ln>
        </p:spPr>
      </p:pic>
      <p:pic>
        <p:nvPicPr>
          <p:cNvPr id="154629" name="Picture 5" descr="wound contracture"/>
          <p:cNvPicPr>
            <a:picLocks noChangeAspect="1" noChangeArrowheads="1"/>
          </p:cNvPicPr>
          <p:nvPr/>
        </p:nvPicPr>
        <p:blipFill>
          <a:blip r:embed="rId5" cstate="print"/>
          <a:srcRect t="6505" r="16000"/>
          <a:stretch>
            <a:fillRect/>
          </a:stretch>
        </p:blipFill>
        <p:spPr bwMode="auto">
          <a:xfrm>
            <a:off x="5257800" y="3810000"/>
            <a:ext cx="2860675" cy="2109788"/>
          </a:xfrm>
          <a:prstGeom prst="rect">
            <a:avLst/>
          </a:prstGeom>
          <a:noFill/>
          <a:ln w="9525">
            <a:noFill/>
            <a:miter lim="800000"/>
            <a:headEnd/>
            <a:tailEnd/>
          </a:ln>
        </p:spPr>
      </p:pic>
      <p:sp>
        <p:nvSpPr>
          <p:cNvPr id="154630" name="Text Box 6"/>
          <p:cNvSpPr txBox="1">
            <a:spLocks noChangeArrowheads="1"/>
          </p:cNvSpPr>
          <p:nvPr/>
        </p:nvSpPr>
        <p:spPr bwMode="auto">
          <a:xfrm>
            <a:off x="1911350" y="3048000"/>
            <a:ext cx="2127250" cy="366713"/>
          </a:xfrm>
          <a:prstGeom prst="rect">
            <a:avLst/>
          </a:prstGeom>
          <a:noFill/>
          <a:ln w="9525">
            <a:noFill/>
            <a:miter lim="800000"/>
            <a:headEnd/>
            <a:tailEnd/>
          </a:ln>
        </p:spPr>
        <p:txBody>
          <a:bodyPr>
            <a:spAutoFit/>
          </a:bodyPr>
          <a:lstStyle/>
          <a:p>
            <a:pPr algn="ctr" rtl="0"/>
            <a:r>
              <a:rPr kumimoji="0" lang="en-US" sz="1800">
                <a:latin typeface="Arial" charset="0"/>
              </a:rPr>
              <a:t>Wound dehiscence</a:t>
            </a:r>
          </a:p>
        </p:txBody>
      </p:sp>
      <p:sp>
        <p:nvSpPr>
          <p:cNvPr id="154631" name="Text Box 7"/>
          <p:cNvSpPr txBox="1">
            <a:spLocks noChangeArrowheads="1"/>
          </p:cNvSpPr>
          <p:nvPr/>
        </p:nvSpPr>
        <p:spPr bwMode="auto">
          <a:xfrm>
            <a:off x="5181600" y="2971800"/>
            <a:ext cx="1962150" cy="366713"/>
          </a:xfrm>
          <a:prstGeom prst="rect">
            <a:avLst/>
          </a:prstGeom>
          <a:noFill/>
          <a:ln w="9525">
            <a:noFill/>
            <a:miter lim="800000"/>
            <a:headEnd/>
            <a:tailEnd/>
          </a:ln>
        </p:spPr>
        <p:txBody>
          <a:bodyPr wrap="none">
            <a:spAutoFit/>
          </a:bodyPr>
          <a:lstStyle/>
          <a:p>
            <a:pPr algn="ctr" rtl="0"/>
            <a:r>
              <a:rPr kumimoji="0" lang="en-US" sz="1800">
                <a:latin typeface="Arial" charset="0"/>
              </a:rPr>
              <a:t>Wound ulceration</a:t>
            </a:r>
          </a:p>
        </p:txBody>
      </p:sp>
      <p:sp>
        <p:nvSpPr>
          <p:cNvPr id="154632" name="Text Box 8"/>
          <p:cNvSpPr txBox="1">
            <a:spLocks noChangeArrowheads="1"/>
          </p:cNvSpPr>
          <p:nvPr/>
        </p:nvSpPr>
        <p:spPr bwMode="auto">
          <a:xfrm>
            <a:off x="2533650" y="6186488"/>
            <a:ext cx="819150" cy="366712"/>
          </a:xfrm>
          <a:prstGeom prst="rect">
            <a:avLst/>
          </a:prstGeom>
          <a:noFill/>
          <a:ln w="9525">
            <a:noFill/>
            <a:miter lim="800000"/>
            <a:headEnd/>
            <a:tailEnd/>
          </a:ln>
        </p:spPr>
        <p:txBody>
          <a:bodyPr wrap="none">
            <a:spAutoFit/>
          </a:bodyPr>
          <a:lstStyle/>
          <a:p>
            <a:pPr algn="ctr" rtl="0"/>
            <a:r>
              <a:rPr kumimoji="0" lang="en-US" sz="1800">
                <a:latin typeface="Arial" charset="0"/>
              </a:rPr>
              <a:t>Keloid</a:t>
            </a:r>
          </a:p>
        </p:txBody>
      </p:sp>
      <p:sp>
        <p:nvSpPr>
          <p:cNvPr id="154633" name="Text Box 9"/>
          <p:cNvSpPr txBox="1">
            <a:spLocks noChangeArrowheads="1"/>
          </p:cNvSpPr>
          <p:nvPr/>
        </p:nvSpPr>
        <p:spPr bwMode="auto">
          <a:xfrm>
            <a:off x="5715000" y="6096000"/>
            <a:ext cx="1377950" cy="366713"/>
          </a:xfrm>
          <a:prstGeom prst="rect">
            <a:avLst/>
          </a:prstGeom>
          <a:noFill/>
          <a:ln w="9525">
            <a:noFill/>
            <a:miter lim="800000"/>
            <a:headEnd/>
            <a:tailEnd/>
          </a:ln>
        </p:spPr>
        <p:txBody>
          <a:bodyPr wrap="none">
            <a:spAutoFit/>
          </a:bodyPr>
          <a:lstStyle/>
          <a:p>
            <a:pPr algn="ctr" rtl="0"/>
            <a:r>
              <a:rPr kumimoji="0" lang="en-US" sz="1800">
                <a:latin typeface="Arial" charset="0"/>
              </a:rPr>
              <a:t>Contracture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What is a keloid?</a:t>
            </a:r>
          </a:p>
        </p:txBody>
      </p:sp>
      <p:sp>
        <p:nvSpPr>
          <p:cNvPr id="49155" name="Rectangle 3"/>
          <p:cNvSpPr>
            <a:spLocks noGrp="1" noChangeArrowheads="1"/>
          </p:cNvSpPr>
          <p:nvPr>
            <p:ph type="body" idx="1"/>
          </p:nvPr>
        </p:nvSpPr>
        <p:spPr>
          <a:xfrm>
            <a:off x="500034" y="1285860"/>
            <a:ext cx="8229600" cy="4709160"/>
          </a:xfrm>
        </p:spPr>
        <p:txBody>
          <a:bodyPr/>
          <a:lstStyle/>
          <a:p>
            <a:pPr eaLnBrk="1" hangingPunct="1"/>
            <a:endParaRPr lang="en-US" dirty="0" smtClean="0"/>
          </a:p>
          <a:p>
            <a:pPr eaLnBrk="1" hangingPunct="1"/>
            <a:r>
              <a:rPr lang="en-US" dirty="0" err="1" smtClean="0"/>
              <a:t>Keloids</a:t>
            </a:r>
            <a:r>
              <a:rPr lang="en-US" dirty="0" smtClean="0"/>
              <a:t> are </a:t>
            </a:r>
            <a:r>
              <a:rPr lang="en-US" dirty="0" err="1" smtClean="0"/>
              <a:t>hyperplastic</a:t>
            </a:r>
            <a:r>
              <a:rPr lang="en-US" dirty="0" smtClean="0"/>
              <a:t> scars composed of irregularly deposited collagen. They may appear as bulging masses.</a:t>
            </a:r>
          </a:p>
        </p:txBody>
      </p:sp>
      <p:pic>
        <p:nvPicPr>
          <p:cNvPr id="4" name="Picture 2" descr="f004019"/>
          <p:cNvPicPr>
            <a:picLocks noChangeAspect="1" noChangeArrowheads="1"/>
          </p:cNvPicPr>
          <p:nvPr/>
        </p:nvPicPr>
        <p:blipFill>
          <a:blip r:embed="rId2" cstate="print"/>
          <a:srcRect/>
          <a:stretch>
            <a:fillRect/>
          </a:stretch>
        </p:blipFill>
        <p:spPr bwMode="auto">
          <a:xfrm>
            <a:off x="2857488" y="3429000"/>
            <a:ext cx="4571968" cy="3448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smtClean="0"/>
              <a:t>TAKE HOME MESSAGES:</a:t>
            </a:r>
            <a:r>
              <a:rPr lang="en-US" smtClean="0"/>
              <a:t/>
            </a:r>
            <a:br>
              <a:rPr lang="en-US" smtClean="0"/>
            </a:br>
            <a:endParaRPr lang="en-US"/>
          </a:p>
        </p:txBody>
      </p:sp>
      <p:sp>
        <p:nvSpPr>
          <p:cNvPr id="3" name="Content Placeholder 2"/>
          <p:cNvSpPr>
            <a:spLocks noGrp="1"/>
          </p:cNvSpPr>
          <p:nvPr>
            <p:ph idx="1"/>
          </p:nvPr>
        </p:nvSpPr>
        <p:spPr/>
        <p:txBody>
          <a:bodyPr>
            <a:normAutofit fontScale="92500" lnSpcReduction="10000"/>
          </a:bodyPr>
          <a:lstStyle/>
          <a:p>
            <a:pPr lvl="0"/>
            <a:r>
              <a:rPr lang="en-US" dirty="0" smtClean="0"/>
              <a:t>The various cell types (</a:t>
            </a:r>
            <a:r>
              <a:rPr lang="en-US" dirty="0" err="1" smtClean="0"/>
              <a:t>ie</a:t>
            </a:r>
            <a:r>
              <a:rPr lang="en-US" dirty="0" smtClean="0"/>
              <a:t>, labile, stable, and permanent cells) affect the outcome of healing.</a:t>
            </a:r>
          </a:p>
          <a:p>
            <a:pPr lvl="0"/>
            <a:r>
              <a:rPr lang="en-US" dirty="0" smtClean="0"/>
              <a:t>Three main phases of </a:t>
            </a:r>
            <a:r>
              <a:rPr lang="en-US" dirty="0" err="1" smtClean="0"/>
              <a:t>cutaneous</a:t>
            </a:r>
            <a:r>
              <a:rPr lang="en-US" dirty="0" smtClean="0"/>
              <a:t> wound healing: (1) inflammation, (2) formation of granulation tissue, and (3) ECM deposition and remodeling </a:t>
            </a:r>
          </a:p>
          <a:p>
            <a:pPr lvl="0"/>
            <a:r>
              <a:rPr lang="en-US" dirty="0" smtClean="0"/>
              <a:t>Healing by primary intention occur in surgical clean wound  and healing by secondary intention occur when excessive tissue damage is present.  </a:t>
            </a:r>
          </a:p>
          <a:p>
            <a:pPr lvl="0"/>
            <a:r>
              <a:rPr lang="en-US" dirty="0" smtClean="0"/>
              <a:t>Several factors are associated with delayed wound healing.</a:t>
            </a:r>
          </a:p>
          <a:p>
            <a:pPr lvl="0"/>
            <a:r>
              <a:rPr lang="en-US" dirty="0" smtClean="0"/>
              <a:t>Complication of wound healing include failure of healing, contracture and excessive scar formation.</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buNone/>
            </a:pP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Content\9781437717815\graphics\fullsize\S9781437717815-002-f024.jpg"/>
          <p:cNvPicPr>
            <a:picLocks noChangeAspect="1" noChangeArrowheads="1"/>
          </p:cNvPicPr>
          <p:nvPr/>
        </p:nvPicPr>
        <p:blipFill>
          <a:blip r:embed="rId2" cstate="print"/>
          <a:srcRect/>
          <a:stretch>
            <a:fillRect/>
          </a:stretch>
        </p:blipFill>
        <p:spPr bwMode="auto">
          <a:xfrm>
            <a:off x="1620074" y="202045"/>
            <a:ext cx="5400198" cy="665595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netpub\ombroot\content\0721601871\graphics\fullsize\S01871-003-f025.jpg"/>
          <p:cNvPicPr>
            <a:picLocks noChangeAspect="1" noChangeArrowheads="1"/>
          </p:cNvPicPr>
          <p:nvPr/>
        </p:nvPicPr>
        <p:blipFill>
          <a:blip r:embed="rId2" cstate="print"/>
          <a:srcRect b="3841"/>
          <a:stretch>
            <a:fillRect/>
          </a:stretch>
        </p:blipFill>
        <p:spPr bwMode="auto">
          <a:xfrm>
            <a:off x="71407" y="0"/>
            <a:ext cx="9072593" cy="680444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ala Kassouf\My Documents\My Pictures\untitled.bmp"/>
          <p:cNvPicPr>
            <a:picLocks noChangeAspect="1" noChangeArrowheads="1"/>
          </p:cNvPicPr>
          <p:nvPr/>
        </p:nvPicPr>
        <p:blipFill>
          <a:blip r:embed="rId2" cstate="print"/>
          <a:srcRect/>
          <a:stretch>
            <a:fillRect/>
          </a:stretch>
        </p:blipFill>
        <p:spPr bwMode="auto">
          <a:xfrm>
            <a:off x="304800" y="152400"/>
            <a:ext cx="8382000"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lIns="90488" tIns="44450" rIns="90488" bIns="44450">
            <a:normAutofit fontScale="90000"/>
          </a:bodyPr>
          <a:lstStyle/>
          <a:p>
            <a:r>
              <a:rPr lang="en-US" sz="4400" dirty="0" smtClean="0">
                <a:latin typeface="Arial" charset="0"/>
                <a:cs typeface="Arial" charset="0"/>
              </a:rPr>
              <a:t>Repair by tissue regeneration or healing depend on cell type. </a:t>
            </a:r>
          </a:p>
        </p:txBody>
      </p:sp>
      <p:sp>
        <p:nvSpPr>
          <p:cNvPr id="8195" name="Rectangle 3"/>
          <p:cNvSpPr>
            <a:spLocks noGrp="1" noChangeArrowheads="1"/>
          </p:cNvSpPr>
          <p:nvPr>
            <p:ph type="body" idx="1"/>
          </p:nvPr>
        </p:nvSpPr>
        <p:spPr>
          <a:xfrm>
            <a:off x="685800" y="1981200"/>
            <a:ext cx="7772400" cy="4419600"/>
          </a:xfrm>
          <a:noFill/>
        </p:spPr>
        <p:txBody>
          <a:bodyPr lIns="90488" tIns="44450" rIns="90488" bIns="44450"/>
          <a:lstStyle/>
          <a:p>
            <a:pPr eaLnBrk="1" hangingPunct="1"/>
            <a:r>
              <a:rPr lang="en-US" sz="2400" smtClean="0">
                <a:solidFill>
                  <a:srgbClr val="FF9999"/>
                </a:solidFill>
                <a:latin typeface="Arial" charset="0"/>
                <a:cs typeface="Arial" charset="0"/>
              </a:rPr>
              <a:t>Labile cells:</a:t>
            </a:r>
            <a:r>
              <a:rPr lang="en-US" sz="2400" smtClean="0">
                <a:latin typeface="Arial" charset="0"/>
                <a:cs typeface="Arial" charset="0"/>
              </a:rPr>
              <a:t> continue to proliferate throughout life : squamous, columnar, transitional epithelia; hematopoitic and  lymphoid tissues</a:t>
            </a:r>
          </a:p>
          <a:p>
            <a:pPr eaLnBrk="1" hangingPunct="1"/>
            <a:endParaRPr lang="en-US" sz="2400" smtClean="0">
              <a:latin typeface="Arial" charset="0"/>
              <a:cs typeface="Arial" charset="0"/>
            </a:endParaRPr>
          </a:p>
          <a:p>
            <a:pPr eaLnBrk="1" hangingPunct="1"/>
            <a:r>
              <a:rPr lang="en-US" sz="2400" smtClean="0">
                <a:solidFill>
                  <a:srgbClr val="FF9999"/>
                </a:solidFill>
                <a:latin typeface="Arial" charset="0"/>
                <a:cs typeface="Arial" charset="0"/>
              </a:rPr>
              <a:t>Stable cells</a:t>
            </a:r>
            <a:r>
              <a:rPr lang="en-US" sz="2400" smtClean="0">
                <a:latin typeface="Arial" charset="0"/>
                <a:cs typeface="Arial" charset="0"/>
              </a:rPr>
              <a:t>: retain the capacity of proliferation but they don</a:t>
            </a:r>
            <a:r>
              <a:rPr lang="en-US" sz="2400" smtClean="0">
                <a:cs typeface="Arial" charset="0"/>
              </a:rPr>
              <a:t>’</a:t>
            </a:r>
            <a:r>
              <a:rPr lang="en-US" sz="2400" smtClean="0">
                <a:latin typeface="Arial" charset="0"/>
                <a:cs typeface="Arial" charset="0"/>
              </a:rPr>
              <a:t>t replicate normally: parenchymal cells of all glandular organs &amp; mesenchymal cells</a:t>
            </a:r>
          </a:p>
          <a:p>
            <a:pPr eaLnBrk="1" hangingPunct="1"/>
            <a:endParaRPr lang="en-US" sz="2400" smtClean="0">
              <a:latin typeface="Arial" charset="0"/>
              <a:cs typeface="Arial" charset="0"/>
            </a:endParaRPr>
          </a:p>
          <a:p>
            <a:pPr eaLnBrk="1" hangingPunct="1"/>
            <a:r>
              <a:rPr lang="en-US" sz="2400" smtClean="0">
                <a:solidFill>
                  <a:srgbClr val="FF9999"/>
                </a:solidFill>
                <a:latin typeface="Arial" charset="0"/>
                <a:cs typeface="Arial" charset="0"/>
              </a:rPr>
              <a:t>Permanent cells</a:t>
            </a:r>
            <a:r>
              <a:rPr lang="en-US" sz="2400" smtClean="0">
                <a:latin typeface="Arial" charset="0"/>
                <a:cs typeface="Arial" charset="0"/>
              </a:rPr>
              <a:t>: cannot reproduce themselves after birth: neurons, cardiac muscle cells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netpub\ombroot\content\0721601871\graphics\fullsize\S01871-003-f003.jpg"/>
          <p:cNvPicPr>
            <a:picLocks noChangeAspect="1" noChangeArrowheads="1"/>
          </p:cNvPicPr>
          <p:nvPr/>
        </p:nvPicPr>
        <p:blipFill>
          <a:blip r:embed="rId2" cstate="print"/>
          <a:srcRect b="3110"/>
          <a:stretch>
            <a:fillRect/>
          </a:stretch>
        </p:blipFill>
        <p:spPr bwMode="auto">
          <a:xfrm>
            <a:off x="304800" y="457200"/>
            <a:ext cx="8610600" cy="62023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netpub\ombroot\content\0721601871\graphics\fullsize\S01871-003-f005a.jpg"/>
          <p:cNvPicPr>
            <a:picLocks noChangeAspect="1" noChangeArrowheads="1"/>
          </p:cNvPicPr>
          <p:nvPr/>
        </p:nvPicPr>
        <p:blipFill>
          <a:blip r:embed="rId2" cstate="print"/>
          <a:srcRect b="10588"/>
          <a:stretch>
            <a:fillRect/>
          </a:stretch>
        </p:blipFill>
        <p:spPr bwMode="auto">
          <a:xfrm>
            <a:off x="0" y="228600"/>
            <a:ext cx="4572000" cy="3063875"/>
          </a:xfrm>
          <a:prstGeom prst="rect">
            <a:avLst/>
          </a:prstGeom>
          <a:noFill/>
          <a:ln w="9525">
            <a:solidFill>
              <a:schemeClr val="tx1"/>
            </a:solidFill>
            <a:miter lim="800000"/>
            <a:headEnd/>
            <a:tailEnd/>
          </a:ln>
        </p:spPr>
      </p:pic>
      <p:pic>
        <p:nvPicPr>
          <p:cNvPr id="13315" name="Picture 3" descr="d:\Inetpub\ombroot\content\0721601871\graphics\fullsize\S01871-003-f005b.jpg"/>
          <p:cNvPicPr>
            <a:picLocks noChangeAspect="1" noChangeArrowheads="1"/>
          </p:cNvPicPr>
          <p:nvPr/>
        </p:nvPicPr>
        <p:blipFill>
          <a:blip r:embed="rId3" cstate="print"/>
          <a:srcRect b="7941"/>
          <a:stretch>
            <a:fillRect/>
          </a:stretch>
        </p:blipFill>
        <p:spPr bwMode="auto">
          <a:xfrm>
            <a:off x="4648200" y="241300"/>
            <a:ext cx="4495800" cy="3074988"/>
          </a:xfrm>
          <a:prstGeom prst="rect">
            <a:avLst/>
          </a:prstGeom>
          <a:noFill/>
          <a:ln w="9525">
            <a:solidFill>
              <a:schemeClr val="tx1"/>
            </a:solidFill>
            <a:miter lim="800000"/>
            <a:headEnd/>
            <a:tailEnd/>
          </a:ln>
        </p:spPr>
      </p:pic>
      <p:pic>
        <p:nvPicPr>
          <p:cNvPr id="13316" name="Picture 4" descr="d:\Inetpub\ombroot\content\0721601871\graphics\fullsize\S01871-003-f005c.jpg"/>
          <p:cNvPicPr>
            <a:picLocks noChangeAspect="1" noChangeArrowheads="1"/>
          </p:cNvPicPr>
          <p:nvPr/>
        </p:nvPicPr>
        <p:blipFill>
          <a:blip r:embed="rId4" cstate="print"/>
          <a:srcRect b="10323"/>
          <a:stretch>
            <a:fillRect/>
          </a:stretch>
        </p:blipFill>
        <p:spPr bwMode="auto">
          <a:xfrm>
            <a:off x="0" y="3429000"/>
            <a:ext cx="4572000" cy="3200400"/>
          </a:xfrm>
          <a:prstGeom prst="rect">
            <a:avLst/>
          </a:prstGeom>
          <a:noFill/>
          <a:ln w="9525">
            <a:solidFill>
              <a:schemeClr val="tx1"/>
            </a:solidFill>
            <a:miter lim="800000"/>
            <a:headEnd/>
            <a:tailEnd/>
          </a:ln>
        </p:spPr>
      </p:pic>
      <p:pic>
        <p:nvPicPr>
          <p:cNvPr id="13317" name="Picture 5" descr="d:\Inetpub\ombroot\content\0721601871\graphics\fullsize\S01871-003-f005d.jpg"/>
          <p:cNvPicPr>
            <a:picLocks noChangeAspect="1" noChangeArrowheads="1"/>
          </p:cNvPicPr>
          <p:nvPr/>
        </p:nvPicPr>
        <p:blipFill>
          <a:blip r:embed="rId5" cstate="print">
            <a:lum bright="-6000" contrast="12000"/>
          </a:blip>
          <a:srcRect b="5313"/>
          <a:stretch>
            <a:fillRect/>
          </a:stretch>
        </p:blipFill>
        <p:spPr bwMode="auto">
          <a:xfrm>
            <a:off x="4648200" y="3429000"/>
            <a:ext cx="4495800"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2774</TotalTime>
  <Words>3002</Words>
  <Application>Microsoft Office PowerPoint</Application>
  <PresentationFormat>On-screen Show (4:3)</PresentationFormat>
  <Paragraphs>172</Paragraphs>
  <Slides>34</Slides>
  <Notes>6</Notes>
  <HiddenSlides>0</HiddenSlides>
  <MMClips>0</MMClips>
  <ScaleCrop>false</ScaleCrop>
  <HeadingPairs>
    <vt:vector size="4" baseType="variant">
      <vt:variant>
        <vt:lpstr>Theme</vt:lpstr>
      </vt:variant>
      <vt:variant>
        <vt:i4>6</vt:i4>
      </vt:variant>
      <vt:variant>
        <vt:lpstr>Slide Titles</vt:lpstr>
      </vt:variant>
      <vt:variant>
        <vt:i4>34</vt:i4>
      </vt:variant>
    </vt:vector>
  </HeadingPairs>
  <TitlesOfParts>
    <vt:vector size="40" baseType="lpstr">
      <vt:lpstr>Apex</vt:lpstr>
      <vt:lpstr>Custom Design</vt:lpstr>
      <vt:lpstr>1_Apex</vt:lpstr>
      <vt:lpstr>2_Apex</vt:lpstr>
      <vt:lpstr>template_949</vt:lpstr>
      <vt:lpstr>3_Apex</vt:lpstr>
      <vt:lpstr>Inflammation and Repair</vt:lpstr>
      <vt:lpstr>Objectives</vt:lpstr>
      <vt:lpstr>Goal of the repair process</vt:lpstr>
      <vt:lpstr>Slide 4</vt:lpstr>
      <vt:lpstr>Slide 5</vt:lpstr>
      <vt:lpstr>Slide 6</vt:lpstr>
      <vt:lpstr>Repair by tissue regeneration or healing depend on cell type. </vt:lpstr>
      <vt:lpstr>Slide 8</vt:lpstr>
      <vt:lpstr>Slide 9</vt:lpstr>
      <vt:lpstr>Healing</vt:lpstr>
      <vt:lpstr>Slide 11</vt:lpstr>
      <vt:lpstr>Mechanism of repair</vt:lpstr>
      <vt:lpstr>Repair by connective tissue (granulation tissue)</vt:lpstr>
      <vt:lpstr>Slide 14</vt:lpstr>
      <vt:lpstr>Repair by connective tissue (granulation tissue)</vt:lpstr>
      <vt:lpstr>What is the role of macrophages in wound healing?</vt:lpstr>
      <vt:lpstr>Fibroblast Migration and Proliferation  </vt:lpstr>
      <vt:lpstr>ECM Deposition and Scar Formation</vt:lpstr>
      <vt:lpstr>Repair by connective tissue granulation tissue</vt:lpstr>
      <vt:lpstr>Slide 20</vt:lpstr>
      <vt:lpstr>SCAR FORMATION </vt:lpstr>
      <vt:lpstr>Slide 22</vt:lpstr>
      <vt:lpstr>Slide 23</vt:lpstr>
      <vt:lpstr>Cutaneous Wound healing</vt:lpstr>
      <vt:lpstr>Primary union  (healing by first intention)</vt:lpstr>
      <vt:lpstr>Primary union  (healing by first intention)</vt:lpstr>
      <vt:lpstr>Cutaneous Wound healing</vt:lpstr>
      <vt:lpstr>Difference between primary intention and secondary intention</vt:lpstr>
      <vt:lpstr>What is the most common cause of delayed wound healing.</vt:lpstr>
      <vt:lpstr>COMPLICATIONS IN CUTANEOUS WOUND HEALING</vt:lpstr>
      <vt:lpstr>Slide 31</vt:lpstr>
      <vt:lpstr>What is a keloid?</vt:lpstr>
      <vt:lpstr>TAKE HOME MESSAGES: </vt:lpstr>
      <vt:lpstr>Slide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and Repair</dc:title>
  <dc:creator>Dr.Maha</dc:creator>
  <cp:lastModifiedBy>Dr.Maha</cp:lastModifiedBy>
  <cp:revision>46</cp:revision>
  <dcterms:created xsi:type="dcterms:W3CDTF">2009-10-30T14:20:26Z</dcterms:created>
  <dcterms:modified xsi:type="dcterms:W3CDTF">2012-10-08T04:20:03Z</dcterms:modified>
</cp:coreProperties>
</file>