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9"/>
  </p:notesMasterIdLst>
  <p:sldIdLst>
    <p:sldId id="256" r:id="rId2"/>
    <p:sldId id="257" r:id="rId3"/>
    <p:sldId id="526" r:id="rId4"/>
    <p:sldId id="309" r:id="rId5"/>
    <p:sldId id="306" r:id="rId6"/>
    <p:sldId id="307" r:id="rId7"/>
    <p:sldId id="525" r:id="rId8"/>
    <p:sldId id="502" r:id="rId9"/>
    <p:sldId id="503" r:id="rId10"/>
    <p:sldId id="528" r:id="rId11"/>
    <p:sldId id="527" r:id="rId12"/>
    <p:sldId id="258" r:id="rId13"/>
    <p:sldId id="259" r:id="rId14"/>
    <p:sldId id="287" r:id="rId15"/>
    <p:sldId id="742" r:id="rId16"/>
    <p:sldId id="624" r:id="rId17"/>
    <p:sldId id="625" r:id="rId18"/>
    <p:sldId id="544" r:id="rId19"/>
    <p:sldId id="260" r:id="rId20"/>
    <p:sldId id="288" r:id="rId21"/>
    <p:sldId id="682" r:id="rId22"/>
    <p:sldId id="546" r:id="rId23"/>
    <p:sldId id="547" r:id="rId24"/>
    <p:sldId id="261" r:id="rId25"/>
    <p:sldId id="289" r:id="rId26"/>
    <p:sldId id="262" r:id="rId27"/>
    <p:sldId id="290" r:id="rId28"/>
    <p:sldId id="263" r:id="rId29"/>
    <p:sldId id="291" r:id="rId30"/>
    <p:sldId id="270" r:id="rId31"/>
    <p:sldId id="685" r:id="rId32"/>
    <p:sldId id="296" r:id="rId33"/>
    <p:sldId id="301" r:id="rId34"/>
    <p:sldId id="302" r:id="rId35"/>
    <p:sldId id="556" r:id="rId36"/>
    <p:sldId id="557" r:id="rId37"/>
    <p:sldId id="555" r:id="rId38"/>
    <p:sldId id="565" r:id="rId39"/>
    <p:sldId id="560" r:id="rId40"/>
    <p:sldId id="534" r:id="rId41"/>
    <p:sldId id="535" r:id="rId42"/>
    <p:sldId id="537" r:id="rId43"/>
    <p:sldId id="743" r:id="rId44"/>
    <p:sldId id="744" r:id="rId45"/>
    <p:sldId id="550" r:id="rId46"/>
    <p:sldId id="551" r:id="rId47"/>
    <p:sldId id="563" r:id="rId48"/>
    <p:sldId id="745" r:id="rId49"/>
    <p:sldId id="631" r:id="rId50"/>
    <p:sldId id="271" r:id="rId51"/>
    <p:sldId id="272" r:id="rId52"/>
    <p:sldId id="273" r:id="rId53"/>
    <p:sldId id="315" r:id="rId54"/>
    <p:sldId id="755" r:id="rId55"/>
    <p:sldId id="756" r:id="rId56"/>
    <p:sldId id="567" r:id="rId57"/>
    <p:sldId id="275" r:id="rId58"/>
    <p:sldId id="523" r:id="rId59"/>
    <p:sldId id="321" r:id="rId60"/>
    <p:sldId id="686" r:id="rId61"/>
    <p:sldId id="568" r:id="rId62"/>
    <p:sldId id="570" r:id="rId63"/>
    <p:sldId id="572" r:id="rId64"/>
    <p:sldId id="276" r:id="rId65"/>
    <p:sldId id="760" r:id="rId66"/>
    <p:sldId id="746" r:id="rId67"/>
    <p:sldId id="574" r:id="rId68"/>
    <p:sldId id="575" r:id="rId69"/>
    <p:sldId id="576" r:id="rId70"/>
    <p:sldId id="578" r:id="rId71"/>
    <p:sldId id="723" r:id="rId72"/>
    <p:sldId id="724" r:id="rId73"/>
    <p:sldId id="279" r:id="rId74"/>
    <p:sldId id="529" r:id="rId75"/>
    <p:sldId id="281" r:id="rId76"/>
    <p:sldId id="339" r:id="rId77"/>
    <p:sldId id="340" r:id="rId78"/>
    <p:sldId id="341" r:id="rId79"/>
    <p:sldId id="352" r:id="rId80"/>
    <p:sldId id="368" r:id="rId81"/>
    <p:sldId id="593" r:id="rId82"/>
    <p:sldId id="595" r:id="rId83"/>
    <p:sldId id="596" r:id="rId84"/>
    <p:sldId id="597" r:id="rId85"/>
    <p:sldId id="684" r:id="rId86"/>
    <p:sldId id="598" r:id="rId87"/>
    <p:sldId id="599" r:id="rId88"/>
    <p:sldId id="600" r:id="rId89"/>
    <p:sldId id="371" r:id="rId90"/>
    <p:sldId id="387" r:id="rId91"/>
    <p:sldId id="747" r:id="rId92"/>
    <p:sldId id="615" r:id="rId93"/>
    <p:sldId id="601" r:id="rId94"/>
    <p:sldId id="602" r:id="rId95"/>
    <p:sldId id="607" r:id="rId96"/>
    <p:sldId id="608" r:id="rId97"/>
    <p:sldId id="609" r:id="rId98"/>
    <p:sldId id="691" r:id="rId99"/>
    <p:sldId id="692" r:id="rId100"/>
    <p:sldId id="693" r:id="rId101"/>
    <p:sldId id="738" r:id="rId102"/>
    <p:sldId id="695" r:id="rId103"/>
    <p:sldId id="696" r:id="rId104"/>
    <p:sldId id="697" r:id="rId105"/>
    <p:sldId id="698" r:id="rId106"/>
    <p:sldId id="699" r:id="rId107"/>
    <p:sldId id="701" r:id="rId108"/>
    <p:sldId id="702" r:id="rId109"/>
    <p:sldId id="703" r:id="rId110"/>
    <p:sldId id="757" r:id="rId111"/>
    <p:sldId id="758" r:id="rId112"/>
    <p:sldId id="759" r:id="rId113"/>
    <p:sldId id="707" r:id="rId114"/>
    <p:sldId id="710" r:id="rId115"/>
    <p:sldId id="711" r:id="rId116"/>
    <p:sldId id="712" r:id="rId117"/>
    <p:sldId id="713" r:id="rId118"/>
    <p:sldId id="714" r:id="rId119"/>
    <p:sldId id="715" r:id="rId120"/>
    <p:sldId id="716" r:id="rId121"/>
    <p:sldId id="751" r:id="rId122"/>
    <p:sldId id="750" r:id="rId123"/>
    <p:sldId id="752" r:id="rId124"/>
    <p:sldId id="418" r:id="rId125"/>
    <p:sldId id="419" r:id="rId126"/>
    <p:sldId id="638" r:id="rId127"/>
    <p:sldId id="639" r:id="rId128"/>
    <p:sldId id="640" r:id="rId129"/>
    <p:sldId id="421" r:id="rId130"/>
    <p:sldId id="719" r:id="rId131"/>
    <p:sldId id="630" r:id="rId132"/>
    <p:sldId id="629" r:id="rId133"/>
    <p:sldId id="644" r:id="rId134"/>
    <p:sldId id="645" r:id="rId135"/>
    <p:sldId id="646" r:id="rId136"/>
    <p:sldId id="647" r:id="rId137"/>
    <p:sldId id="648" r:id="rId138"/>
    <p:sldId id="649" r:id="rId139"/>
    <p:sldId id="650" r:id="rId140"/>
    <p:sldId id="651" r:id="rId141"/>
    <p:sldId id="748" r:id="rId142"/>
    <p:sldId id="749" r:id="rId143"/>
    <p:sldId id="653" r:id="rId144"/>
    <p:sldId id="654" r:id="rId145"/>
    <p:sldId id="656" r:id="rId146"/>
    <p:sldId id="658" r:id="rId147"/>
    <p:sldId id="659" r:id="rId148"/>
    <p:sldId id="660" r:id="rId149"/>
    <p:sldId id="676" r:id="rId150"/>
    <p:sldId id="662" r:id="rId151"/>
    <p:sldId id="663" r:id="rId152"/>
    <p:sldId id="664" r:id="rId153"/>
    <p:sldId id="423" r:id="rId154"/>
    <p:sldId id="753" r:id="rId155"/>
    <p:sldId id="452" r:id="rId156"/>
    <p:sldId id="754" r:id="rId157"/>
    <p:sldId id="636" r:id="rId158"/>
    <p:sldId id="637" r:id="rId159"/>
    <p:sldId id="440" r:id="rId160"/>
    <p:sldId id="442" r:id="rId161"/>
    <p:sldId id="689" r:id="rId162"/>
    <p:sldId id="627" r:id="rId163"/>
    <p:sldId id="628" r:id="rId164"/>
    <p:sldId id="492" r:id="rId165"/>
    <p:sldId id="530" r:id="rId166"/>
    <p:sldId id="443" r:id="rId167"/>
    <p:sldId id="508" r:id="rId168"/>
    <p:sldId id="633" r:id="rId169"/>
    <p:sldId id="730" r:id="rId170"/>
    <p:sldId id="732" r:id="rId171"/>
    <p:sldId id="731" r:id="rId172"/>
    <p:sldId id="496" r:id="rId173"/>
    <p:sldId id="737" r:id="rId174"/>
    <p:sldId id="739" r:id="rId175"/>
    <p:sldId id="733" r:id="rId176"/>
    <p:sldId id="734" r:id="rId177"/>
    <p:sldId id="741"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0244" autoAdjust="0"/>
  </p:normalViewPr>
  <p:slideViewPr>
    <p:cSldViewPr>
      <p:cViewPr varScale="1">
        <p:scale>
          <a:sx n="57" d="100"/>
          <a:sy n="57" d="100"/>
        </p:scale>
        <p:origin x="-87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CCC52-77A1-4264-AC2C-972304A3701A}" type="datetimeFigureOut">
              <a:rPr lang="en-US" smtClean="0"/>
              <a:pPr/>
              <a:t>6/11/2012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91968E76-A095-4F54-BF5F-65064F19E643}" type="slidenum">
              <a:rPr lang="en-US" smtClean="0">
                <a:latin typeface="Arial" pitchFamily="34" charset="0"/>
              </a:rPr>
              <a:pPr/>
              <a:t>3</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B4171-2EAD-49A0-8275-C6D5676490E3}" type="slidenum">
              <a:rPr lang="en-US"/>
              <a:pPr fontAlgn="base">
                <a:spcBef>
                  <a:spcPct val="0"/>
                </a:spcBef>
                <a:spcAft>
                  <a:spcPct val="0"/>
                </a:spcAft>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27</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29</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26191-4F1D-41FB-A4B7-6E77B9E7F13F}" type="slidenum">
              <a:rPr lang="en-US"/>
              <a:pPr fontAlgn="base">
                <a:spcBef>
                  <a:spcPct val="0"/>
                </a:spcBef>
                <a:spcAft>
                  <a:spcPct val="0"/>
                </a:spcAft>
              </a:pPr>
              <a:t>34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41</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42</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45</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p:spPr>
        <p:txBody>
          <a:bodyPr/>
          <a:lstStyle/>
          <a:p>
            <a:endParaRPr lang="en-US" smtClean="0"/>
          </a:p>
        </p:txBody>
      </p:sp>
      <p:sp>
        <p:nvSpPr>
          <p:cNvPr id="373764" name="Slide Number Placeholder 3"/>
          <p:cNvSpPr>
            <a:spLocks noGrp="1"/>
          </p:cNvSpPr>
          <p:nvPr>
            <p:ph type="sldNum" sz="quarter"/>
          </p:nvPr>
        </p:nvSpPr>
        <p:spPr>
          <a:noFill/>
        </p:spPr>
        <p:txBody>
          <a:bodyPr/>
          <a:lstStyle/>
          <a:p>
            <a:fld id="{1FDA5235-D26D-415C-922E-DF8A94A40DFD}" type="slidenum">
              <a:rPr lang="en-GB" smtClean="0"/>
              <a:pPr/>
              <a:t>7</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46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3CD6EE-EF9D-4D26-AA28-1A425F00721F}" type="slidenum">
              <a:rPr lang="en-US"/>
              <a:pPr fontAlgn="base">
                <a:spcBef>
                  <a:spcPct val="0"/>
                </a:spcBef>
                <a:spcAft>
                  <a:spcPct val="0"/>
                </a:spcAft>
              </a:pPr>
              <a:t>56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r>
              <a:rPr lang="en-US" smtClean="0"/>
              <a:t>What is the white junk coating the surface?</a:t>
            </a:r>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58</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734700-133A-4300-876B-A6F4229FDDC6}" type="slidenum">
              <a:rPr lang="en-US"/>
              <a:pPr fontAlgn="base">
                <a:spcBef>
                  <a:spcPct val="0"/>
                </a:spcBef>
                <a:spcAft>
                  <a:spcPct val="0"/>
                </a:spcAft>
              </a:pPr>
              <a:t>59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DD0A73-7B4A-4275-B220-3CF9CEC12EEE}" type="slidenum">
              <a:rPr lang="en-US"/>
              <a:pPr fontAlgn="base">
                <a:spcBef>
                  <a:spcPct val="0"/>
                </a:spcBef>
                <a:spcAft>
                  <a:spcPct val="0"/>
                </a:spcAft>
              </a:pPr>
              <a:t>61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62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1CFF3-C8CF-4196-B551-60DFD694A1B0}" type="slidenum">
              <a:rPr lang="en-US"/>
              <a:pPr fontAlgn="base">
                <a:spcBef>
                  <a:spcPct val="0"/>
                </a:spcBef>
                <a:spcAft>
                  <a:spcPct val="0"/>
                </a:spcAft>
              </a:pPr>
              <a:t>63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D777D9-2833-4C71-BBCD-7C924D37DCDB}" type="slidenum">
              <a:rPr lang="en-US"/>
              <a:pPr fontAlgn="base">
                <a:spcBef>
                  <a:spcPct val="0"/>
                </a:spcBef>
                <a:spcAft>
                  <a:spcPct val="0"/>
                </a:spcAft>
              </a:pPr>
              <a:t>67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9FF6E8-3164-4461-8A1B-5606DA6EB02F}" type="slidenum">
              <a:rPr lang="en-US"/>
              <a:pPr fontAlgn="base">
                <a:spcBef>
                  <a:spcPct val="0"/>
                </a:spcBef>
                <a:spcAft>
                  <a:spcPct val="0"/>
                </a:spcAft>
              </a:pPr>
              <a:t>68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70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10</a:t>
            </a:fld>
            <a:endParaRPr lang="en-GB" smtClean="0">
              <a:latin typeface="Arial" pitchFamily="34" charset="0"/>
            </a:endParaRPr>
          </a:p>
        </p:txBody>
      </p:sp>
      <p:sp>
        <p:nvSpPr>
          <p:cNvPr id="11981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71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72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76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77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DDE71-BF2D-46B5-9531-44130A6069B8}" type="slidenum">
              <a:rPr lang="en-US"/>
              <a:pPr fontAlgn="base">
                <a:spcBef>
                  <a:spcPct val="0"/>
                </a:spcBef>
                <a:spcAft>
                  <a:spcPct val="0"/>
                </a:spcAft>
              </a:pPr>
              <a:t>78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8F760-FDFF-4165-80D1-0C12A7D66219}" type="slidenum">
              <a:rPr lang="en-US"/>
              <a:pPr fontAlgn="base">
                <a:spcBef>
                  <a:spcPct val="0"/>
                </a:spcBef>
                <a:spcAft>
                  <a:spcPct val="0"/>
                </a:spcAft>
              </a:pPr>
              <a:t>83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84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r>
              <a:rPr lang="en-US" dirty="0" smtClean="0"/>
              <a:t>Lines of </a:t>
            </a:r>
            <a:r>
              <a:rPr lang="en-US" dirty="0" err="1" smtClean="0"/>
              <a:t>Zahn</a:t>
            </a:r>
            <a:r>
              <a:rPr lang="en-US" dirty="0" smtClean="0"/>
              <a:t>, gross and microscopic, top, is evidence to prove a clot is PRE-mortem.</a:t>
            </a:r>
          </a:p>
          <a:p>
            <a:r>
              <a:rPr lang="en-US" dirty="0" smtClean="0"/>
              <a:t>Clots appearing like current jelly or chicken fat are said to be POST-mortem.</a:t>
            </a:r>
          </a:p>
          <a:p>
            <a:r>
              <a:rPr lang="en-US" dirty="0" smtClean="0"/>
              <a:t>In general, post mortem clots are rather AMORPHOUS and have no binding texture when you squeeze them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87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11</a:t>
            </a:fld>
            <a:endParaRPr 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88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CF247-A7F9-44D5-BA9D-6F4A5D6CD5FE}" type="slidenum">
              <a:rPr lang="en-US"/>
              <a:pPr fontAlgn="base">
                <a:spcBef>
                  <a:spcPct val="0"/>
                </a:spcBef>
                <a:spcAft>
                  <a:spcPct val="0"/>
                </a:spcAft>
              </a:pPr>
              <a:t>90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93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94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96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97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pPr fontAlgn="base">
                <a:spcBef>
                  <a:spcPct val="0"/>
                </a:spcBef>
                <a:spcAft>
                  <a:spcPct val="0"/>
                </a:spcAft>
              </a:pPr>
              <a:t>102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103</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31A742A-C62E-4AC9-A981-822BBA45A2F0}" type="slidenum">
              <a:rPr lang="en-US" smtClean="0"/>
              <a:pPr/>
              <a:t>107</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smtClean="0"/>
              <a:t>The acid fast stain for acid fast bacteria is also called the Ziel-Neilseon stain, or simply AFB stain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14</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12853-E221-41B4-9003-5CC6CE9A065F}" type="slidenum">
              <a:rPr lang="en-US"/>
              <a:pPr fontAlgn="base">
                <a:spcBef>
                  <a:spcPct val="0"/>
                </a:spcBef>
                <a:spcAft>
                  <a:spcPct val="0"/>
                </a:spcAft>
              </a:pPr>
              <a:t>113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101182-DB7D-44A7-BB30-76EDB1985954}" type="slidenum">
              <a:rPr lang="en-US"/>
              <a:pPr fontAlgn="base">
                <a:spcBef>
                  <a:spcPct val="0"/>
                </a:spcBef>
                <a:spcAft>
                  <a:spcPct val="0"/>
                </a:spcAft>
              </a:pPr>
              <a:t>115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116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E982C-0AFD-4E77-AE9F-6CB096A8B228}" type="slidenum">
              <a:rPr lang="en-US"/>
              <a:pPr fontAlgn="base">
                <a:spcBef>
                  <a:spcPct val="0"/>
                </a:spcBef>
                <a:spcAft>
                  <a:spcPct val="0"/>
                </a:spcAft>
              </a:pPr>
              <a:t>117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C014B3-850E-42A5-B718-D781EBF624DB}" type="slidenum">
              <a:rPr lang="en-US"/>
              <a:pPr fontAlgn="base">
                <a:spcBef>
                  <a:spcPct val="0"/>
                </a:spcBef>
                <a:spcAft>
                  <a:spcPct val="0"/>
                </a:spcAft>
              </a:pPr>
              <a:t>118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130</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134</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135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136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137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B8C6837-3F44-43E8-94F9-26D4932D4684}" type="slidenum">
              <a:rPr lang="en-US" smtClean="0"/>
              <a:pPr/>
              <a:t>16</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dirty="0" smtClean="0"/>
              <a:t>Liver with extensive </a:t>
            </a:r>
            <a:r>
              <a:rPr lang="en-US" dirty="0" err="1" smtClean="0"/>
              <a:t>macrovesicular</a:t>
            </a:r>
            <a:r>
              <a:rPr lang="en-US" dirty="0" smtClean="0"/>
              <a:t> fat. Nearly all of the </a:t>
            </a:r>
            <a:r>
              <a:rPr lang="en-US" dirty="0" err="1" smtClean="0"/>
              <a:t>hepatocytes</a:t>
            </a:r>
            <a:r>
              <a:rPr lang="en-US" dirty="0" smtClean="0"/>
              <a:t> in this field are filled with a large clear lipid vacuole. The vacuole is clear because the fat has been removed in tissue processing. </a:t>
            </a:r>
          </a:p>
          <a:p>
            <a:pPr eaLnBrk="1" hangingPunct="1"/>
            <a:r>
              <a:rPr lang="en-US" dirty="0" smtClean="0"/>
              <a:t>If you estimate that 50% of the </a:t>
            </a:r>
            <a:r>
              <a:rPr lang="en-US" dirty="0" err="1" smtClean="0"/>
              <a:t>histologic</a:t>
            </a:r>
            <a:r>
              <a:rPr lang="en-US" dirty="0" smtClean="0"/>
              <a:t> cross area of this slide is “clear”, i.e., “fat”, and the liver weighs, say 2000 gm. (normal = 1400-1800), then you can say 1000 </a:t>
            </a:r>
            <a:r>
              <a:rPr lang="en-US" dirty="0" err="1" smtClean="0"/>
              <a:t>gms</a:t>
            </a:r>
            <a:r>
              <a:rPr lang="en-US" dirty="0" smtClean="0"/>
              <a:t> are fat, right?  </a:t>
            </a:r>
            <a:r>
              <a:rPr lang="en-US" dirty="0" err="1" smtClean="0"/>
              <a:t>Ans:YES</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139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140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143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145</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146</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147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150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151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152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a:t>
            </a:r>
            <a:r>
              <a:rPr lang="en-US" dirty="0" err="1" smtClean="0"/>
              <a:t>teratoma</a:t>
            </a:r>
            <a:r>
              <a:rPr lang="en-US" dirty="0" smtClean="0"/>
              <a:t>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154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17</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155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this </a:t>
            </a:r>
            <a:r>
              <a:rPr lang="en-US" smtClean="0"/>
              <a:t>brain tissue .</a:t>
            </a:r>
            <a:endParaRPr lang="en-US"/>
          </a:p>
        </p:txBody>
      </p:sp>
      <p:sp>
        <p:nvSpPr>
          <p:cNvPr id="4" name="Slide Number Placeholder 3"/>
          <p:cNvSpPr>
            <a:spLocks noGrp="1"/>
          </p:cNvSpPr>
          <p:nvPr>
            <p:ph type="sldNum" sz="quarter" idx="10"/>
          </p:nvPr>
        </p:nvSpPr>
        <p:spPr/>
        <p:txBody>
          <a:bodyPr/>
          <a:lstStyle/>
          <a:p>
            <a:fld id="{A760D0CF-7A23-4EA1-97A0-297F96E92A08}" type="slidenum">
              <a:rPr lang="en-US" smtClean="0"/>
              <a:pPr/>
              <a:t>156</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157</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158</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3C2B1-BD8D-4667-A679-1A883F9AEE6F}" type="slidenum">
              <a:rPr lang="en-US"/>
              <a:pPr fontAlgn="base">
                <a:spcBef>
                  <a:spcPct val="0"/>
                </a:spcBef>
                <a:spcAft>
                  <a:spcPct val="0"/>
                </a:spcAft>
              </a:pPr>
              <a:t>164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172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E5C13-A45B-4470-9F1A-C723550D3D56}" type="slidenum">
              <a:rPr lang="en-US"/>
              <a:pPr fontAlgn="base">
                <a:spcBef>
                  <a:spcPct val="0"/>
                </a:spcBef>
                <a:spcAft>
                  <a:spcPct val="0"/>
                </a:spcAft>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D4F2-F32E-4142-9E79-6FDB72B22059}" type="slidenum">
              <a:rPr lang="en-US"/>
              <a:pPr fontAlgn="base">
                <a:spcBef>
                  <a:spcPct val="0"/>
                </a:spcBef>
                <a:spcAft>
                  <a:spcPct val="0"/>
                </a:spcAft>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pPr/>
              <a:t>6/11/2012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pPr/>
              <a:t>6/11/2012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pPr/>
              <a:t>6/11/2012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pPr/>
              <a:t>6/11/2012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6/11/2012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6/11/2012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6/11/2012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1E1B2-87E4-486A-9C3F-684719F7BAE8}" type="datetimeFigureOut">
              <a:rPr lang="en-US" smtClean="0"/>
              <a:pPr/>
              <a:t>6/11/2012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2620-3FB6-421B-B1D3-5F07E76959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97.wm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block</a:t>
            </a:r>
            <a:endParaRPr lang="en-US" dirty="0"/>
          </a:p>
        </p:txBody>
      </p:sp>
      <p:sp>
        <p:nvSpPr>
          <p:cNvPr id="3" name="Subtitle 2"/>
          <p:cNvSpPr>
            <a:spLocks noGrp="1"/>
          </p:cNvSpPr>
          <p:nvPr>
            <p:ph type="subTitle" idx="1"/>
          </p:nvPr>
        </p:nvSpPr>
        <p:spPr/>
        <p:txBody>
          <a:bodyPr>
            <a:normAutofit/>
          </a:bodyPr>
          <a:lstStyle/>
          <a:p>
            <a:r>
              <a:rPr lang="en-US" sz="4000" dirty="0" smtClean="0">
                <a:solidFill>
                  <a:schemeClr val="tx1"/>
                </a:solidFill>
              </a:rPr>
              <a:t>Cell injury</a:t>
            </a:r>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solidFill>
            <a:srgbClr val="E9B5E5"/>
          </a:solidFill>
          <a:ln w="9525">
            <a:noFill/>
            <a:round/>
            <a:headEnd/>
            <a:tailEnd/>
          </a:ln>
        </p:spPr>
      </p:pic>
      <p:sp>
        <p:nvSpPr>
          <p:cNvPr id="3074" name="Text Box 2"/>
          <p:cNvSpPr txBox="1">
            <a:spLocks noChangeArrowheads="1"/>
          </p:cNvSpPr>
          <p:nvPr/>
        </p:nvSpPr>
        <p:spPr bwMode="auto">
          <a:xfrm>
            <a:off x="2057400" y="0"/>
            <a:ext cx="4953000" cy="1752600"/>
          </a:xfrm>
          <a:prstGeom prst="rect">
            <a:avLst/>
          </a:prstGeom>
          <a:noFill/>
          <a:ln w="9525">
            <a:noFill/>
            <a:round/>
            <a:headEnd/>
            <a:tailEnd/>
          </a:ln>
          <a:effectLst/>
        </p:spPr>
        <p:txBody>
          <a:bodyPr lIns="90000" tIns="46800" rIns="90000" bIns="46800">
            <a:spAutoFit/>
          </a:bodyPr>
          <a:lstStyle/>
          <a:p>
            <a:pPr algn="ctr">
              <a:spcBef>
                <a:spcPts val="7313"/>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1700" b="1">
                <a:solidFill>
                  <a:srgbClr val="3333FF"/>
                </a:solidFill>
                <a:effectLst>
                  <a:outerShdw blurRad="38100" dist="38100" dir="2700000" algn="tl">
                    <a:srgbClr val="C0C0C0"/>
                  </a:outerShdw>
                </a:effectLst>
                <a:latin typeface="Arial" charset="0"/>
              </a:rPr>
              <a:t>SKIN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1- Tuberculosis of the lung</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609600" y="1219200"/>
            <a:ext cx="8305800" cy="5438775"/>
          </a:xfrm>
          <a:noFill/>
        </p:spPr>
      </p:pic>
      <p:sp>
        <p:nvSpPr>
          <p:cNvPr id="143363" name="Rectangle 3"/>
          <p:cNvSpPr>
            <a:spLocks noGrp="1" noChangeArrowheads="1"/>
          </p:cNvSpPr>
          <p:nvPr>
            <p:ph type="title"/>
          </p:nvPr>
        </p:nvSpPr>
        <p:spPr>
          <a:xfrm>
            <a:off x="1066800" y="304800"/>
            <a:ext cx="7848600" cy="685800"/>
          </a:xfrm>
        </p:spPr>
        <p:txBody>
          <a:bodyPr>
            <a:normAutofit fontScale="90000"/>
          </a:bodyPr>
          <a:lstStyle/>
          <a:p>
            <a:r>
              <a:rPr lang="en-US" dirty="0" err="1" smtClean="0"/>
              <a:t>Ghon’s</a:t>
            </a:r>
            <a:r>
              <a:rPr lang="en-US" dirty="0" smtClean="0"/>
              <a:t> Complex</a:t>
            </a:r>
          </a:p>
        </p:txBody>
      </p:sp>
      <p:sp>
        <p:nvSpPr>
          <p:cNvPr id="143364" name="AutoShape 4"/>
          <p:cNvSpPr>
            <a:spLocks noChangeArrowheads="1"/>
          </p:cNvSpPr>
          <p:nvPr/>
        </p:nvSpPr>
        <p:spPr bwMode="auto">
          <a:xfrm>
            <a:off x="1905000" y="3352800"/>
            <a:ext cx="685800" cy="4572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48600" y="3429000"/>
            <a:ext cx="609600" cy="381000"/>
          </a:xfrm>
          <a:prstGeom prst="leftArrow">
            <a:avLst>
              <a:gd name="adj1" fmla="val 50000"/>
              <a:gd name="adj2" fmla="val 40000"/>
            </a:avLst>
          </a:prstGeom>
          <a:solidFill>
            <a:schemeClr val="tx2"/>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 calcmode="lin" valueType="num">
                                      <p:cBhvr additive="base">
                                        <p:cTn id="19" dur="500" fill="hold"/>
                                        <p:tgtEl>
                                          <p:spTgt spid="143363"/>
                                        </p:tgtEl>
                                        <p:attrNameLst>
                                          <p:attrName>ppt_x</p:attrName>
                                        </p:attrNameLst>
                                      </p:cBhvr>
                                      <p:tavLst>
                                        <p:tav tm="0">
                                          <p:val>
                                            <p:strVal val="0-#ppt_w/2"/>
                                          </p:val>
                                        </p:tav>
                                        <p:tav tm="100000">
                                          <p:val>
                                            <p:strVal val="#ppt_x"/>
                                          </p:val>
                                        </p:tav>
                                      </p:tavLst>
                                    </p:anim>
                                    <p:anim calcmode="lin" valueType="num">
                                      <p:cBhvr additive="base">
                                        <p:cTn id="20" dur="500" fill="hold"/>
                                        <p:tgtEl>
                                          <p:spTgt spid="143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autoUpdateAnimBg="0"/>
      <p:bldP spid="143364" grpId="0" animBg="1"/>
      <p:bldP spid="14336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2195736" y="1412776"/>
            <a:ext cx="4608512" cy="5256584"/>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      </a:t>
            </a:r>
            <a:r>
              <a:rPr lang="en-US" dirty="0" err="1" smtClean="0"/>
              <a:t>Miliary</a:t>
            </a:r>
            <a:r>
              <a:rPr lang="en-US" dirty="0" smtClean="0"/>
              <a:t> tuberculosis</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619672" y="260648"/>
            <a:ext cx="5760640"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5949280"/>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sz="half" idx="2"/>
          </p:nvPr>
        </p:nvPicPr>
        <p:blipFill>
          <a:blip r:embed="rId2" cstate="print"/>
          <a:srcRect/>
          <a:stretch>
            <a:fillRect/>
          </a:stretch>
        </p:blipFill>
        <p:spPr>
          <a:xfrm>
            <a:off x="917575" y="1671638"/>
            <a:ext cx="7153275" cy="4319587"/>
          </a:xfrm>
          <a:noFill/>
        </p:spPr>
      </p:pic>
      <p:sp>
        <p:nvSpPr>
          <p:cNvPr id="153603"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Tuberculous Granulomas</a:t>
            </a:r>
          </a:p>
        </p:txBody>
      </p:sp>
      <p:sp>
        <p:nvSpPr>
          <p:cNvPr id="153604" name="AutoShape 4"/>
          <p:cNvSpPr>
            <a:spLocks noChangeArrowheads="1"/>
          </p:cNvSpPr>
          <p:nvPr/>
        </p:nvSpPr>
        <p:spPr bwMode="auto">
          <a:xfrm>
            <a:off x="3352800" y="3200400"/>
            <a:ext cx="685800" cy="457200"/>
          </a:xfrm>
          <a:prstGeom prst="rightArrow">
            <a:avLst>
              <a:gd name="adj1" fmla="val 50000"/>
              <a:gd name="adj2" fmla="val 37500"/>
            </a:avLst>
          </a:prstGeom>
          <a:solidFill>
            <a:schemeClr val="bg1"/>
          </a:solidFill>
          <a:ln w="9525">
            <a:solidFill>
              <a:schemeClr val="hlink"/>
            </a:solidFill>
            <a:miter lim="800000"/>
            <a:headEnd/>
            <a:tailEnd/>
          </a:ln>
        </p:spPr>
        <p:txBody>
          <a:bodyPr wrap="none" anchor="ctr"/>
          <a:lstStyle/>
          <a:p>
            <a:endParaRPr lang="ar-SA"/>
          </a:p>
        </p:txBody>
      </p:sp>
      <p:sp>
        <p:nvSpPr>
          <p:cNvPr id="153605" name="AutoShape 5"/>
          <p:cNvSpPr>
            <a:spLocks noChangeArrowheads="1"/>
          </p:cNvSpPr>
          <p:nvPr/>
        </p:nvSpPr>
        <p:spPr bwMode="auto">
          <a:xfrm>
            <a:off x="6781800" y="3581400"/>
            <a:ext cx="533400" cy="381000"/>
          </a:xfrm>
          <a:prstGeom prst="leftArrow">
            <a:avLst>
              <a:gd name="adj1" fmla="val 50000"/>
              <a:gd name="adj2" fmla="val 35000"/>
            </a:avLst>
          </a:prstGeom>
          <a:solidFill>
            <a:schemeClr val="bg1"/>
          </a:solidFill>
          <a:ln w="9525">
            <a:solidFill>
              <a:schemeClr val="hlink"/>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0-#ppt_w/2"/>
                                          </p:val>
                                        </p:tav>
                                        <p:tav tm="100000">
                                          <p:val>
                                            <p:strVal val="#ppt_x"/>
                                          </p:val>
                                        </p:tav>
                                      </p:tavLst>
                                    </p:anim>
                                    <p:anim calcmode="lin" valueType="num">
                                      <p:cBhvr additive="base">
                                        <p:cTn id="14"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 calcmode="lin" valueType="num">
                                      <p:cBhvr additive="base">
                                        <p:cTn id="19" dur="500" fill="hold"/>
                                        <p:tgtEl>
                                          <p:spTgt spid="153603"/>
                                        </p:tgtEl>
                                        <p:attrNameLst>
                                          <p:attrName>ppt_x</p:attrName>
                                        </p:attrNameLst>
                                      </p:cBhvr>
                                      <p:tavLst>
                                        <p:tav tm="0">
                                          <p:val>
                                            <p:strVal val="0-#ppt_w/2"/>
                                          </p:val>
                                        </p:tav>
                                        <p:tav tm="100000">
                                          <p:val>
                                            <p:strVal val="#ppt_x"/>
                                          </p:val>
                                        </p:tav>
                                      </p:tavLst>
                                    </p:anim>
                                    <p:anim calcmode="lin" valueType="num">
                                      <p:cBhvr additive="base">
                                        <p:cTn id="20" dur="500" fill="hold"/>
                                        <p:tgtEl>
                                          <p:spTgt spid="1536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utoUpdateAnimBg="0"/>
      <p:bldP spid="153604" grpId="0" animBg="1"/>
      <p:bldP spid="153605"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2" descr="LUNG037"/>
          <p:cNvPicPr>
            <a:picLocks noGrp="1" noChangeAspect="1" noChangeArrowheads="1"/>
          </p:cNvPicPr>
          <p:nvPr>
            <p:ph type="clipArt" sz="half" idx="2"/>
          </p:nvPr>
        </p:nvPicPr>
        <p:blipFill>
          <a:blip r:embed="rId2" cstate="print">
            <a:lum bright="6000" contrast="12000"/>
          </a:blip>
          <a:srcRect/>
          <a:stretch>
            <a:fillRect/>
          </a:stretch>
        </p:blipFill>
        <p:spPr>
          <a:xfrm>
            <a:off x="841375" y="1793875"/>
            <a:ext cx="7232650" cy="3994150"/>
          </a:xfrm>
          <a:noFill/>
        </p:spPr>
      </p:pic>
      <p:sp>
        <p:nvSpPr>
          <p:cNvPr id="154627"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Caseation Necrosis</a:t>
            </a:r>
          </a:p>
        </p:txBody>
      </p:sp>
      <p:sp>
        <p:nvSpPr>
          <p:cNvPr id="154628" name="AutoShape 4"/>
          <p:cNvSpPr>
            <a:spLocks noChangeArrowheads="1"/>
          </p:cNvSpPr>
          <p:nvPr/>
        </p:nvSpPr>
        <p:spPr bwMode="auto">
          <a:xfrm>
            <a:off x="5715000" y="1828800"/>
            <a:ext cx="685800" cy="457200"/>
          </a:xfrm>
          <a:prstGeom prst="rightArrow">
            <a:avLst>
              <a:gd name="adj1" fmla="val 50000"/>
              <a:gd name="adj2" fmla="val 37500"/>
            </a:avLst>
          </a:prstGeom>
          <a:solidFill>
            <a:schemeClr val="bg1"/>
          </a:solidFill>
          <a:ln w="9525">
            <a:solidFill>
              <a:schemeClr val="tx1"/>
            </a:solidFill>
            <a:miter lim="800000"/>
            <a:headEnd/>
            <a:tailEnd/>
          </a:ln>
        </p:spPr>
        <p:txBody>
          <a:bodyPr wrap="none" anchor="ctr"/>
          <a:lstStyle/>
          <a:p>
            <a:endParaRPr lang="ar-SA"/>
          </a:p>
        </p:txBody>
      </p:sp>
      <p:sp>
        <p:nvSpPr>
          <p:cNvPr id="154629" name="AutoShape 5"/>
          <p:cNvSpPr>
            <a:spLocks noChangeArrowheads="1"/>
          </p:cNvSpPr>
          <p:nvPr/>
        </p:nvSpPr>
        <p:spPr bwMode="auto">
          <a:xfrm>
            <a:off x="4953000" y="4343400"/>
            <a:ext cx="533400" cy="381000"/>
          </a:xfrm>
          <a:prstGeom prst="leftArrow">
            <a:avLst>
              <a:gd name="adj1" fmla="val 50000"/>
              <a:gd name="adj2" fmla="val 35000"/>
            </a:avLst>
          </a:prstGeom>
          <a:solidFill>
            <a:schemeClr val="bg1"/>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4628"/>
                                        </p:tgtEl>
                                        <p:attrNameLst>
                                          <p:attrName>style.visibility</p:attrName>
                                        </p:attrNameLst>
                                      </p:cBhvr>
                                      <p:to>
                                        <p:strVal val="visible"/>
                                      </p:to>
                                    </p:set>
                                    <p:anim calcmode="lin" valueType="num">
                                      <p:cBhvr additive="base">
                                        <p:cTn id="7" dur="500" fill="hold"/>
                                        <p:tgtEl>
                                          <p:spTgt spid="154628"/>
                                        </p:tgtEl>
                                        <p:attrNameLst>
                                          <p:attrName>ppt_x</p:attrName>
                                        </p:attrNameLst>
                                      </p:cBhvr>
                                      <p:tavLst>
                                        <p:tav tm="0">
                                          <p:val>
                                            <p:strVal val="0-#ppt_w/2"/>
                                          </p:val>
                                        </p:tav>
                                        <p:tav tm="100000">
                                          <p:val>
                                            <p:strVal val="#ppt_x"/>
                                          </p:val>
                                        </p:tav>
                                      </p:tavLst>
                                    </p:anim>
                                    <p:anim calcmode="lin" valueType="num">
                                      <p:cBhvr additive="base">
                                        <p:cTn id="8" dur="500" fill="hold"/>
                                        <p:tgtEl>
                                          <p:spTgt spid="1546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4629"/>
                                        </p:tgtEl>
                                        <p:attrNameLst>
                                          <p:attrName>style.visibility</p:attrName>
                                        </p:attrNameLst>
                                      </p:cBhvr>
                                      <p:to>
                                        <p:strVal val="visible"/>
                                      </p:to>
                                    </p:set>
                                    <p:anim calcmode="lin" valueType="num">
                                      <p:cBhvr additive="base">
                                        <p:cTn id="13" dur="500" fill="hold"/>
                                        <p:tgtEl>
                                          <p:spTgt spid="154629"/>
                                        </p:tgtEl>
                                        <p:attrNameLst>
                                          <p:attrName>ppt_x</p:attrName>
                                        </p:attrNameLst>
                                      </p:cBhvr>
                                      <p:tavLst>
                                        <p:tav tm="0">
                                          <p:val>
                                            <p:strVal val="0-#ppt_w/2"/>
                                          </p:val>
                                        </p:tav>
                                        <p:tav tm="100000">
                                          <p:val>
                                            <p:strVal val="#ppt_x"/>
                                          </p:val>
                                        </p:tav>
                                      </p:tavLst>
                                    </p:anim>
                                    <p:anim calcmode="lin" valueType="num">
                                      <p:cBhvr additive="base">
                                        <p:cTn id="14" dur="500" fill="hold"/>
                                        <p:tgtEl>
                                          <p:spTgt spid="15462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4627"/>
                                        </p:tgtEl>
                                        <p:attrNameLst>
                                          <p:attrName>style.visibility</p:attrName>
                                        </p:attrNameLst>
                                      </p:cBhvr>
                                      <p:to>
                                        <p:strVal val="visible"/>
                                      </p:to>
                                    </p:set>
                                    <p:anim calcmode="lin" valueType="num">
                                      <p:cBhvr additive="base">
                                        <p:cTn id="19" dur="500" fill="hold"/>
                                        <p:tgtEl>
                                          <p:spTgt spid="154627"/>
                                        </p:tgtEl>
                                        <p:attrNameLst>
                                          <p:attrName>ppt_x</p:attrName>
                                        </p:attrNameLst>
                                      </p:cBhvr>
                                      <p:tavLst>
                                        <p:tav tm="0">
                                          <p:val>
                                            <p:strVal val="0-#ppt_w/2"/>
                                          </p:val>
                                        </p:tav>
                                        <p:tav tm="100000">
                                          <p:val>
                                            <p:strVal val="#ppt_x"/>
                                          </p:val>
                                        </p:tav>
                                      </p:tavLst>
                                    </p:anim>
                                    <p:anim calcmode="lin" valueType="num">
                                      <p:cBhvr additive="base">
                                        <p:cTn id="20" dur="500" fill="hold"/>
                                        <p:tgtEl>
                                          <p:spTgt spid="1546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utoUpdateAnimBg="0"/>
      <p:bldP spid="154628" grpId="0" animBg="1"/>
      <p:bldP spid="154629"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descr="LUNG038"/>
          <p:cNvPicPr>
            <a:picLocks noGrp="1" noChangeAspect="1" noChangeArrowheads="1"/>
          </p:cNvPicPr>
          <p:nvPr>
            <p:ph type="clipArt" sz="half" idx="2"/>
          </p:nvPr>
        </p:nvPicPr>
        <p:blipFill>
          <a:blip r:embed="rId2" cstate="print"/>
          <a:srcRect/>
          <a:stretch>
            <a:fillRect/>
          </a:stretch>
        </p:blipFill>
        <p:spPr>
          <a:xfrm>
            <a:off x="687388" y="1858963"/>
            <a:ext cx="7464425" cy="4106862"/>
          </a:xfrm>
          <a:noFill/>
        </p:spPr>
      </p:pic>
      <p:sp>
        <p:nvSpPr>
          <p:cNvPr id="155651"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smtClean="0"/>
              <a:t>Epitheloid cells in Granuloma</a:t>
            </a:r>
          </a:p>
        </p:txBody>
      </p:sp>
      <p:sp>
        <p:nvSpPr>
          <p:cNvPr id="155652" name="AutoShape 4"/>
          <p:cNvSpPr>
            <a:spLocks noChangeArrowheads="1"/>
          </p:cNvSpPr>
          <p:nvPr/>
        </p:nvSpPr>
        <p:spPr bwMode="auto">
          <a:xfrm>
            <a:off x="2667000" y="2743200"/>
            <a:ext cx="685800" cy="4572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p>
            <a:endParaRPr lang="ar-SA"/>
          </a:p>
        </p:txBody>
      </p:sp>
      <p:sp>
        <p:nvSpPr>
          <p:cNvPr id="155653" name="AutoShape 5"/>
          <p:cNvSpPr>
            <a:spLocks noChangeArrowheads="1"/>
          </p:cNvSpPr>
          <p:nvPr/>
        </p:nvSpPr>
        <p:spPr bwMode="auto">
          <a:xfrm>
            <a:off x="7924800" y="2362200"/>
            <a:ext cx="914400" cy="533400"/>
          </a:xfrm>
          <a:prstGeom prst="leftArrow">
            <a:avLst>
              <a:gd name="adj1" fmla="val 50000"/>
              <a:gd name="adj2" fmla="val 42857"/>
            </a:avLst>
          </a:prstGeom>
          <a:solidFill>
            <a:schemeClr val="tx2"/>
          </a:solidFill>
          <a:ln w="9525">
            <a:solidFill>
              <a:schemeClr val="tx1"/>
            </a:solidFill>
            <a:miter lim="800000"/>
            <a:headEnd/>
            <a:tailEnd/>
          </a:ln>
        </p:spPr>
        <p:txBody>
          <a:bodyPr wrap="none" anchor="ctr"/>
          <a:lstStyle/>
          <a:p>
            <a:endParaRPr lang="ar-SA"/>
          </a:p>
        </p:txBody>
      </p:sp>
      <p:sp>
        <p:nvSpPr>
          <p:cNvPr id="155654" name="AutoShape 6"/>
          <p:cNvSpPr>
            <a:spLocks noChangeArrowheads="1"/>
          </p:cNvSpPr>
          <p:nvPr/>
        </p:nvSpPr>
        <p:spPr bwMode="auto">
          <a:xfrm>
            <a:off x="5715000" y="3886200"/>
            <a:ext cx="914400" cy="533400"/>
          </a:xfrm>
          <a:prstGeom prst="leftArrow">
            <a:avLst>
              <a:gd name="adj1" fmla="val 50000"/>
              <a:gd name="adj2" fmla="val 42857"/>
            </a:avLst>
          </a:prstGeom>
          <a:solidFill>
            <a:schemeClr val="tx2"/>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5652"/>
                                        </p:tgtEl>
                                        <p:attrNameLst>
                                          <p:attrName>style.visibility</p:attrName>
                                        </p:attrNameLst>
                                      </p:cBhvr>
                                      <p:to>
                                        <p:strVal val="visible"/>
                                      </p:to>
                                    </p:set>
                                    <p:anim calcmode="lin" valueType="num">
                                      <p:cBhvr additive="base">
                                        <p:cTn id="7" dur="500" fill="hold"/>
                                        <p:tgtEl>
                                          <p:spTgt spid="155652"/>
                                        </p:tgtEl>
                                        <p:attrNameLst>
                                          <p:attrName>ppt_x</p:attrName>
                                        </p:attrNameLst>
                                      </p:cBhvr>
                                      <p:tavLst>
                                        <p:tav tm="0">
                                          <p:val>
                                            <p:strVal val="0-#ppt_w/2"/>
                                          </p:val>
                                        </p:tav>
                                        <p:tav tm="100000">
                                          <p:val>
                                            <p:strVal val="#ppt_x"/>
                                          </p:val>
                                        </p:tav>
                                      </p:tavLst>
                                    </p:anim>
                                    <p:anim calcmode="lin" valueType="num">
                                      <p:cBhvr additive="base">
                                        <p:cTn id="8" dur="500" fill="hold"/>
                                        <p:tgtEl>
                                          <p:spTgt spid="1556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5653"/>
                                        </p:tgtEl>
                                        <p:attrNameLst>
                                          <p:attrName>style.visibility</p:attrName>
                                        </p:attrNameLst>
                                      </p:cBhvr>
                                      <p:to>
                                        <p:strVal val="visible"/>
                                      </p:to>
                                    </p:set>
                                    <p:anim calcmode="lin" valueType="num">
                                      <p:cBhvr additive="base">
                                        <p:cTn id="13" dur="500" fill="hold"/>
                                        <p:tgtEl>
                                          <p:spTgt spid="155653"/>
                                        </p:tgtEl>
                                        <p:attrNameLst>
                                          <p:attrName>ppt_x</p:attrName>
                                        </p:attrNameLst>
                                      </p:cBhvr>
                                      <p:tavLst>
                                        <p:tav tm="0">
                                          <p:val>
                                            <p:strVal val="0-#ppt_w/2"/>
                                          </p:val>
                                        </p:tav>
                                        <p:tav tm="100000">
                                          <p:val>
                                            <p:strVal val="#ppt_x"/>
                                          </p:val>
                                        </p:tav>
                                      </p:tavLst>
                                    </p:anim>
                                    <p:anim calcmode="lin" valueType="num">
                                      <p:cBhvr additive="base">
                                        <p:cTn id="14" dur="500" fill="hold"/>
                                        <p:tgtEl>
                                          <p:spTgt spid="1556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5654"/>
                                        </p:tgtEl>
                                        <p:attrNameLst>
                                          <p:attrName>style.visibility</p:attrName>
                                        </p:attrNameLst>
                                      </p:cBhvr>
                                      <p:to>
                                        <p:strVal val="visible"/>
                                      </p:to>
                                    </p:set>
                                    <p:anim calcmode="lin" valueType="num">
                                      <p:cBhvr additive="base">
                                        <p:cTn id="19" dur="500" fill="hold"/>
                                        <p:tgtEl>
                                          <p:spTgt spid="155654"/>
                                        </p:tgtEl>
                                        <p:attrNameLst>
                                          <p:attrName>ppt_x</p:attrName>
                                        </p:attrNameLst>
                                      </p:cBhvr>
                                      <p:tavLst>
                                        <p:tav tm="0">
                                          <p:val>
                                            <p:strVal val="0-#ppt_w/2"/>
                                          </p:val>
                                        </p:tav>
                                        <p:tav tm="100000">
                                          <p:val>
                                            <p:strVal val="#ppt_x"/>
                                          </p:val>
                                        </p:tav>
                                      </p:tavLst>
                                    </p:anim>
                                    <p:anim calcmode="lin" valueType="num">
                                      <p:cBhvr additive="base">
                                        <p:cTn id="20" dur="500" fill="hold"/>
                                        <p:tgtEl>
                                          <p:spTgt spid="15565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5651"/>
                                        </p:tgtEl>
                                        <p:attrNameLst>
                                          <p:attrName>style.visibility</p:attrName>
                                        </p:attrNameLst>
                                      </p:cBhvr>
                                      <p:to>
                                        <p:strVal val="visible"/>
                                      </p:to>
                                    </p:set>
                                    <p:anim calcmode="lin" valueType="num">
                                      <p:cBhvr additive="base">
                                        <p:cTn id="25" dur="500" fill="hold"/>
                                        <p:tgtEl>
                                          <p:spTgt spid="155651"/>
                                        </p:tgtEl>
                                        <p:attrNameLst>
                                          <p:attrName>ppt_x</p:attrName>
                                        </p:attrNameLst>
                                      </p:cBhvr>
                                      <p:tavLst>
                                        <p:tav tm="0">
                                          <p:val>
                                            <p:strVal val="0-#ppt_w/2"/>
                                          </p:val>
                                        </p:tav>
                                        <p:tav tm="100000">
                                          <p:val>
                                            <p:strVal val="#ppt_x"/>
                                          </p:val>
                                        </p:tav>
                                      </p:tavLst>
                                    </p:anim>
                                    <p:anim calcmode="lin" valueType="num">
                                      <p:cBhvr additive="base">
                                        <p:cTn id="26" dur="500" fill="hold"/>
                                        <p:tgtEl>
                                          <p:spTgt spid="1556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autoUpdateAnimBg="0"/>
      <p:bldP spid="155652" grpId="0" animBg="1"/>
      <p:bldP spid="155653" grpId="0" animBg="1"/>
      <p:bldP spid="15565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008034"/>
          <p:cNvPicPr>
            <a:picLocks noChangeAspect="1" noChangeArrowheads="1"/>
          </p:cNvPicPr>
          <p:nvPr/>
        </p:nvPicPr>
        <p:blipFill>
          <a:blip r:embed="rId3" cstate="print"/>
          <a:srcRect/>
          <a:stretch>
            <a:fillRect/>
          </a:stretch>
        </p:blipFill>
        <p:spPr bwMode="auto">
          <a:xfrm>
            <a:off x="0" y="0"/>
            <a:ext cx="9144000" cy="6021388"/>
          </a:xfrm>
          <a:prstGeom prst="rect">
            <a:avLst/>
          </a:prstGeom>
          <a:noFill/>
          <a:ln w="9525">
            <a:noFill/>
            <a:miter lim="800000"/>
            <a:headEnd/>
            <a:tailEnd/>
          </a:ln>
        </p:spPr>
      </p:pic>
      <p:sp>
        <p:nvSpPr>
          <p:cNvPr id="86019" name="Text Box 5"/>
          <p:cNvSpPr txBox="1">
            <a:spLocks noChangeArrowheads="1"/>
          </p:cNvSpPr>
          <p:nvPr/>
        </p:nvSpPr>
        <p:spPr bwMode="auto">
          <a:xfrm>
            <a:off x="0" y="609600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FF0000"/>
                </a:solidFill>
              </a:rPr>
              <a:t>MORE </a:t>
            </a:r>
            <a:r>
              <a:rPr lang="en-US" sz="3600" b="1" dirty="0">
                <a:solidFill>
                  <a:srgbClr val="3333FF"/>
                </a:solidFill>
              </a:rPr>
              <a:t>A</a:t>
            </a:r>
            <a:r>
              <a:rPr lang="en-US" sz="3600" b="1" dirty="0">
                <a:solidFill>
                  <a:srgbClr val="FF0000"/>
                </a:solidFill>
              </a:rPr>
              <a:t>CID-</a:t>
            </a:r>
            <a:r>
              <a:rPr lang="en-US" sz="3600" b="1" dirty="0">
                <a:solidFill>
                  <a:srgbClr val="3333FF"/>
                </a:solidFill>
              </a:rPr>
              <a:t>F</a:t>
            </a:r>
            <a:r>
              <a:rPr lang="en-US" sz="3600" b="1" dirty="0">
                <a:solidFill>
                  <a:srgbClr val="FF0000"/>
                </a:solidFill>
              </a:rPr>
              <a:t>AST </a:t>
            </a:r>
            <a:r>
              <a:rPr lang="en-US" sz="3600" b="1" dirty="0">
                <a:solidFill>
                  <a:srgbClr val="3333FF"/>
                </a:solidFill>
              </a:rPr>
              <a:t>B</a:t>
            </a:r>
            <a:r>
              <a:rPr lang="en-US" sz="3600" b="1" dirty="0">
                <a:solidFill>
                  <a:srgbClr val="FF0000"/>
                </a:solidFill>
              </a:rPr>
              <a:t>ACILLI, </a:t>
            </a:r>
            <a:r>
              <a:rPr lang="en-US" sz="3600" b="1" dirty="0">
                <a:solidFill>
                  <a:srgbClr val="3333FF"/>
                </a:solidFill>
              </a:rPr>
              <a:t>AFB</a:t>
            </a:r>
            <a:r>
              <a:rPr lang="en-US" sz="3600" b="1" dirty="0">
                <a:solidFill>
                  <a:srgbClr val="FF0000"/>
                </a:solidFill>
              </a:rPr>
              <a:t>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err="1" smtClean="0">
                <a:solidFill>
                  <a:schemeClr val="tx2"/>
                </a:solidFill>
              </a:rPr>
              <a:t>Miliary</a:t>
            </a:r>
            <a:r>
              <a:rPr lang="en-US" sz="3600" dirty="0" smtClean="0">
                <a:solidFill>
                  <a:schemeClr val="tx2"/>
                </a:solidFill>
              </a:rPr>
              <a:t> tuberculosis of the lung : </a:t>
            </a:r>
            <a:endParaRPr lang="en-US" sz="3600" dirty="0">
              <a:solidFill>
                <a:schemeClr val="tx2"/>
              </a:solidFill>
            </a:endParaRPr>
          </a:p>
        </p:txBody>
      </p:sp>
      <p:sp>
        <p:nvSpPr>
          <p:cNvPr id="4" name="Content Placeholder 3"/>
          <p:cNvSpPr>
            <a:spLocks noGrp="1"/>
          </p:cNvSpPr>
          <p:nvPr>
            <p:ph idx="1"/>
          </p:nvPr>
        </p:nvSpPr>
        <p:spPr/>
        <p:txBody>
          <a:bodyPr/>
          <a:lstStyle/>
          <a:p>
            <a:r>
              <a:rPr lang="en-US" dirty="0" smtClean="0"/>
              <a:t>Section of the lung shows :                                The alveolar </a:t>
            </a:r>
            <a:r>
              <a:rPr lang="en-US" dirty="0" err="1" smtClean="0"/>
              <a:t>septae</a:t>
            </a:r>
            <a:r>
              <a:rPr lang="en-US" dirty="0" smtClean="0"/>
              <a:t> contain many tubercles which consist of </a:t>
            </a:r>
            <a:r>
              <a:rPr lang="en-US" dirty="0" err="1" smtClean="0"/>
              <a:t>epithelioid</a:t>
            </a:r>
            <a:r>
              <a:rPr lang="en-US" dirty="0" smtClean="0"/>
              <a:t> cells , few </a:t>
            </a:r>
            <a:r>
              <a:rPr lang="en-US" dirty="0" err="1" smtClean="0"/>
              <a:t>langhan’s</a:t>
            </a:r>
            <a:r>
              <a:rPr lang="en-US" dirty="0" smtClean="0"/>
              <a:t> giant cells and peripheral rim of lymphocytes with or without </a:t>
            </a:r>
            <a:r>
              <a:rPr lang="en-US" dirty="0" err="1" smtClean="0"/>
              <a:t>caseation</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2- </a:t>
            </a:r>
            <a:r>
              <a:rPr lang="en-US" sz="3600" dirty="0" err="1" smtClean="0"/>
              <a:t>Tuberculous</a:t>
            </a:r>
            <a:r>
              <a:rPr lang="en-US" sz="3600" dirty="0" smtClean="0"/>
              <a:t> lymphadenitis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3" cstate="print"/>
          <a:srcRect/>
          <a:stretch>
            <a:fillRect/>
          </a:stretch>
        </p:blipFill>
        <p:spPr bwMode="auto">
          <a:xfrm>
            <a:off x="0" y="0"/>
            <a:ext cx="7467600" cy="6889750"/>
          </a:xfrm>
          <a:prstGeom prst="rect">
            <a:avLst/>
          </a:prstGeom>
          <a:noFill/>
          <a:ln w="9525">
            <a:noFill/>
            <a:miter lim="800000"/>
            <a:headEnd/>
            <a:tailEnd/>
          </a:ln>
        </p:spPr>
      </p:pic>
      <p:pic>
        <p:nvPicPr>
          <p:cNvPr id="2051" name="Picture 5"/>
          <p:cNvPicPr>
            <a:picLocks noChangeAspect="1" noChangeArrowheads="1"/>
          </p:cNvPicPr>
          <p:nvPr/>
        </p:nvPicPr>
        <p:blipFill>
          <a:blip r:embed="rId4" cstate="print"/>
          <a:srcRect/>
          <a:stretch>
            <a:fillRect/>
          </a:stretch>
        </p:blipFill>
        <p:spPr bwMode="auto">
          <a:xfrm>
            <a:off x="7467600" y="0"/>
            <a:ext cx="1676400" cy="6858000"/>
          </a:xfrm>
          <a:prstGeom prst="rect">
            <a:avLst/>
          </a:prstGeom>
          <a:noFill/>
          <a:ln w="9525">
            <a:noFill/>
            <a:miter lim="800000"/>
            <a:headEnd/>
            <a:tailEnd/>
          </a:ln>
        </p:spPr>
      </p:pic>
      <p:sp>
        <p:nvSpPr>
          <p:cNvPr id="3079" name="Text Box 7"/>
          <p:cNvSpPr txBox="1">
            <a:spLocks noChangeArrowheads="1"/>
          </p:cNvSpPr>
          <p:nvPr/>
        </p:nvSpPr>
        <p:spPr bwMode="auto">
          <a:xfrm>
            <a:off x="0" y="5302250"/>
            <a:ext cx="3657600" cy="1874838"/>
          </a:xfrm>
          <a:prstGeom prst="rect">
            <a:avLst/>
          </a:prstGeom>
          <a:noFill/>
          <a:ln w="9525">
            <a:noFill/>
            <a:miter lim="800000"/>
            <a:headEnd/>
            <a:tailEnd/>
          </a:ln>
          <a:effectLst/>
        </p:spPr>
        <p:txBody>
          <a:bodyPr>
            <a:spAutoFit/>
          </a:bodyPr>
          <a:lstStyle/>
          <a:p>
            <a:pPr>
              <a:spcBef>
                <a:spcPct val="50000"/>
              </a:spcBef>
              <a:defRPr/>
            </a:pPr>
            <a:r>
              <a:rPr lang="en-US" sz="11700" b="1">
                <a:solidFill>
                  <a:srgbClr val="FF0000"/>
                </a:solidFill>
                <a:effectLst>
                  <a:outerShdw blurRad="38100" dist="38100" dir="2700000" algn="tl">
                    <a:srgbClr val="C0C0C0"/>
                  </a:outerShdw>
                </a:effectLst>
                <a:latin typeface="Arial" charset="0"/>
              </a:rPr>
              <a:t>CNS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499421250_99b8ddd5ff_z.jpg"/>
          <p:cNvPicPr>
            <a:picLocks noChangeAspect="1" noChangeArrowheads="1"/>
          </p:cNvPicPr>
          <p:nvPr/>
        </p:nvPicPr>
        <p:blipFill>
          <a:blip r:embed="rId2" cstate="print"/>
          <a:srcRect/>
          <a:stretch>
            <a:fillRect/>
          </a:stretch>
        </p:blipFill>
        <p:spPr bwMode="auto">
          <a:xfrm>
            <a:off x="508000" y="88900"/>
            <a:ext cx="8128000" cy="668020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Mr. Amer Shafie\My Documents\My Pictures\PIC00016.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err="1" smtClean="0">
                <a:solidFill>
                  <a:schemeClr val="accent1">
                    <a:satMod val="150000"/>
                  </a:schemeClr>
                </a:solidFill>
                <a:latin typeface="Franklin Gothic Demi" pitchFamily="34" charset="0"/>
              </a:rPr>
              <a:t>Tuberculous</a:t>
            </a:r>
            <a:r>
              <a:rPr lang="en-US" sz="3600" i="1" dirty="0" smtClean="0">
                <a:solidFill>
                  <a:schemeClr val="accent1">
                    <a:satMod val="150000"/>
                  </a:schemeClr>
                </a:solidFill>
                <a:latin typeface="Franklin Gothic Demi" pitchFamily="34" charset="0"/>
              </a:rPr>
              <a:t> lymphadenitis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a lymph node with connective tissue capsule and lymphoid tissue shows: </a:t>
            </a:r>
            <a:endParaRPr lang="en-US" sz="3100" i="1" dirty="0">
              <a:solidFill>
                <a:schemeClr val="accent1">
                  <a:satMod val="150000"/>
                </a:schemeClr>
              </a:solidFill>
              <a:latin typeface="Franklin Gothic Demi" pitchFamily="34" charset="0"/>
            </a:endParaRPr>
          </a:p>
        </p:txBody>
      </p:sp>
      <p:sp>
        <p:nvSpPr>
          <p:cNvPr id="49155" name="TextBox 3"/>
          <p:cNvSpPr txBox="1">
            <a:spLocks noChangeArrowheads="1"/>
          </p:cNvSpPr>
          <p:nvPr/>
        </p:nvSpPr>
        <p:spPr bwMode="auto">
          <a:xfrm>
            <a:off x="357188" y="2032000"/>
            <a:ext cx="842962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round and oval tubercles/ granulomas with or without central caseation that appears structureless, homogenous and pink in colour.</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granulomas consists of epithelioid cells, few langhan’s giant cells (large cell with multiple peripheral nuclei) and  peripheral rim of lymphocytes. </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3- </a:t>
            </a:r>
            <a:r>
              <a:rPr lang="en-US" sz="3600" dirty="0" err="1" smtClean="0"/>
              <a:t>Bilharziasis</a:t>
            </a:r>
            <a:r>
              <a:rPr lang="en-US" sz="3600" dirty="0" smtClean="0"/>
              <a:t> of the colon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COLONIC BILHARZIASIS</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BILHARZIASIS (COLON)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SCHISTOSOMIASIS OF THE URINARY BLADDER </a:t>
            </a:r>
            <a:endParaRPr lang="en-US" sz="3600" dirty="0">
              <a:solidFill>
                <a:schemeClr val="accent1">
                  <a:satMod val="150000"/>
                </a:schemeClr>
              </a:solidFill>
              <a:latin typeface="Franklin Gothic Demi" pitchFamily="34" charset="0"/>
            </a:endParaRPr>
          </a:p>
        </p:txBody>
      </p:sp>
      <p:pic>
        <p:nvPicPr>
          <p:cNvPr id="55299" name="Picture 4"/>
          <p:cNvPicPr>
            <a:picLocks noChangeAspect="1" noChangeArrowheads="1"/>
          </p:cNvPicPr>
          <p:nvPr/>
        </p:nvPicPr>
        <p:blipFill>
          <a:blip r:embed="rId3"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Bilharziasis of the rectum\urinary bladder:</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rectal\urinary bladder mucosa shows:</a:t>
            </a:r>
            <a:endParaRPr lang="en-US" sz="2800" i="1" dirty="0">
              <a:solidFill>
                <a:schemeClr val="accent1">
                  <a:satMod val="150000"/>
                </a:schemeClr>
              </a:solidFill>
              <a:latin typeface="Franklin Gothic Demi" pitchFamily="34" charset="0"/>
            </a:endParaRPr>
          </a:p>
        </p:txBody>
      </p:sp>
      <p:sp>
        <p:nvSpPr>
          <p:cNvPr id="54275" name="TextBox 3"/>
          <p:cNvSpPr txBox="1">
            <a:spLocks noChangeArrowheads="1"/>
          </p:cNvSpPr>
          <p:nvPr/>
        </p:nvSpPr>
        <p:spPr bwMode="auto">
          <a:xfrm>
            <a:off x="285750" y="2179638"/>
            <a:ext cx="8572500" cy="2678112"/>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Bilharzial ova with yellow brown shells in mucosa and submucosa surrounded by fibrosis and chronic inflammatory cells consisting of lymphocytes, plasma cells and many eosinophils.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granulomas are seen around the ova.</a:t>
            </a: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5- </a:t>
            </a:r>
            <a:r>
              <a:rPr lang="en-US" sz="4000" dirty="0" err="1" smtClean="0"/>
              <a:t>Cutaneous</a:t>
            </a:r>
            <a:r>
              <a:rPr lang="en-US" sz="4000" dirty="0" smtClean="0"/>
              <a:t> </a:t>
            </a:r>
            <a:r>
              <a:rPr lang="en-US" sz="4000" dirty="0" err="1" smtClean="0"/>
              <a:t>leishmaniasis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Gross and histopathology</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1403648" y="1484784"/>
            <a:ext cx="2664296" cy="3600400"/>
          </a:xfrm>
          <a:prstGeom prst="rect">
            <a:avLst/>
          </a:prstGeom>
          <a:noFill/>
        </p:spPr>
      </p:pic>
      <p:pic>
        <p:nvPicPr>
          <p:cNvPr id="133122" name="Picture 2" descr="http://t1.gstatic.com/images?q=tbn:ANd9GcTtVUm0B7Ok_88imLBPvpRUsbwSWm4r5fXQuAetm6sBq_PcCFUMKw"/>
          <p:cNvPicPr>
            <a:picLocks noChangeAspect="1" noChangeArrowheads="1"/>
          </p:cNvPicPr>
          <p:nvPr/>
        </p:nvPicPr>
        <p:blipFill>
          <a:blip r:embed="rId3" cstate="print"/>
          <a:srcRect/>
          <a:stretch>
            <a:fillRect/>
          </a:stretch>
        </p:blipFill>
        <p:spPr bwMode="auto">
          <a:xfrm>
            <a:off x="5004048" y="1556792"/>
            <a:ext cx="2952328" cy="3528392"/>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C:\Documents and Settings\Mr. Amer Shafie\My Documents\My Pictures\leishmaniasis_1_061101.jpg"/>
          <p:cNvPicPr>
            <a:picLocks noChangeAspect="1" noChangeArrowheads="1"/>
          </p:cNvPicPr>
          <p:nvPr/>
        </p:nvPicPr>
        <p:blipFill>
          <a:blip r:embed="rId2" cstate="print"/>
          <a:srcRect/>
          <a:stretch>
            <a:fillRect/>
          </a:stretch>
        </p:blipFill>
        <p:spPr bwMode="auto">
          <a:xfrm>
            <a:off x="251520" y="620688"/>
            <a:ext cx="8424936" cy="5760640"/>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251520" y="0"/>
            <a:ext cx="8712968" cy="5877272"/>
          </a:xfrm>
          <a:prstGeom prst="rect">
            <a:avLst/>
          </a:prstGeom>
          <a:noFill/>
        </p:spPr>
      </p:pic>
      <p:sp>
        <p:nvSpPr>
          <p:cNvPr id="3" name="Rectangle 2"/>
          <p:cNvSpPr/>
          <p:nvPr/>
        </p:nvSpPr>
        <p:spPr>
          <a:xfrm>
            <a:off x="251520" y="5949281"/>
            <a:ext cx="8892480" cy="830997"/>
          </a:xfrm>
          <a:prstGeom prst="rect">
            <a:avLst/>
          </a:prstGeom>
        </p:spPr>
        <p:txBody>
          <a:bodyPr wrap="square">
            <a:spAutoFit/>
          </a:bodyPr>
          <a:lstStyle/>
          <a:p>
            <a:r>
              <a:rPr lang="en-US" sz="2400" dirty="0" smtClean="0"/>
              <a:t>Histological view shows marked cellular infiltration and parasites (</a:t>
            </a:r>
            <a:r>
              <a:rPr lang="en-US" sz="2400" dirty="0" err="1" smtClean="0"/>
              <a:t>Leishman</a:t>
            </a:r>
            <a:r>
              <a:rPr lang="en-US" sz="2400" dirty="0" smtClean="0"/>
              <a:t> bodies) within macrophages </a:t>
            </a:r>
            <a:endParaRPr lang="en-US" sz="24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5445224"/>
            <a:ext cx="7416824" cy="1200329"/>
          </a:xfrm>
          <a:prstGeom prst="rect">
            <a:avLst/>
          </a:prstGeom>
        </p:spPr>
        <p:txBody>
          <a:bodyPr wrap="square">
            <a:spAutoFit/>
          </a:bodyPr>
          <a:lstStyle/>
          <a:p>
            <a:r>
              <a:rPr lang="en-US" sz="2400" dirty="0" smtClean="0"/>
              <a:t>Picture  shows a macrophage containing </a:t>
            </a:r>
            <a:r>
              <a:rPr lang="en-US" sz="2400" dirty="0" err="1" smtClean="0"/>
              <a:t>Leishmania</a:t>
            </a:r>
            <a:r>
              <a:rPr lang="en-US" sz="2400" dirty="0" smtClean="0"/>
              <a:t>  </a:t>
            </a:r>
            <a:r>
              <a:rPr lang="en-US" sz="2400" dirty="0" err="1" smtClean="0"/>
              <a:t>amastigotes</a:t>
            </a:r>
            <a:r>
              <a:rPr lang="en-US" sz="2400" dirty="0" smtClean="0"/>
              <a:t> with characteristic features (round nucleus, rod-shaped </a:t>
            </a:r>
            <a:r>
              <a:rPr lang="en-US" sz="2400" dirty="0" err="1" smtClean="0"/>
              <a:t>kinetoplast</a:t>
            </a:r>
            <a:r>
              <a:rPr lang="en-US" sz="2400" dirty="0" smtClean="0"/>
              <a:t>; arrows) .</a:t>
            </a:r>
            <a:endParaRPr lang="en-US" sz="2400" dirty="0"/>
          </a:p>
        </p:txBody>
      </p:sp>
      <p:pic>
        <p:nvPicPr>
          <p:cNvPr id="130050" name="Picture 2" descr="Image of a bone marrow biopsy showing a macrophage containing Leishmania amastigotes."/>
          <p:cNvPicPr>
            <a:picLocks noChangeAspect="1" noChangeArrowheads="1"/>
          </p:cNvPicPr>
          <p:nvPr/>
        </p:nvPicPr>
        <p:blipFill>
          <a:blip r:embed="rId2" cstate="print"/>
          <a:srcRect/>
          <a:stretch>
            <a:fillRect/>
          </a:stretch>
        </p:blipFill>
        <p:spPr bwMode="auto">
          <a:xfrm>
            <a:off x="2555776" y="1628800"/>
            <a:ext cx="3744416" cy="3312368"/>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dirty="0" smtClean="0"/>
              <a:t> </a:t>
            </a:r>
            <a:r>
              <a:rPr lang="en-US" dirty="0" err="1" smtClean="0"/>
              <a:t>Neoplasia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Benign </a:t>
            </a:r>
            <a:r>
              <a:rPr lang="en-US" sz="4000" dirty="0" err="1" smtClean="0"/>
              <a:t>tumours</a:t>
            </a:r>
            <a:r>
              <a:rPr lang="en-US" sz="4000" dirty="0" smtClean="0"/>
              <a:t>                                                                                      Gross and histopathology</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1- </a:t>
            </a:r>
            <a:r>
              <a:rPr lang="en-US" sz="3600" dirty="0" err="1" smtClean="0"/>
              <a:t>Adenomatous</a:t>
            </a:r>
            <a:r>
              <a:rPr lang="en-US" sz="3600" dirty="0" smtClean="0"/>
              <a:t> polyp of rectum / colon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2- </a:t>
            </a:r>
            <a:r>
              <a:rPr lang="en-US" sz="3600" dirty="0" err="1" smtClean="0"/>
              <a:t>Lipoma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1- Fatty liver(</a:t>
            </a:r>
            <a:r>
              <a:rPr lang="en-US" sz="3600" dirty="0" err="1" smtClean="0"/>
              <a:t>Steatosis</a:t>
            </a:r>
            <a:r>
              <a:rPr lang="en-US" sz="3600" dirty="0" smtClean="0"/>
              <a:t>)</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            </a:t>
            </a:r>
            <a:r>
              <a:rPr lang="en-US" b="1" dirty="0" smtClean="0">
                <a:solidFill>
                  <a:schemeClr val="accent1"/>
                </a:solidFill>
              </a:rPr>
              <a:t>2-Lipoma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2051720" y="1484313"/>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t>nontender</a:t>
            </a:r>
            <a:r>
              <a:rPr lang="en-US" sz="2400" dirty="0"/>
              <a:t>, and freely mobile. </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a:t>
            </a:r>
            <a:r>
              <a:rPr lang="en-US" altLang="en-US" sz="3200" b="1" dirty="0" err="1"/>
              <a:t>Subtypes:angiolipoma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3- </a:t>
            </a:r>
            <a:r>
              <a:rPr lang="en-US" sz="3600" dirty="0" err="1" smtClean="0"/>
              <a:t>Intradermal</a:t>
            </a:r>
            <a:r>
              <a:rPr lang="en-US" sz="3600" dirty="0" smtClean="0"/>
              <a:t> nevus</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323528" y="548680"/>
            <a:ext cx="8424936" cy="587727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3816350"/>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cells 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The cells contain varying amount of brown melanin pigment.</a:t>
            </a:r>
          </a:p>
          <a:p>
            <a:pPr marL="534988" indent="-534988" algn="just" fontAlgn="auto">
              <a:spcBef>
                <a:spcPts val="0"/>
              </a:spcBef>
              <a:spcAft>
                <a:spcPts val="0"/>
              </a:spcAft>
              <a:buFontTx/>
              <a:buBlip>
                <a:blip r:embed="rId3"/>
              </a:buBlip>
              <a:defRPr/>
            </a:pPr>
            <a:endParaRPr lang="en-US" sz="2800"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No </a:t>
            </a:r>
            <a:r>
              <a:rPr lang="en-US" sz="2800" dirty="0" err="1">
                <a:latin typeface="Franklin Gothic Demi" pitchFamily="34" charset="0"/>
                <a:cs typeface="+mn-cs"/>
              </a:rPr>
              <a:t>junctional</a:t>
            </a:r>
            <a:r>
              <a:rPr lang="en-US" sz="2800" dirty="0">
                <a:latin typeface="Franklin Gothic Demi" pitchFamily="34" charset="0"/>
                <a:cs typeface="+mn-cs"/>
              </a:rPr>
              <a:t> activity.</a:t>
            </a: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4- Multiple uterine </a:t>
            </a:r>
            <a:r>
              <a:rPr lang="en-US" sz="3600" dirty="0" err="1" smtClean="0"/>
              <a:t>leiomyomata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3" cstate="print"/>
          <a:srcRect/>
          <a:stretch>
            <a:fillRect/>
          </a:stretch>
        </p:blipFill>
        <p:spPr bwMode="auto">
          <a:xfrm>
            <a:off x="403225" y="357188"/>
            <a:ext cx="8455025" cy="614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500042"/>
          <a:ext cx="4243388" cy="3362325"/>
        </p:xfrm>
        <a:graphic>
          <a:graphicData uri="http://schemas.openxmlformats.org/presentationml/2006/ole">
            <p:oleObj spid="_x0000_s1026" name="Bitmap Image" r:id="rId4" imgW="1286055" imgH="1019048" progId="PBrush">
              <p:embed/>
            </p:oleObj>
          </a:graphicData>
        </a:graphic>
      </p:graphicFrame>
      <p:graphicFrame>
        <p:nvGraphicFramePr>
          <p:cNvPr id="3075" name="Object 3"/>
          <p:cNvGraphicFramePr>
            <a:graphicFrameLocks noChangeAspect="1"/>
          </p:cNvGraphicFramePr>
          <p:nvPr/>
        </p:nvGraphicFramePr>
        <p:xfrm>
          <a:off x="4357686" y="357166"/>
          <a:ext cx="4545013" cy="3576637"/>
        </p:xfrm>
        <a:graphic>
          <a:graphicData uri="http://schemas.openxmlformats.org/presentationml/2006/ole">
            <p:oleObj spid="_x0000_s1027" name="Bitmap Image" r:id="rId5" imgW="1343212" imgH="1057423" progId="PBrush">
              <p:embed/>
            </p:oleObj>
          </a:graphicData>
        </a:graphic>
      </p:graphicFrame>
      <p:sp>
        <p:nvSpPr>
          <p:cNvPr id="4" name="Rectangle 3"/>
          <p:cNvSpPr/>
          <p:nvPr/>
        </p:nvSpPr>
        <p:spPr>
          <a:xfrm>
            <a:off x="1142976" y="4857760"/>
            <a:ext cx="6858048" cy="646331"/>
          </a:xfrm>
          <a:prstGeom prst="rect">
            <a:avLst/>
          </a:prstGeom>
        </p:spPr>
        <p:txBody>
          <a:bodyPr wrap="square">
            <a:spAutoFit/>
          </a:bodyPr>
          <a:lstStyle/>
          <a:p>
            <a:r>
              <a:rPr lang="en-US" dirty="0" smtClean="0"/>
              <a:t>Organ: Liver                                                     </a:t>
            </a:r>
            <a:r>
              <a:rPr lang="en-US" dirty="0" err="1" smtClean="0"/>
              <a:t>Dx</a:t>
            </a:r>
            <a:r>
              <a:rPr lang="en-US" dirty="0" smtClean="0"/>
              <a:t>: </a:t>
            </a:r>
            <a:r>
              <a:rPr lang="en-US" b="0" dirty="0" err="1" smtClean="0"/>
              <a:t>Steatosis</a:t>
            </a:r>
            <a:r>
              <a:rPr lang="en-US" b="0" dirty="0" smtClean="0"/>
              <a:t> ( Fatty Liver)</a:t>
            </a:r>
            <a:br>
              <a:rPr lang="en-US" b="0" dirty="0" smtClean="0"/>
            </a:b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390525" y="571500"/>
            <a:ext cx="8532813" cy="578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899592" y="620688"/>
            <a:ext cx="7632849" cy="574355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well demarcated tumour mass in the muscle coat of uterus without a definite capsule.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Tumour consists of interlacing bundles of smooth muscle and fibrous tissue.</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muscle cells are spindle shaped with elongated nuclei and eosinophilic cytoplasm. </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5- </a:t>
            </a:r>
            <a:r>
              <a:rPr lang="en-US" sz="3600" dirty="0" err="1" smtClean="0"/>
              <a:t>Chondroma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a:solidFill>
                  <a:schemeClr val="tx2"/>
                </a:solidFill>
              </a:rPr>
              <a:t>Enchondroma of the fibula</a:t>
            </a:r>
          </a:p>
        </p:txBody>
      </p:sp>
      <p:pic>
        <p:nvPicPr>
          <p:cNvPr id="2" name="Picture 1"/>
          <p:cNvPicPr>
            <a:picLocks noChangeAspect="1"/>
          </p:cNvPicPr>
          <p:nvPr/>
        </p:nvPicPr>
        <p:blipFill>
          <a:blip r:embed="rId3" cstate="print">
            <a:extLst>
              <a:ext uri="28A0092B-C50C-407e-A947-70E740481C1C">
                <a14:useLocalDpi xmlns:a14="http://schemas.microsoft.com/office/drawing/2007/7/7/main" xmlns="" val="0"/>
              </a:ext>
            </a:extLst>
          </a:blip>
          <a:stretch>
            <a:fillRect/>
          </a:stretch>
        </p:blipFill>
        <p:spPr>
          <a:xfrm>
            <a:off x="2500298" y="214290"/>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6- </a:t>
            </a:r>
            <a:r>
              <a:rPr lang="en-US" sz="3600" dirty="0" err="1" smtClean="0"/>
              <a:t>Hemangioma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539552" y="404664"/>
            <a:ext cx="7992888" cy="609170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90588" y="571500"/>
            <a:ext cx="7362825" cy="5715000"/>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6000" contrast="20000"/>
          </a:blip>
          <a:srcRect/>
          <a:stretch>
            <a:fillRect/>
          </a:stretch>
        </p:blipFill>
        <p:spPr bwMode="auto">
          <a:xfrm>
            <a:off x="0" y="1500188"/>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HAEMANGIOMA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Haemangioma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3970338"/>
          </a:xfrm>
          <a:prstGeom prst="rect">
            <a:avLst/>
          </a:prstGeom>
          <a:noFill/>
          <a:ln w="9525">
            <a:noFill/>
            <a:miter lim="800000"/>
            <a:headEnd/>
            <a:tailEnd/>
          </a:ln>
        </p:spPr>
        <p:txBody>
          <a:bodyPr>
            <a:spAutoFit/>
          </a:bodyPr>
          <a:lstStyle/>
          <a:p>
            <a:pPr marL="450850" indent="-450850" algn="just">
              <a:buFontTx/>
              <a:buBlip>
                <a:blip r:embed="rId3"/>
              </a:buBlip>
            </a:pPr>
            <a:r>
              <a:rPr lang="en-US" sz="2800">
                <a:latin typeface="Franklin Gothic Demi" pitchFamily="34" charset="0"/>
              </a:rPr>
              <a:t>A tumour mass in the dermis which consists of large number of vascular spaces of varying shapes and sizes separated by connective tissue stroma.</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Vascular spaces are lined by the flattened endothelial cells and some contain blood.</a:t>
            </a:r>
          </a:p>
          <a:p>
            <a:pPr marL="450850" indent="-450850" algn="just">
              <a:buFontTx/>
              <a:buBlip>
                <a:blip r:embed="rId3"/>
              </a:buBlip>
            </a:pPr>
            <a:endParaRPr lang="en-US" sz="2800">
              <a:latin typeface="Franklin Gothic Demi" pitchFamily="34" charset="0"/>
            </a:endParaRPr>
          </a:p>
          <a:p>
            <a:pPr marL="450850" indent="-450850" algn="just">
              <a:buFontTx/>
              <a:buBlip>
                <a:blip r:embed="rId3"/>
              </a:buBlip>
            </a:pPr>
            <a:r>
              <a:rPr lang="en-US" sz="2800">
                <a:latin typeface="Franklin Gothic Demi" pitchFamily="34" charset="0"/>
              </a:rPr>
              <a:t>Delicate connective tissue stroma separated the capillary vascular spaces. </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7- </a:t>
            </a:r>
            <a:r>
              <a:rPr lang="en-US" sz="3600" dirty="0" err="1" smtClean="0"/>
              <a:t>Teratoma</a:t>
            </a:r>
            <a:r>
              <a:rPr lang="en-US" sz="3600" dirty="0" smtClean="0"/>
              <a:t> , </a:t>
            </a:r>
            <a:r>
              <a:rPr lang="en-US" sz="3600" dirty="0" err="1" smtClean="0"/>
              <a:t>dermoid</a:t>
            </a:r>
            <a:r>
              <a:rPr lang="en-US" sz="3600" dirty="0" smtClean="0"/>
              <a:t> cyst of the ovary</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99218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285750" y="571500"/>
            <a:ext cx="8647113" cy="5643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err="1" smtClean="0"/>
              <a:t>Neoplasia</a:t>
            </a:r>
            <a:r>
              <a:rPr lang="en-US" sz="4000" dirty="0" smtClean="0"/>
              <a:t> –malignant </a:t>
            </a:r>
            <a:r>
              <a:rPr lang="en-US" sz="4000" dirty="0" err="1" smtClean="0"/>
              <a:t>tumours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LiverFattyChangeLP"/>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1- </a:t>
            </a:r>
            <a:r>
              <a:rPr lang="en-US" sz="3600" dirty="0" err="1" smtClean="0"/>
              <a:t>Squamous</a:t>
            </a:r>
            <a:r>
              <a:rPr lang="en-US" sz="3600" dirty="0" smtClean="0"/>
              <a:t> cell carcinoma of the skin</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2" cstate="print"/>
          <a:srcRect/>
          <a:stretch>
            <a:fillRect/>
          </a:stretch>
        </p:blipFill>
        <p:spPr bwMode="auto">
          <a:xfrm>
            <a:off x="251520" y="2204864"/>
            <a:ext cx="4211638" cy="3178175"/>
          </a:xfrm>
          <a:prstGeom prst="rect">
            <a:avLst/>
          </a:prstGeom>
          <a:noFill/>
          <a:ln w="9525">
            <a:noFill/>
            <a:miter lim="800000"/>
            <a:headEnd/>
            <a:tailEnd/>
          </a:ln>
        </p:spPr>
      </p:pic>
      <p:sp>
        <p:nvSpPr>
          <p:cNvPr id="4" name="Title 3"/>
          <p:cNvSpPr>
            <a:spLocks noGrp="1"/>
          </p:cNvSpPr>
          <p:nvPr>
            <p:ph type="title" idx="4294967295"/>
          </p:nvPr>
        </p:nvSpPr>
        <p:spPr>
          <a:xfrm>
            <a:off x="0" y="155575"/>
            <a:ext cx="8892480" cy="1252538"/>
          </a:xfrm>
        </p:spPr>
        <p:txBody>
          <a:bodyPr>
            <a:normAutofit fontScale="90000"/>
          </a:bodyPr>
          <a:lstStyle/>
          <a:p>
            <a:pPr>
              <a:defRPr/>
            </a:pPr>
            <a:r>
              <a:rPr lang="en-US" sz="3600" dirty="0" smtClean="0">
                <a:solidFill>
                  <a:schemeClr val="accent1">
                    <a:satMod val="150000"/>
                  </a:schemeClr>
                </a:solidFill>
                <a:latin typeface="Franklin Gothic Demi" pitchFamily="34" charset="0"/>
                <a:cs typeface="Arial" charset="0"/>
              </a:rPr>
              <a:t>        1- SQUAMOUS CELL CARCINOMA (SKIN)</a:t>
            </a:r>
            <a:r>
              <a:rPr lang="en-US" sz="4400" dirty="0" smtClean="0">
                <a:latin typeface="Arial" charset="0"/>
                <a:cs typeface="Arial" charset="0"/>
              </a:rPr>
              <a:t/>
            </a:r>
            <a:br>
              <a:rPr lang="en-US" sz="4400" dirty="0" smtClean="0">
                <a:latin typeface="Arial" charset="0"/>
                <a:cs typeface="Arial" charset="0"/>
              </a:rPr>
            </a:br>
            <a:endParaRPr lang="en-US" dirty="0"/>
          </a:p>
        </p:txBody>
      </p:sp>
      <p:pic>
        <p:nvPicPr>
          <p:cNvPr id="98308" name="Picture 6" descr="http://www.mskcc.org/mskcc/shared/graphics/Scc.jpg"/>
          <p:cNvPicPr>
            <a:picLocks noChangeAspect="1" noChangeArrowheads="1"/>
          </p:cNvPicPr>
          <p:nvPr/>
        </p:nvPicPr>
        <p:blipFill>
          <a:blip r:embed="rId3" cstate="print"/>
          <a:srcRect/>
          <a:stretch>
            <a:fillRect/>
          </a:stretch>
        </p:blipFill>
        <p:spPr bwMode="auto">
          <a:xfrm>
            <a:off x="4860032" y="2204864"/>
            <a:ext cx="3995737" cy="3221038"/>
          </a:xfrm>
          <a:prstGeom prst="rect">
            <a:avLst/>
          </a:prstGeom>
          <a:noFill/>
          <a:ln w="9525">
            <a:noFill/>
            <a:miter lim="800000"/>
            <a:headEnd/>
            <a:tailEnd/>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descr="scc"/>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199"/>
            </a:stretch>
          </a:blipFill>
          <a:ln w="9525">
            <a:solidFill>
              <a:schemeClr val="tx1"/>
            </a:solidFill>
            <a:miter lim="800000"/>
            <a:headEnd/>
            <a:tailEnd/>
          </a:ln>
          <a:effectLst/>
        </p:spPr>
        <p:txBody>
          <a:bodyPr/>
          <a:lstStyle/>
          <a:p>
            <a:endParaRPr lang="en-US">
              <a:solidFill>
                <a:schemeClr val="bg2"/>
              </a:solidFill>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scc2"/>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545"/>
            </a:stretch>
          </a:blipFill>
          <a:ln w="9525">
            <a:solidFill>
              <a:schemeClr val="tx1"/>
            </a:solidFill>
            <a:miter lim="800000"/>
            <a:headEnd/>
            <a:tailEnd/>
          </a:ln>
          <a:effectLst/>
        </p:spPr>
        <p:txBody>
          <a:bodyPr/>
          <a:lstStyle/>
          <a:p>
            <a:r>
              <a:rPr lang="en-US"/>
              <a:t>SCC</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SQUAMOUS CELL CARCINOMA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20000" contrast="1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b="1" i="1" dirty="0" err="1" smtClean="0">
                <a:solidFill>
                  <a:schemeClr val="tx2">
                    <a:lumMod val="60000"/>
                    <a:lumOff val="40000"/>
                  </a:schemeClr>
                </a:solidFill>
              </a:rPr>
              <a:t>Squamous</a:t>
            </a:r>
            <a:r>
              <a:rPr lang="en-US" sz="2800" b="1" i="1" dirty="0" smtClean="0">
                <a:solidFill>
                  <a:schemeClr val="tx2">
                    <a:lumMod val="60000"/>
                    <a:lumOff val="40000"/>
                  </a:schemeClr>
                </a:solidFill>
              </a:rPr>
              <a:t> cell carcinoma of the skin : Section of the skin shows an ulcer covered by inflammatory </a:t>
            </a:r>
            <a:r>
              <a:rPr lang="en-US" sz="2800" b="1" i="1" dirty="0" err="1" smtClean="0">
                <a:solidFill>
                  <a:schemeClr val="tx2">
                    <a:lumMod val="60000"/>
                    <a:lumOff val="40000"/>
                  </a:schemeClr>
                </a:solidFill>
              </a:rPr>
              <a:t>exudate</a:t>
            </a:r>
            <a:r>
              <a:rPr lang="en-US" sz="2800" b="1" i="1" dirty="0" smtClean="0">
                <a:solidFill>
                  <a:schemeClr val="tx2">
                    <a:lumMod val="60000"/>
                    <a:lumOff val="40000"/>
                  </a:schemeClr>
                </a:solidFill>
              </a:rPr>
              <a:t> .</a:t>
            </a:r>
            <a:endParaRPr lang="en-US" sz="2800" b="1" i="1" dirty="0">
              <a:solidFill>
                <a:schemeClr val="tx2">
                  <a:lumMod val="60000"/>
                  <a:lumOff val="40000"/>
                </a:schemeClr>
              </a:solidFill>
            </a:endParaRPr>
          </a:p>
        </p:txBody>
      </p:sp>
      <p:sp>
        <p:nvSpPr>
          <p:cNvPr id="5" name="Content Placeholder 4"/>
          <p:cNvSpPr>
            <a:spLocks noGrp="1"/>
          </p:cNvSpPr>
          <p:nvPr>
            <p:ph idx="1"/>
          </p:nvPr>
        </p:nvSpPr>
        <p:spPr/>
        <p:txBody>
          <a:bodyPr/>
          <a:lstStyle/>
          <a:p>
            <a:r>
              <a:rPr lang="en-US" sz="2800" dirty="0" smtClean="0"/>
              <a:t>The dermis is infiltrated by masses of well differentiated </a:t>
            </a:r>
            <a:r>
              <a:rPr lang="en-US" sz="2800" dirty="0" err="1" smtClean="0"/>
              <a:t>neoplastic</a:t>
            </a:r>
            <a:r>
              <a:rPr lang="en-US" sz="2800" dirty="0" smtClean="0"/>
              <a:t> </a:t>
            </a:r>
            <a:r>
              <a:rPr lang="en-US" sz="2800" dirty="0" err="1" smtClean="0"/>
              <a:t>sqamous</a:t>
            </a:r>
            <a:r>
              <a:rPr lang="en-US" sz="2800" dirty="0" smtClean="0"/>
              <a:t> cells which are separated by fibrous tissue </a:t>
            </a:r>
            <a:r>
              <a:rPr lang="en-US" sz="2800" dirty="0" err="1" smtClean="0"/>
              <a:t>stroma</a:t>
            </a:r>
            <a:r>
              <a:rPr lang="en-US" dirty="0" smtClean="0"/>
              <a:t> </a:t>
            </a:r>
            <a:r>
              <a:rPr lang="en-US" sz="2800" dirty="0" smtClean="0"/>
              <a:t>with chronic inflammatory cells .                                               </a:t>
            </a:r>
            <a:r>
              <a:rPr lang="en-US" sz="2800" dirty="0" err="1" smtClean="0"/>
              <a:t>Tumour</a:t>
            </a:r>
            <a:r>
              <a:rPr lang="en-US" sz="2800" dirty="0" smtClean="0"/>
              <a:t> cells show </a:t>
            </a:r>
            <a:r>
              <a:rPr lang="en-US" sz="2800" dirty="0" err="1" smtClean="0"/>
              <a:t>pleomorphism,hyperchromatism</a:t>
            </a:r>
            <a:r>
              <a:rPr lang="en-US" sz="2800" dirty="0" smtClean="0"/>
              <a:t> and many mitotic figures .                                     Pinkish laminated keratin pearls (epithelial cell nests) are present in the center of some cell masses .</a:t>
            </a:r>
            <a:endParaRPr lang="en-US" sz="2800"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2- </a:t>
            </a:r>
            <a:r>
              <a:rPr lang="en-US" sz="3600" dirty="0" err="1" smtClean="0"/>
              <a:t>Adenocarcinoma</a:t>
            </a:r>
            <a:r>
              <a:rPr lang="en-US" sz="3600" dirty="0" smtClean="0"/>
              <a:t> of the large intestine</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323528" y="332656"/>
            <a:ext cx="8568952" cy="6192688"/>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477375" cy="73723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9144000" cy="6859588"/>
          </a:xfr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439275" cy="7353300"/>
          </a:xfrm>
          <a:prstGeom prst="rect">
            <a:avLst/>
          </a:prstGeom>
          <a:noFill/>
          <a:ln w="9525">
            <a:noFill/>
            <a:miter lim="800000"/>
            <a:headEnd/>
            <a:tailEnd/>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496425" cy="7372350"/>
          </a:xfrm>
          <a:prstGeom prst="rect">
            <a:avLst/>
          </a:prstGeom>
          <a:noFill/>
          <a:ln w="9525">
            <a:noFill/>
            <a:miter lim="800000"/>
            <a:headEnd/>
            <a:tailEnd/>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4832350"/>
          </a:xfrm>
          <a:prstGeom prst="rect">
            <a:avLst/>
          </a:prstGeom>
          <a:noFill/>
        </p:spPr>
        <p:txBody>
          <a:bodyPr>
            <a:spAutoFit/>
          </a:bodyPr>
          <a:lstStyle/>
          <a:p>
            <a:pPr algn="just" fontAlgn="auto">
              <a:spcBef>
                <a:spcPts val="0"/>
              </a:spcBef>
              <a:spcAft>
                <a:spcPts val="0"/>
              </a:spcAft>
              <a:defRPr/>
            </a:pPr>
            <a:r>
              <a:rPr lang="en-US" sz="2800" i="1" dirty="0">
                <a:latin typeface="Franklin Gothic Demi" pitchFamily="34" charset="0"/>
                <a:cs typeface="+mn-cs"/>
              </a:rPr>
              <a:t>A </a:t>
            </a:r>
            <a:r>
              <a:rPr lang="en-US" sz="2800" i="1" dirty="0" err="1">
                <a:latin typeface="Franklin Gothic Demi" pitchFamily="34" charset="0"/>
                <a:cs typeface="+mn-cs"/>
              </a:rPr>
              <a:t>tumour</a:t>
            </a:r>
            <a:r>
              <a:rPr lang="en-US" sz="2800" i="1" dirty="0">
                <a:latin typeface="Franklin Gothic Demi" pitchFamily="34" charset="0"/>
                <a:cs typeface="+mn-cs"/>
              </a:rPr>
              <a:t> mass at one end, and a normal mucosa on the other side:</a:t>
            </a:r>
          </a:p>
          <a:p>
            <a:pPr algn="just" fontAlgn="auto">
              <a:spcBef>
                <a:spcPts val="0"/>
              </a:spcBef>
              <a:spcAft>
                <a:spcPts val="0"/>
              </a:spcAft>
              <a:defRPr/>
            </a:pPr>
            <a:endParaRPr lang="en-US" sz="2800" i="1"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err="1">
                <a:latin typeface="Franklin Gothic Demi" pitchFamily="34" charset="0"/>
                <a:cs typeface="+mn-cs"/>
              </a:rPr>
              <a:t>Tumour</a:t>
            </a:r>
            <a:r>
              <a:rPr lang="en-US" sz="2800" dirty="0">
                <a:latin typeface="Franklin Gothic Demi" pitchFamily="34" charset="0"/>
                <a:cs typeface="+mn-cs"/>
              </a:rPr>
              <a:t> 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err="1">
                <a:latin typeface="Franklin Gothic Demi" pitchFamily="34" charset="0"/>
                <a:cs typeface="+mn-cs"/>
              </a:rPr>
              <a:t>neoplastic</a:t>
            </a:r>
            <a:r>
              <a:rPr lang="en-US" sz="2800" dirty="0">
                <a:latin typeface="Franklin Gothic Demi" pitchFamily="34" charset="0"/>
                <a:cs typeface="+mn-cs"/>
              </a:rPr>
              <a:t> 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err="1">
                <a:latin typeface="Franklin Gothic Demi" pitchFamily="34" charset="0"/>
                <a:cs typeface="+mn-cs"/>
              </a:rPr>
              <a:t>neoplastc</a:t>
            </a:r>
            <a:r>
              <a:rPr lang="en-US" sz="2800" dirty="0">
                <a:latin typeface="Franklin Gothic Demi" pitchFamily="34" charset="0"/>
                <a:cs typeface="+mn-cs"/>
              </a:rPr>
              <a:t> glands.</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3- </a:t>
            </a:r>
            <a:r>
              <a:rPr lang="en-US" dirty="0" err="1" smtClean="0"/>
              <a:t>Leiomyosarcoma</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2" cstate="print"/>
          <a:srcRect/>
          <a:stretch>
            <a:fillRect/>
          </a:stretch>
        </p:blipFill>
        <p:spPr bwMode="auto">
          <a:xfrm>
            <a:off x="1763688" y="260648"/>
            <a:ext cx="5518150" cy="4525962"/>
          </a:xfrm>
          <a:prstGeom prst="rect">
            <a:avLst/>
          </a:prstGeom>
          <a:noFill/>
        </p:spPr>
      </p:pic>
      <p:sp>
        <p:nvSpPr>
          <p:cNvPr id="5" name="Rectangle 4"/>
          <p:cNvSpPr/>
          <p:nvPr/>
        </p:nvSpPr>
        <p:spPr>
          <a:xfrm>
            <a:off x="179512" y="5085184"/>
            <a:ext cx="8784976" cy="1384995"/>
          </a:xfrm>
          <a:prstGeom prst="rect">
            <a:avLst/>
          </a:prstGeom>
        </p:spPr>
        <p:txBody>
          <a:bodyPr wrap="square">
            <a:spAutoFit/>
          </a:bodyPr>
          <a:lstStyle/>
          <a:p>
            <a:r>
              <a:rPr lang="en-US" sz="2800" dirty="0" smtClean="0"/>
              <a:t> Cut surface of this </a:t>
            </a:r>
            <a:r>
              <a:rPr lang="en-US" sz="2800" dirty="0" err="1" smtClean="0"/>
              <a:t>leiomyosarcoma</a:t>
            </a:r>
            <a:r>
              <a:rPr lang="en-US" sz="2800" dirty="0" smtClean="0"/>
              <a:t> showing  ill defined pale and soft large fleshy mass with hemorrhage and necrosis. </a:t>
            </a:r>
            <a:endParaRPr lang="en-US" sz="2800"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85825" y="571500"/>
            <a:ext cx="7372350" cy="5715000"/>
          </a:xfrm>
          <a:prstGeom prst="rect">
            <a:avLst/>
          </a:prstGeom>
          <a:noFill/>
          <a:ln w="9525">
            <a:noFill/>
            <a:miter lim="800000"/>
            <a:headEnd/>
            <a:tailEnd/>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885825" y="571500"/>
            <a:ext cx="7372350" cy="5715000"/>
          </a:xfrm>
          <a:prstGeom prst="rect">
            <a:avLst/>
          </a:prstGeom>
          <a:noFill/>
          <a:ln w="9525">
            <a:noFill/>
            <a:miter lim="800000"/>
            <a:headEnd/>
            <a:tailEnd/>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ars.els-cdn.com/content/image/1-s2.0-S1756231708000339-gr7.jpg"/>
          <p:cNvPicPr>
            <a:picLocks noChangeAspect="1" noChangeArrowheads="1"/>
          </p:cNvPicPr>
          <p:nvPr/>
        </p:nvPicPr>
        <p:blipFill>
          <a:blip r:embed="rId2" cstate="print"/>
          <a:srcRect/>
          <a:stretch>
            <a:fillRect/>
          </a:stretch>
        </p:blipFill>
        <p:spPr bwMode="auto">
          <a:xfrm>
            <a:off x="1691680" y="764704"/>
            <a:ext cx="5472608" cy="3741788"/>
          </a:xfrm>
          <a:prstGeom prst="rect">
            <a:avLst/>
          </a:prstGeom>
          <a:noFill/>
        </p:spPr>
      </p:pic>
      <p:sp>
        <p:nvSpPr>
          <p:cNvPr id="3" name="Rectangle 2"/>
          <p:cNvSpPr/>
          <p:nvPr/>
        </p:nvSpPr>
        <p:spPr>
          <a:xfrm>
            <a:off x="0" y="5013176"/>
            <a:ext cx="9144000" cy="954107"/>
          </a:xfrm>
          <a:prstGeom prst="rect">
            <a:avLst/>
          </a:prstGeom>
        </p:spPr>
        <p:txBody>
          <a:bodyPr wrap="square">
            <a:spAutoFit/>
          </a:bodyPr>
          <a:lstStyle/>
          <a:p>
            <a:r>
              <a:rPr lang="en-US" sz="2800" dirty="0" smtClean="0"/>
              <a:t>Uterine  </a:t>
            </a:r>
            <a:r>
              <a:rPr lang="en-US" sz="2800" b="1" dirty="0" err="1" smtClean="0"/>
              <a:t>leiomyosarcoma</a:t>
            </a:r>
            <a:r>
              <a:rPr lang="en-US" sz="2800" dirty="0" smtClean="0"/>
              <a:t>, </a:t>
            </a:r>
            <a:r>
              <a:rPr lang="en-US" sz="2800" dirty="0" err="1" smtClean="0"/>
              <a:t>desmin</a:t>
            </a:r>
            <a:r>
              <a:rPr lang="en-US" sz="2800" dirty="0" smtClean="0"/>
              <a:t> </a:t>
            </a:r>
            <a:r>
              <a:rPr lang="en-US" sz="2800" dirty="0" err="1" smtClean="0"/>
              <a:t>immunohistochemistry</a:t>
            </a:r>
            <a:r>
              <a:rPr lang="en-US" sz="2800" dirty="0" smtClean="0"/>
              <a:t> stain</a:t>
            </a: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24579" name="TextBox 2"/>
          <p:cNvSpPr txBox="1">
            <a:spLocks noChangeArrowheads="1"/>
          </p:cNvSpPr>
          <p:nvPr/>
        </p:nvSpPr>
        <p:spPr bwMode="auto">
          <a:xfrm>
            <a:off x="285750" y="2000250"/>
            <a:ext cx="8643938" cy="4524315"/>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Normal lobular architecture.</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of 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seen.</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No inflammation and no fibrosis.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2- </a:t>
            </a:r>
            <a:r>
              <a:rPr lang="en-US" sz="3600" dirty="0" err="1" smtClean="0"/>
              <a:t>Coagulative</a:t>
            </a:r>
            <a:r>
              <a:rPr lang="en-US" sz="3600" dirty="0" smtClean="0"/>
              <a:t> necrosis of the kidney</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Normal anatomy and histology of organs related to this chapter</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9" name="Object 7"/>
          <p:cNvGraphicFramePr>
            <a:graphicFrameLocks noChangeAspect="1"/>
          </p:cNvGraphicFramePr>
          <p:nvPr/>
        </p:nvGraphicFramePr>
        <p:xfrm>
          <a:off x="2143108" y="357166"/>
          <a:ext cx="3994150" cy="4714908"/>
        </p:xfrm>
        <a:graphic>
          <a:graphicData uri="http://schemas.openxmlformats.org/presentationml/2006/ole">
            <p:oleObj spid="_x0000_s19458" name="Photo Editor Photo" r:id="rId3" imgW="3142857" imgH="4800000" progId="">
              <p:embed/>
            </p:oleObj>
          </a:graphicData>
        </a:graphic>
      </p:graphicFrame>
      <p:sp>
        <p:nvSpPr>
          <p:cNvPr id="141321" name="Text Box 9"/>
          <p:cNvSpPr txBox="1">
            <a:spLocks noChangeArrowheads="1"/>
          </p:cNvSpPr>
          <p:nvPr/>
        </p:nvSpPr>
        <p:spPr bwMode="auto">
          <a:xfrm>
            <a:off x="1214414" y="5572140"/>
            <a:ext cx="5815566" cy="369332"/>
          </a:xfrm>
          <a:prstGeom prst="rect">
            <a:avLst/>
          </a:prstGeom>
          <a:noFill/>
          <a:ln w="9525">
            <a:noFill/>
            <a:miter lim="800000"/>
            <a:headEnd/>
            <a:tailEnd/>
          </a:ln>
          <a:effectLst/>
        </p:spPr>
        <p:txBody>
          <a:bodyPr wrap="none">
            <a:spAutoFit/>
          </a:bodyPr>
          <a:lstStyle/>
          <a:p>
            <a:r>
              <a:rPr lang="en-US" dirty="0" smtClean="0">
                <a:latin typeface="Verdana" pitchFamily="34" charset="0"/>
              </a:rPr>
              <a:t>Organ: Kidney              </a:t>
            </a:r>
            <a:r>
              <a:rPr lang="en-US" dirty="0" err="1" smtClean="0">
                <a:latin typeface="Verdana" pitchFamily="34" charset="0"/>
              </a:rPr>
              <a:t>Dx:Coagulative</a:t>
            </a:r>
            <a:r>
              <a:rPr lang="en-US" dirty="0" smtClean="0">
                <a:latin typeface="Verdana" pitchFamily="34" charset="0"/>
              </a:rPr>
              <a:t> </a:t>
            </a:r>
            <a:r>
              <a:rPr lang="en-US" dirty="0">
                <a:latin typeface="Verdana" pitchFamily="34" charset="0"/>
              </a:rPr>
              <a:t>necrosis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323528" y="404664"/>
            <a:ext cx="8352928" cy="59046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err="1" smtClean="0">
                <a:solidFill>
                  <a:schemeClr val="accent1">
                    <a:satMod val="150000"/>
                  </a:schemeClr>
                </a:solidFill>
                <a:latin typeface="Franklin Gothic Demi" pitchFamily="34" charset="0"/>
              </a:rPr>
              <a:t>Coagulative</a:t>
            </a:r>
            <a:r>
              <a:rPr lang="en-US" sz="3600" dirty="0" smtClean="0">
                <a:solidFill>
                  <a:schemeClr val="accent1">
                    <a:satMod val="150000"/>
                  </a:schemeClr>
                </a:solidFill>
                <a:latin typeface="Franklin Gothic Demi" pitchFamily="34" charset="0"/>
              </a:rPr>
              <a:t> necrosis in an </a:t>
            </a:r>
            <a:r>
              <a:rPr lang="en-US" sz="3600" dirty="0" err="1" smtClean="0">
                <a:solidFill>
                  <a:schemeClr val="accent1">
                    <a:satMod val="150000"/>
                  </a:schemeClr>
                </a:solidFill>
                <a:latin typeface="Franklin Gothic Demi" pitchFamily="34" charset="0"/>
              </a:rPr>
              <a:t>infarcted</a:t>
            </a:r>
            <a:r>
              <a:rPr lang="en-US" sz="3600" dirty="0" smtClean="0">
                <a:solidFill>
                  <a:schemeClr val="accent1">
                    <a:satMod val="150000"/>
                  </a:schemeClr>
                </a:solidFill>
                <a:latin typeface="Franklin Gothic Demi" pitchFamily="34" charset="0"/>
              </a:rPr>
              <a:t>  KIDNEY</a:t>
            </a:r>
            <a:endParaRPr lang="en-US" sz="3600" dirty="0">
              <a:solidFill>
                <a:schemeClr val="accent1">
                  <a:satMod val="150000"/>
                </a:schemeClr>
              </a:solidFill>
              <a:latin typeface="Franklin Gothic Demi" pitchFamily="34" charset="0"/>
            </a:endParaRPr>
          </a:p>
        </p:txBody>
      </p:sp>
      <p:pic>
        <p:nvPicPr>
          <p:cNvPr id="3" name="Picture 6" descr="13 e"/>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Coagulative</a:t>
            </a:r>
            <a:r>
              <a:rPr lang="en-US" sz="3600" i="1" dirty="0" smtClean="0">
                <a:solidFill>
                  <a:schemeClr val="accent1">
                    <a:satMod val="150000"/>
                  </a:schemeClr>
                </a:solidFill>
                <a:latin typeface="Franklin Gothic Demi" pitchFamily="34" charset="0"/>
              </a:rPr>
              <a:t> necrosis in an </a:t>
            </a:r>
            <a:r>
              <a:rPr lang="en-US" sz="3600" i="1" dirty="0" err="1" smtClean="0">
                <a:solidFill>
                  <a:schemeClr val="accent1">
                    <a:satMod val="150000"/>
                  </a:schemeClr>
                </a:solidFill>
                <a:latin typeface="Franklin Gothic Demi" pitchFamily="34" charset="0"/>
              </a:rPr>
              <a:t>infarcted</a:t>
            </a:r>
            <a:r>
              <a:rPr lang="en-US" sz="3600" i="1" dirty="0" smtClean="0">
                <a:solidFill>
                  <a:schemeClr val="accent1">
                    <a:satMod val="150000"/>
                  </a:schemeClr>
                </a:solidFill>
                <a:latin typeface="Franklin Gothic Demi" pitchFamily="34" charset="0"/>
              </a:rPr>
              <a:t> kidney: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kidney shows:</a:t>
            </a:r>
            <a:endParaRPr lang="en-US" sz="2800" i="1" dirty="0">
              <a:solidFill>
                <a:schemeClr val="accent1">
                  <a:satMod val="150000"/>
                </a:schemeClr>
              </a:solidFill>
              <a:latin typeface="Franklin Gothic Demi" pitchFamily="34" charset="0"/>
            </a:endParaRPr>
          </a:p>
        </p:txBody>
      </p:sp>
      <p:sp>
        <p:nvSpPr>
          <p:cNvPr id="46083" name="TextBox 3"/>
          <p:cNvSpPr txBox="1">
            <a:spLocks noChangeArrowheads="1"/>
          </p:cNvSpPr>
          <p:nvPr/>
        </p:nvSpPr>
        <p:spPr bwMode="auto">
          <a:xfrm>
            <a:off x="0" y="1714500"/>
            <a:ext cx="8715375" cy="3540125"/>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A cortical infarct showing coagulative necrosis of glomeruli, tubules and interstitial tissue with loss of cell nuclei.</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The haemorrhagic zone at the periphery of the infarct shows dilated and congested blood vessels and cellular infiltrate by neutrophils, red blood cells and lymphocytes.</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3- </a:t>
            </a:r>
            <a:r>
              <a:rPr lang="en-US" sz="3600" dirty="0" err="1" smtClean="0"/>
              <a:t>Liquefactive</a:t>
            </a:r>
            <a:r>
              <a:rPr lang="en-US" sz="3600" dirty="0" smtClean="0"/>
              <a:t> necrosis of the brain</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285720" y="357166"/>
            <a:ext cx="8458200" cy="5537200"/>
          </a:xfrm>
          <a:prstGeom prst="rect">
            <a:avLst/>
          </a:prstGeom>
          <a:noFill/>
        </p:spPr>
      </p:pic>
      <p:sp>
        <p:nvSpPr>
          <p:cNvPr id="154628" name="Text Box 2052"/>
          <p:cNvSpPr txBox="1">
            <a:spLocks noChangeArrowheads="1"/>
          </p:cNvSpPr>
          <p:nvPr/>
        </p:nvSpPr>
        <p:spPr bwMode="auto">
          <a:xfrm>
            <a:off x="0" y="6000768"/>
            <a:ext cx="8676093" cy="707886"/>
          </a:xfrm>
          <a:prstGeom prst="rect">
            <a:avLst/>
          </a:prstGeom>
          <a:noFill/>
          <a:ln w="9525">
            <a:noFill/>
            <a:miter lim="800000"/>
            <a:headEnd/>
            <a:tailEnd/>
          </a:ln>
          <a:effectLst/>
        </p:spPr>
        <p:txBody>
          <a:bodyPr wrap="none">
            <a:spAutoFit/>
          </a:bodyPr>
          <a:lstStyle/>
          <a:p>
            <a:r>
              <a:rPr lang="en-US" sz="2000" dirty="0" smtClean="0">
                <a:latin typeface="Verdana" pitchFamily="34" charset="0"/>
              </a:rPr>
              <a:t>Organ: Brain </a:t>
            </a:r>
          </a:p>
          <a:p>
            <a:r>
              <a:rPr lang="en-US" sz="2000" dirty="0" err="1" smtClean="0">
                <a:latin typeface="Verdana" pitchFamily="34" charset="0"/>
              </a:rPr>
              <a:t>Dx</a:t>
            </a:r>
            <a:r>
              <a:rPr lang="en-US" sz="2000" dirty="0" smtClean="0">
                <a:latin typeface="Verdana" pitchFamily="34" charset="0"/>
              </a:rPr>
              <a:t>: </a:t>
            </a:r>
            <a:r>
              <a:rPr lang="en-US" dirty="0" err="1" smtClean="0">
                <a:latin typeface="Verdana" pitchFamily="34" charset="0"/>
              </a:rPr>
              <a:t>Liquefactive</a:t>
            </a:r>
            <a:r>
              <a:rPr lang="en-US" dirty="0" smtClean="0">
                <a:latin typeface="Verdana" pitchFamily="34" charset="0"/>
              </a:rPr>
              <a:t> </a:t>
            </a:r>
            <a:r>
              <a:rPr lang="en-US" dirty="0">
                <a:latin typeface="Verdana" pitchFamily="34" charset="0"/>
              </a:rPr>
              <a:t>necrosis in brain leads to resolution with cystic spaces. </a:t>
            </a:r>
            <a:endParaRPr lang="en-US" sz="2000" dirty="0">
              <a:latin typeface="Verdana" pitchFamily="34" charset="0"/>
            </a:endParaRP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4- </a:t>
            </a:r>
            <a:r>
              <a:rPr lang="en-US" sz="3600" dirty="0" err="1" smtClean="0"/>
              <a:t>Caseous</a:t>
            </a:r>
            <a:r>
              <a:rPr lang="en-US" sz="3600" dirty="0" smtClean="0"/>
              <a:t> necrosis of the lung</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763688" y="332656"/>
            <a:ext cx="5616624"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6021288"/>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5- Dystrophic calcification of aortic valve</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500042"/>
            <a:ext cx="7854950" cy="5184267"/>
          </a:xfrm>
          <a:noFill/>
          <a:ln/>
        </p:spPr>
      </p:pic>
      <p:sp>
        <p:nvSpPr>
          <p:cNvPr id="3" name="TextBox 2"/>
          <p:cNvSpPr txBox="1"/>
          <p:nvPr/>
        </p:nvSpPr>
        <p:spPr>
          <a:xfrm>
            <a:off x="214282" y="5929330"/>
            <a:ext cx="8278741" cy="523220"/>
          </a:xfrm>
          <a:prstGeom prst="rect">
            <a:avLst/>
          </a:prstGeom>
          <a:noFill/>
        </p:spPr>
        <p:txBody>
          <a:bodyPr wrap="none" rtlCol="0">
            <a:spAutoFit/>
          </a:bodyPr>
          <a:lstStyle/>
          <a:p>
            <a:r>
              <a:rPr lang="en-US" sz="2800" dirty="0" smtClean="0"/>
              <a:t>Organ: aortic valves               </a:t>
            </a:r>
            <a:r>
              <a:rPr lang="en-US" sz="2800" dirty="0" err="1" smtClean="0"/>
              <a:t>Dx</a:t>
            </a:r>
            <a:r>
              <a:rPr lang="en-US" sz="2800" dirty="0" smtClean="0"/>
              <a:t>: Dystrophic calcification </a:t>
            </a:r>
            <a:endParaRPr lang="en-U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28600"/>
            <a:ext cx="5029200" cy="1143000"/>
          </a:xfrm>
        </p:spPr>
        <p:txBody>
          <a:bodyPr/>
          <a:lstStyle/>
          <a:p>
            <a:r>
              <a:rPr lang="en-US" b="1" smtClean="0"/>
              <a:t>Lung</a:t>
            </a:r>
          </a:p>
        </p:txBody>
      </p:sp>
      <p:pic>
        <p:nvPicPr>
          <p:cNvPr id="10243" name="Picture 6" descr="lung-normal-gross-1"/>
          <p:cNvPicPr>
            <a:picLocks noGrp="1" noChangeAspect="1" noChangeArrowheads="1"/>
          </p:cNvPicPr>
          <p:nvPr>
            <p:ph type="clipArt" sz="half" idx="2"/>
          </p:nvPr>
        </p:nvPicPr>
        <p:blipFill>
          <a:blip r:embed="rId3" cstate="print"/>
          <a:srcRect/>
          <a:stretch>
            <a:fillRect/>
          </a:stretch>
        </p:blipFill>
        <p:spPr>
          <a:xfrm>
            <a:off x="304800" y="792163"/>
            <a:ext cx="4038600" cy="2636837"/>
          </a:xfrm>
        </p:spPr>
      </p:pic>
      <p:pic>
        <p:nvPicPr>
          <p:cNvPr id="10244" name="Picture 8" descr="lung-parenchyma-normal-micro-1"/>
          <p:cNvPicPr>
            <a:picLocks noChangeAspect="1" noChangeArrowheads="1"/>
          </p:cNvPicPr>
          <p:nvPr/>
        </p:nvPicPr>
        <p:blipFill>
          <a:blip r:embed="rId4" cstate="print"/>
          <a:srcRect/>
          <a:stretch>
            <a:fillRect/>
          </a:stretch>
        </p:blipFill>
        <p:spPr bwMode="auto">
          <a:xfrm>
            <a:off x="304800" y="3429000"/>
            <a:ext cx="4038600" cy="2635250"/>
          </a:xfrm>
          <a:prstGeom prst="rect">
            <a:avLst/>
          </a:prstGeom>
          <a:noFill/>
          <a:ln w="9525">
            <a:noFill/>
            <a:miter lim="800000"/>
            <a:headEnd/>
            <a:tailEnd/>
          </a:ln>
        </p:spPr>
      </p:pic>
      <p:pic>
        <p:nvPicPr>
          <p:cNvPr id="10245" name="Picture 9" descr="lung-normal-drawing-1"/>
          <p:cNvPicPr>
            <a:picLocks noChangeAspect="1" noChangeArrowheads="1"/>
          </p:cNvPicPr>
          <p:nvPr/>
        </p:nvPicPr>
        <p:blipFill>
          <a:blip r:embed="rId5" cstate="print"/>
          <a:srcRect/>
          <a:stretch>
            <a:fillRect/>
          </a:stretch>
        </p:blipFill>
        <p:spPr bwMode="auto">
          <a:xfrm>
            <a:off x="4572000" y="838200"/>
            <a:ext cx="4572000" cy="5181600"/>
          </a:xfrm>
          <a:prstGeom prst="rect">
            <a:avLst/>
          </a:prstGeom>
          <a:noFill/>
          <a:ln w="9525">
            <a:noFill/>
            <a:miter lim="800000"/>
            <a:headEnd/>
            <a:tailEnd/>
          </a:ln>
        </p:spPr>
      </p:pic>
      <p:pic>
        <p:nvPicPr>
          <p:cNvPr id="10246" name="Picture 7" descr="lung-normal-airway-micro-1"/>
          <p:cNvPicPr>
            <a:picLocks noChangeAspect="1" noChangeArrowheads="1"/>
          </p:cNvPicPr>
          <p:nvPr/>
        </p:nvPicPr>
        <p:blipFill>
          <a:blip r:embed="rId6" cstate="print"/>
          <a:srcRect/>
          <a:stretch>
            <a:fillRect/>
          </a:stretch>
        </p:blipFill>
        <p:spPr bwMode="auto">
          <a:xfrm>
            <a:off x="304800" y="3429000"/>
            <a:ext cx="1955800" cy="2667000"/>
          </a:xfrm>
          <a:prstGeom prst="rect">
            <a:avLst/>
          </a:prstGeom>
          <a:noFill/>
          <a:ln w="9525">
            <a:noFill/>
            <a:miter lim="800000"/>
            <a:headEnd/>
            <a:tailEnd/>
          </a:ln>
        </p:spPr>
      </p:pic>
      <p:sp useBgFill="1">
        <p:nvSpPr>
          <p:cNvPr id="10247" name="Rectangle 10"/>
          <p:cNvSpPr>
            <a:spLocks noChangeArrowheads="1"/>
          </p:cNvSpPr>
          <p:nvPr/>
        </p:nvSpPr>
        <p:spPr bwMode="auto">
          <a:xfrm>
            <a:off x="228600" y="6019800"/>
            <a:ext cx="4343400" cy="304800"/>
          </a:xfrm>
          <a:prstGeom prst="rect">
            <a:avLst/>
          </a:prstGeom>
          <a:ln w="9525">
            <a:noFill/>
            <a:miter lim="800000"/>
            <a:headEnd/>
            <a:tailEnd/>
          </a:ln>
        </p:spPr>
        <p:txBody>
          <a:bodyPr wrap="none" anchor="ctr"/>
          <a:lstStyle/>
          <a:p>
            <a:endParaRPr lang="en-US"/>
          </a:p>
        </p:txBody>
      </p:sp>
      <p:sp>
        <p:nvSpPr>
          <p:cNvPr id="10248" name="Text Box 11"/>
          <p:cNvSpPr txBox="1">
            <a:spLocks noChangeArrowheads="1"/>
          </p:cNvSpPr>
          <p:nvPr/>
        </p:nvSpPr>
        <p:spPr bwMode="auto">
          <a:xfrm>
            <a:off x="5105400" y="4038600"/>
            <a:ext cx="1219200" cy="701675"/>
          </a:xfrm>
          <a:prstGeom prst="rect">
            <a:avLst/>
          </a:prstGeom>
          <a:solidFill>
            <a:schemeClr val="accent2"/>
          </a:solidFill>
          <a:ln w="9525">
            <a:noFill/>
            <a:miter lim="800000"/>
            <a:headEnd/>
            <a:tailEnd/>
          </a:ln>
        </p:spPr>
        <p:txBody>
          <a:bodyPr>
            <a:spAutoFit/>
          </a:bodyPr>
          <a:lstStyle/>
          <a:p>
            <a:pPr>
              <a:spcBef>
                <a:spcPct val="50000"/>
              </a:spcBef>
            </a:pPr>
            <a:r>
              <a:rPr lang="en-US" sz="2000"/>
              <a:t>Capillary lumen</a:t>
            </a:r>
          </a:p>
        </p:txBody>
      </p:sp>
      <p:sp>
        <p:nvSpPr>
          <p:cNvPr id="10249" name="Text Box 12"/>
          <p:cNvSpPr txBox="1">
            <a:spLocks noChangeArrowheads="1"/>
          </p:cNvSpPr>
          <p:nvPr/>
        </p:nvSpPr>
        <p:spPr bwMode="auto">
          <a:xfrm>
            <a:off x="4572000" y="1524000"/>
            <a:ext cx="1371600" cy="641350"/>
          </a:xfrm>
          <a:prstGeom prst="rect">
            <a:avLst/>
          </a:prstGeom>
          <a:solidFill>
            <a:schemeClr val="accent2"/>
          </a:solidFill>
          <a:ln w="9525">
            <a:noFill/>
            <a:miter lim="800000"/>
            <a:headEnd/>
            <a:tailEnd/>
          </a:ln>
        </p:spPr>
        <p:txBody>
          <a:bodyPr>
            <a:spAutoFit/>
          </a:bodyPr>
          <a:lstStyle/>
          <a:p>
            <a:pPr>
              <a:spcBef>
                <a:spcPct val="50000"/>
              </a:spcBef>
            </a:pPr>
            <a:r>
              <a:rPr lang="en-US"/>
              <a:t>Type I pneumocyte</a:t>
            </a:r>
          </a:p>
        </p:txBody>
      </p:sp>
      <p:sp>
        <p:nvSpPr>
          <p:cNvPr id="10250" name="Text Box 14"/>
          <p:cNvSpPr txBox="1">
            <a:spLocks noChangeArrowheads="1"/>
          </p:cNvSpPr>
          <p:nvPr/>
        </p:nvSpPr>
        <p:spPr bwMode="auto">
          <a:xfrm>
            <a:off x="7315200" y="1676400"/>
            <a:ext cx="1371600" cy="641350"/>
          </a:xfrm>
          <a:prstGeom prst="rect">
            <a:avLst/>
          </a:prstGeom>
          <a:solidFill>
            <a:schemeClr val="accent2"/>
          </a:solidFill>
          <a:ln w="9525">
            <a:noFill/>
            <a:miter lim="800000"/>
            <a:headEnd/>
            <a:tailEnd/>
          </a:ln>
        </p:spPr>
        <p:txBody>
          <a:bodyPr>
            <a:spAutoFit/>
          </a:bodyPr>
          <a:lstStyle/>
          <a:p>
            <a:pPr>
              <a:spcBef>
                <a:spcPct val="50000"/>
              </a:spcBef>
            </a:pPr>
            <a:r>
              <a:rPr lang="en-US"/>
              <a:t>Type I pneumocyte</a:t>
            </a:r>
          </a:p>
        </p:txBody>
      </p:sp>
      <p:sp>
        <p:nvSpPr>
          <p:cNvPr id="10251" name="Text Box 15"/>
          <p:cNvSpPr txBox="1">
            <a:spLocks noChangeArrowheads="1"/>
          </p:cNvSpPr>
          <p:nvPr/>
        </p:nvSpPr>
        <p:spPr bwMode="auto">
          <a:xfrm>
            <a:off x="7772400" y="5181600"/>
            <a:ext cx="1371600" cy="560388"/>
          </a:xfrm>
          <a:prstGeom prst="rect">
            <a:avLst/>
          </a:prstGeom>
          <a:solidFill>
            <a:schemeClr val="accent2"/>
          </a:solidFill>
          <a:ln w="9525">
            <a:noFill/>
            <a:miter lim="800000"/>
            <a:headEnd/>
            <a:tailEnd/>
          </a:ln>
        </p:spPr>
        <p:txBody>
          <a:bodyPr>
            <a:spAutoFit/>
          </a:bodyPr>
          <a:lstStyle/>
          <a:p>
            <a:pPr>
              <a:lnSpc>
                <a:spcPct val="60000"/>
              </a:lnSpc>
              <a:spcBef>
                <a:spcPct val="50000"/>
              </a:spcBef>
            </a:pPr>
            <a:r>
              <a:rPr lang="en-US"/>
              <a:t>Type II</a:t>
            </a:r>
          </a:p>
          <a:p>
            <a:pPr>
              <a:lnSpc>
                <a:spcPct val="60000"/>
              </a:lnSpc>
              <a:spcBef>
                <a:spcPct val="50000"/>
              </a:spcBef>
            </a:pPr>
            <a:r>
              <a:rPr lang="en-US"/>
              <a:t>pneumocyte</a:t>
            </a:r>
          </a:p>
        </p:txBody>
      </p:sp>
      <p:sp>
        <p:nvSpPr>
          <p:cNvPr id="10252" name="Text Box 16"/>
          <p:cNvSpPr txBox="1">
            <a:spLocks noChangeArrowheads="1"/>
          </p:cNvSpPr>
          <p:nvPr/>
        </p:nvSpPr>
        <p:spPr bwMode="auto">
          <a:xfrm>
            <a:off x="6858000" y="5715000"/>
            <a:ext cx="1524000" cy="366713"/>
          </a:xfrm>
          <a:prstGeom prst="rect">
            <a:avLst/>
          </a:prstGeom>
          <a:solidFill>
            <a:schemeClr val="accent2"/>
          </a:solidFill>
          <a:ln w="9525">
            <a:noFill/>
            <a:miter lim="800000"/>
            <a:headEnd/>
            <a:tailEnd/>
          </a:ln>
        </p:spPr>
        <p:txBody>
          <a:bodyPr>
            <a:spAutoFit/>
          </a:bodyPr>
          <a:lstStyle/>
          <a:p>
            <a:pPr>
              <a:spcBef>
                <a:spcPct val="50000"/>
              </a:spcBef>
            </a:pPr>
            <a:r>
              <a:rPr lang="en-US"/>
              <a:t>Endothelium</a:t>
            </a:r>
          </a:p>
        </p:txBody>
      </p:sp>
      <p:sp>
        <p:nvSpPr>
          <p:cNvPr id="10253" name="Line 17"/>
          <p:cNvSpPr>
            <a:spLocks noChangeShapeType="1"/>
          </p:cNvSpPr>
          <p:nvPr/>
        </p:nvSpPr>
        <p:spPr bwMode="auto">
          <a:xfrm flipH="1" flipV="1">
            <a:off x="6629400" y="5562600"/>
            <a:ext cx="609600" cy="152400"/>
          </a:xfrm>
          <a:prstGeom prst="line">
            <a:avLst/>
          </a:prstGeom>
          <a:noFill/>
          <a:ln w="38100">
            <a:solidFill>
              <a:srgbClr val="FF0000"/>
            </a:solidFill>
            <a:round/>
            <a:headEnd/>
            <a:tailEnd type="triangle" w="med" len="med"/>
          </a:ln>
        </p:spPr>
        <p:txBody>
          <a:bodyPr wrap="none" anchor="ctr"/>
          <a:lstStyle/>
          <a:p>
            <a:endParaRPr lang="en-US"/>
          </a:p>
        </p:txBody>
      </p:sp>
      <p:sp>
        <p:nvSpPr>
          <p:cNvPr id="10254" name="Line 18"/>
          <p:cNvSpPr>
            <a:spLocks noChangeShapeType="1"/>
          </p:cNvSpPr>
          <p:nvPr/>
        </p:nvSpPr>
        <p:spPr bwMode="auto">
          <a:xfrm flipH="1" flipV="1">
            <a:off x="8763000" y="4724400"/>
            <a:ext cx="0" cy="457200"/>
          </a:xfrm>
          <a:prstGeom prst="line">
            <a:avLst/>
          </a:prstGeom>
          <a:noFill/>
          <a:ln w="38100">
            <a:solidFill>
              <a:srgbClr val="FF0000"/>
            </a:solidFill>
            <a:round/>
            <a:headEnd/>
            <a:tailEnd type="triangle" w="med" len="med"/>
          </a:ln>
        </p:spPr>
        <p:txBody>
          <a:bodyPr wrap="none" anchor="ctr"/>
          <a:lstStyle/>
          <a:p>
            <a:endParaRPr lang="en-US"/>
          </a:p>
        </p:txBody>
      </p:sp>
      <p:sp>
        <p:nvSpPr>
          <p:cNvPr id="10255" name="Line 19"/>
          <p:cNvSpPr>
            <a:spLocks noChangeShapeType="1"/>
          </p:cNvSpPr>
          <p:nvPr/>
        </p:nvSpPr>
        <p:spPr bwMode="auto">
          <a:xfrm flipH="1">
            <a:off x="7086600" y="1981200"/>
            <a:ext cx="381000" cy="228600"/>
          </a:xfrm>
          <a:prstGeom prst="line">
            <a:avLst/>
          </a:prstGeom>
          <a:noFill/>
          <a:ln w="38100">
            <a:solidFill>
              <a:srgbClr val="FF0000"/>
            </a:solidFill>
            <a:round/>
            <a:headEnd/>
            <a:tailEnd type="triangle" w="med" len="med"/>
          </a:ln>
        </p:spPr>
        <p:txBody>
          <a:bodyPr wrap="none" anchor="ctr"/>
          <a:lstStyle/>
          <a:p>
            <a:endParaRPr lang="en-US"/>
          </a:p>
        </p:txBody>
      </p:sp>
      <p:sp>
        <p:nvSpPr>
          <p:cNvPr id="10256" name="Line 20"/>
          <p:cNvSpPr>
            <a:spLocks noChangeShapeType="1"/>
          </p:cNvSpPr>
          <p:nvPr/>
        </p:nvSpPr>
        <p:spPr bwMode="auto">
          <a:xfrm>
            <a:off x="5105400" y="2133600"/>
            <a:ext cx="304800" cy="228600"/>
          </a:xfrm>
          <a:prstGeom prst="line">
            <a:avLst/>
          </a:prstGeom>
          <a:noFill/>
          <a:ln w="38100">
            <a:solidFill>
              <a:srgbClr val="FF0000"/>
            </a:solidFill>
            <a:round/>
            <a:headEnd/>
            <a:tailEnd type="triangle" w="med" len="med"/>
          </a:ln>
        </p:spPr>
        <p:txBody>
          <a:bodyPr wrap="none" anchor="ctr"/>
          <a:lstStyle/>
          <a:p>
            <a:endParaRPr lang="en-US"/>
          </a:p>
        </p:txBody>
      </p:sp>
      <p:sp>
        <p:nvSpPr>
          <p:cNvPr id="10257" name="Text Box 21"/>
          <p:cNvSpPr txBox="1">
            <a:spLocks noChangeArrowheads="1"/>
          </p:cNvSpPr>
          <p:nvPr/>
        </p:nvSpPr>
        <p:spPr bwMode="auto">
          <a:xfrm>
            <a:off x="7543800" y="2438400"/>
            <a:ext cx="1143000" cy="641350"/>
          </a:xfrm>
          <a:prstGeom prst="rect">
            <a:avLst/>
          </a:prstGeom>
          <a:solidFill>
            <a:schemeClr val="accent2"/>
          </a:solidFill>
          <a:ln w="9525">
            <a:noFill/>
            <a:miter lim="800000"/>
            <a:headEnd/>
            <a:tailEnd/>
          </a:ln>
        </p:spPr>
        <p:txBody>
          <a:bodyPr>
            <a:spAutoFit/>
          </a:bodyPr>
          <a:lstStyle/>
          <a:p>
            <a:pPr>
              <a:spcBef>
                <a:spcPct val="50000"/>
              </a:spcBef>
            </a:pPr>
            <a:r>
              <a:rPr lang="en-US"/>
              <a:t>Alveolar space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6- Dystrophic calcification of the skin</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0" y="764704"/>
            <a:ext cx="8280400" cy="584775"/>
          </a:xfrm>
          <a:prstGeom prst="rect">
            <a:avLst/>
          </a:prstGeom>
        </p:spPr>
        <p:txBody>
          <a:bodyPr wrap="square">
            <a:spAutoFit/>
          </a:bodyPr>
          <a:lstStyle/>
          <a:p>
            <a:pPr>
              <a:defRPr/>
            </a:pPr>
            <a:r>
              <a:rPr lang="en-US" sz="3200" dirty="0">
                <a:solidFill>
                  <a:schemeClr val="accent1">
                    <a:satMod val="150000"/>
                  </a:schemeClr>
                </a:solidFill>
                <a:latin typeface="Franklin Gothic Demi" pitchFamily="34" charset="0"/>
              </a:rPr>
              <a:t>6</a:t>
            </a:r>
            <a:r>
              <a:rPr lang="en-US" sz="3200" dirty="0" smtClean="0">
                <a:solidFill>
                  <a:schemeClr val="accent1">
                    <a:satMod val="150000"/>
                  </a:schemeClr>
                </a:solidFill>
                <a:latin typeface="Franklin Gothic Demi" pitchFamily="34" charset="0"/>
              </a:rPr>
              <a:t>- </a:t>
            </a:r>
            <a:r>
              <a:rPr lang="en-US" sz="3200" dirty="0">
                <a:solidFill>
                  <a:schemeClr val="accent1">
                    <a:satMod val="150000"/>
                  </a:schemeClr>
                </a:solidFill>
                <a:latin typeface="Franklin Gothic Demi" pitchFamily="34" charset="0"/>
              </a:rPr>
              <a:t>DYSTROPHIC CALCIFICATION (</a:t>
            </a:r>
            <a:r>
              <a:rPr lang="en-US" sz="3200" dirty="0" smtClean="0">
                <a:solidFill>
                  <a:schemeClr val="accent1">
                    <a:satMod val="150000"/>
                  </a:schemeClr>
                </a:solidFill>
                <a:latin typeface="Franklin Gothic Demi" pitchFamily="34" charset="0"/>
              </a:rPr>
              <a:t>Skin</a:t>
            </a:r>
            <a:r>
              <a:rPr lang="en-US" dirty="0">
                <a:solidFill>
                  <a:schemeClr val="accent1">
                    <a:satMod val="150000"/>
                  </a:schemeClr>
                </a:solidFill>
                <a:latin typeface="Franklin Gothic Demi" pitchFamily="34" charset="0"/>
              </a:rPr>
              <a:t>)</a:t>
            </a:r>
            <a:endParaRPr lang="en-US" dirty="0"/>
          </a:p>
        </p:txBody>
      </p:sp>
      <p:pic>
        <p:nvPicPr>
          <p:cNvPr id="267266" name="Picture 2" descr="http://accessmedicine.net/loadBinary.aspx?name=wolf7&amp;filename=wolf7_c138f001t.jpg"/>
          <p:cNvPicPr>
            <a:picLocks noChangeAspect="1" noChangeArrowheads="1"/>
          </p:cNvPicPr>
          <p:nvPr/>
        </p:nvPicPr>
        <p:blipFill>
          <a:blip r:embed="rId2" cstate="print"/>
          <a:srcRect/>
          <a:stretch>
            <a:fillRect/>
          </a:stretch>
        </p:blipFill>
        <p:spPr bwMode="auto">
          <a:xfrm>
            <a:off x="2195736" y="2132856"/>
            <a:ext cx="4320480" cy="3816424"/>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54538"/>
            <a:ext cx="9144000" cy="1403462"/>
          </a:xfrm>
        </p:spPr>
        <p:txBody>
          <a:bodyPr>
            <a:normAutofit/>
          </a:bodyPr>
          <a:lstStyle/>
          <a:p>
            <a:pPr>
              <a:defRPr/>
            </a:pPr>
            <a:r>
              <a:rPr lang="en-US" sz="3200" dirty="0" smtClean="0">
                <a:latin typeface="Franklin Gothic Demi" pitchFamily="34" charset="0"/>
              </a:rPr>
              <a:t>Organ: </a:t>
            </a:r>
            <a:r>
              <a:rPr lang="en-US" sz="3200" dirty="0">
                <a:latin typeface="Franklin Gothic Demi" pitchFamily="34" charset="0"/>
              </a:rPr>
              <a:t>Skin </a:t>
            </a:r>
            <a:r>
              <a:rPr lang="en-US" sz="3200" dirty="0" smtClean="0">
                <a:latin typeface="Franklin Gothic Demi" pitchFamily="34" charset="0"/>
              </a:rPr>
              <a:t>   </a:t>
            </a:r>
            <a:r>
              <a:rPr lang="en-US" sz="3200" dirty="0" err="1" smtClean="0">
                <a:latin typeface="Franklin Gothic Demi" pitchFamily="34" charset="0"/>
              </a:rPr>
              <a:t>Dx</a:t>
            </a:r>
            <a:r>
              <a:rPr lang="en-US" sz="3200" dirty="0" smtClean="0">
                <a:latin typeface="Franklin Gothic Demi" pitchFamily="34" charset="0"/>
              </a:rPr>
              <a:t>: DYSTROPHIC CALCIFICATION</a:t>
            </a:r>
            <a:endParaRPr lang="en-US" sz="3200" dirty="0">
              <a:latin typeface="Franklin Gothic Demi" pitchFamily="34" charset="0"/>
            </a:endParaRPr>
          </a:p>
        </p:txBody>
      </p:sp>
      <p:pic>
        <p:nvPicPr>
          <p:cNvPr id="4" name="Picture 6" descr="8 b"/>
          <p:cNvPicPr>
            <a:picLocks noChangeAspect="1" noChangeArrowheads="1"/>
          </p:cNvPicPr>
          <p:nvPr/>
        </p:nvPicPr>
        <p:blipFill>
          <a:blip r:embed="rId3" cstate="print"/>
          <a:srcRect/>
          <a:stretch>
            <a:fillRect/>
          </a:stretch>
        </p:blipFill>
        <p:spPr bwMode="auto">
          <a:xfrm>
            <a:off x="0" y="-152400"/>
            <a:ext cx="9144000" cy="5357812"/>
          </a:xfrm>
          <a:prstGeom prst="rect">
            <a:avLst/>
          </a:prstGeom>
          <a:noFill/>
          <a:ln w="38100" cap="sq">
            <a:solidFill>
              <a:srgbClr val="000000"/>
            </a:solidFill>
            <a:miter lim="800000"/>
            <a:headEnd/>
            <a:tailEnd/>
          </a:ln>
          <a:effectLst>
            <a:outerShdw dist="38100" dir="2700000" algn="tl" rotWithShape="0">
              <a:srgbClr val="000000">
                <a:alpha val="42999"/>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DYSTROPHIC CALCIFICATION </a:t>
            </a:r>
            <a:endParaRPr lang="en-US" sz="3600" dirty="0">
              <a:solidFill>
                <a:schemeClr val="accent1">
                  <a:satMod val="150000"/>
                </a:schemeClr>
              </a:solidFill>
              <a:latin typeface="Franklin Gothic Demi" pitchFamily="34" charset="0"/>
            </a:endParaRPr>
          </a:p>
        </p:txBody>
      </p:sp>
      <p:pic>
        <p:nvPicPr>
          <p:cNvPr id="3" name="Picture 5" descr="8 c"/>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Dystrophic calcification: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200" i="1" dirty="0">
              <a:solidFill>
                <a:schemeClr val="accent1">
                  <a:satMod val="150000"/>
                </a:schemeClr>
              </a:solidFill>
              <a:latin typeface="Franklin Gothic Demi" pitchFamily="34" charset="0"/>
            </a:endParaRPr>
          </a:p>
        </p:txBody>
      </p:sp>
      <p:sp>
        <p:nvSpPr>
          <p:cNvPr id="31747" name="TextBox 2"/>
          <p:cNvSpPr txBox="1">
            <a:spLocks noChangeArrowheads="1"/>
          </p:cNvSpPr>
          <p:nvPr/>
        </p:nvSpPr>
        <p:spPr bwMode="auto">
          <a:xfrm>
            <a:off x="357188" y="2071688"/>
            <a:ext cx="8358187" cy="1384300"/>
          </a:xfrm>
          <a:prstGeom prst="rect">
            <a:avLst/>
          </a:prstGeom>
          <a:noFill/>
          <a:ln w="9525">
            <a:noFill/>
            <a:miter lim="800000"/>
            <a:headEnd/>
            <a:tailEnd/>
          </a:ln>
        </p:spPr>
        <p:txBody>
          <a:bodyPr>
            <a:spAutoFit/>
          </a:bodyPr>
          <a:lstStyle/>
          <a:p>
            <a:pPr marL="450850" indent="-450850">
              <a:buFontTx/>
              <a:buBlip>
                <a:blip r:embed="rId3"/>
              </a:buBlip>
            </a:pPr>
            <a:r>
              <a:rPr lang="en-US" sz="2800">
                <a:latin typeface="Franklin Gothic Demi" pitchFamily="34" charset="0"/>
              </a:rPr>
              <a:t>Irregular blue granular deposits of calcium in the dermis surrounded by fibrous tissue and foreign body giant cell reaction.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7- Atrophy of the brain and testis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2" cstate="print"/>
          <a:srcRect/>
          <a:stretch>
            <a:fillRect/>
          </a:stretch>
        </p:blipFill>
        <p:spPr bwMode="auto">
          <a:xfrm>
            <a:off x="622300" y="381000"/>
            <a:ext cx="7874000" cy="6083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428604"/>
            <a:ext cx="7772400" cy="5089525"/>
          </a:xfrm>
          <a:prstGeom prst="rect">
            <a:avLst/>
          </a:prstGeom>
          <a:noFill/>
          <a:ln w="9525">
            <a:solidFill>
              <a:srgbClr val="FF6600"/>
            </a:solidFill>
            <a:miter lim="800000"/>
            <a:headEnd/>
            <a:tailEnd/>
          </a:ln>
        </p:spPr>
      </p:pic>
      <p:sp>
        <p:nvSpPr>
          <p:cNvPr id="36870" name="Line 6"/>
          <p:cNvSpPr>
            <a:spLocks noChangeShapeType="1"/>
          </p:cNvSpPr>
          <p:nvPr/>
        </p:nvSpPr>
        <p:spPr bwMode="auto">
          <a:xfrm>
            <a:off x="1066800" y="2133600"/>
            <a:ext cx="1676400" cy="1066800"/>
          </a:xfrm>
          <a:prstGeom prst="line">
            <a:avLst/>
          </a:prstGeom>
          <a:noFill/>
          <a:ln w="9525">
            <a:solidFill>
              <a:schemeClr val="tx1"/>
            </a:solidFill>
            <a:round/>
            <a:headEnd/>
            <a:tailEnd type="triangle" w="med" len="med"/>
          </a:ln>
          <a:effectLst/>
        </p:spPr>
        <p:txBody>
          <a:bodyPr/>
          <a:lstStyle/>
          <a:p>
            <a:endParaRPr lang="en-US"/>
          </a:p>
        </p:txBody>
      </p:sp>
      <p:sp>
        <p:nvSpPr>
          <p:cNvPr id="36871" name="Text Box 7"/>
          <p:cNvSpPr txBox="1">
            <a:spLocks noChangeArrowheads="1"/>
          </p:cNvSpPr>
          <p:nvPr/>
        </p:nvSpPr>
        <p:spPr bwMode="auto">
          <a:xfrm>
            <a:off x="609600" y="1676400"/>
            <a:ext cx="902811" cy="369332"/>
          </a:xfrm>
          <a:prstGeom prst="rect">
            <a:avLst/>
          </a:prstGeom>
          <a:noFill/>
          <a:ln w="9525">
            <a:noFill/>
            <a:miter lim="800000"/>
            <a:headEnd/>
            <a:tailEnd/>
          </a:ln>
          <a:effectLst/>
        </p:spPr>
        <p:txBody>
          <a:bodyPr wrap="none">
            <a:spAutoFit/>
          </a:bodyPr>
          <a:lstStyle/>
          <a:p>
            <a:r>
              <a:rPr lang="en-US" b="0" dirty="0">
                <a:solidFill>
                  <a:schemeClr val="bg1"/>
                </a:solidFill>
              </a:rPr>
              <a:t>Normal</a:t>
            </a:r>
          </a:p>
        </p:txBody>
      </p:sp>
      <p:sp>
        <p:nvSpPr>
          <p:cNvPr id="6" name="Rectangle 5"/>
          <p:cNvSpPr/>
          <p:nvPr/>
        </p:nvSpPr>
        <p:spPr>
          <a:xfrm>
            <a:off x="857224" y="5643578"/>
            <a:ext cx="6929486" cy="646331"/>
          </a:xfrm>
          <a:prstGeom prst="rect">
            <a:avLst/>
          </a:prstGeom>
        </p:spPr>
        <p:txBody>
          <a:bodyPr wrap="square">
            <a:spAutoFit/>
          </a:bodyPr>
          <a:lstStyle/>
          <a:p>
            <a:r>
              <a:rPr lang="en-US" dirty="0" smtClean="0"/>
              <a:t>Organ: Testis                                                    </a:t>
            </a:r>
            <a:r>
              <a:rPr lang="en-US" dirty="0" err="1" smtClean="0"/>
              <a:t>Dx</a:t>
            </a:r>
            <a:r>
              <a:rPr lang="en-US" dirty="0" smtClean="0"/>
              <a:t>: Atrophy</a:t>
            </a:r>
            <a:r>
              <a:rPr lang="en-US" b="0" dirty="0" smtClean="0"/>
              <a:t/>
            </a:r>
            <a:br>
              <a:rPr lang="en-US" b="0" dirty="0" smtClean="0"/>
            </a:b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8- Left ventricular hypertrophy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art - diaphragmatic posteroinferior"/>
          <p:cNvPicPr>
            <a:picLocks noChangeArrowheads="1"/>
          </p:cNvPicPr>
          <p:nvPr/>
        </p:nvPicPr>
        <p:blipFill>
          <a:blip r:embed="rId2" cstate="print"/>
          <a:srcRect/>
          <a:stretch>
            <a:fillRect/>
          </a:stretch>
        </p:blipFill>
        <p:spPr bwMode="auto">
          <a:xfrm>
            <a:off x="0" y="0"/>
            <a:ext cx="4570413" cy="3581400"/>
          </a:xfrm>
          <a:prstGeom prst="rect">
            <a:avLst/>
          </a:prstGeom>
          <a:noFill/>
        </p:spPr>
      </p:pic>
      <p:sp>
        <p:nvSpPr>
          <p:cNvPr id="7173" name="Text Box 5"/>
          <p:cNvSpPr txBox="1">
            <a:spLocks noChangeArrowheads="1"/>
          </p:cNvSpPr>
          <p:nvPr/>
        </p:nvSpPr>
        <p:spPr bwMode="auto">
          <a:xfrm>
            <a:off x="4572000" y="0"/>
            <a:ext cx="4572000" cy="3814763"/>
          </a:xfrm>
          <a:prstGeom prst="rect">
            <a:avLst/>
          </a:prstGeom>
          <a:noFill/>
          <a:ln w="9525">
            <a:noFill/>
            <a:miter lim="800000"/>
            <a:headEnd/>
            <a:tailEnd/>
          </a:ln>
          <a:effectLst/>
        </p:spPr>
        <p:txBody>
          <a:bodyPr>
            <a:spAutoFit/>
          </a:bodyPr>
          <a:lstStyle/>
          <a:p>
            <a:pPr marL="342900" indent="-342900"/>
            <a:r>
              <a:rPr lang="en-US" b="1"/>
              <a:t>NOTE:</a:t>
            </a:r>
          </a:p>
          <a:p>
            <a:pPr marL="342900" indent="-342900">
              <a:buFontTx/>
              <a:buChar char="-"/>
            </a:pPr>
            <a:r>
              <a:rPr lang="en-US"/>
              <a:t>The heart serves as a </a:t>
            </a:r>
            <a:r>
              <a:rPr lang="en-US" b="1"/>
              <a:t>mechanical pump</a:t>
            </a:r>
            <a:r>
              <a:rPr lang="en-US"/>
              <a:t> to supply the entire body with blood, both providing nutrients and removing waste products.</a:t>
            </a:r>
          </a:p>
          <a:p>
            <a:pPr marL="342900" indent="-342900">
              <a:buFontTx/>
              <a:buChar char="-"/>
            </a:pPr>
            <a:r>
              <a:rPr lang="en-US"/>
              <a:t>The great vessels exit the base of the heart.</a:t>
            </a:r>
          </a:p>
          <a:p>
            <a:pPr marL="342900" indent="-342900">
              <a:buFontTx/>
              <a:buChar char="-"/>
            </a:pPr>
            <a:r>
              <a:rPr lang="en-US"/>
              <a:t>Blood flow: body</a:t>
            </a:r>
            <a:r>
              <a:rPr lang="en-US">
                <a:cs typeface="Arial" charset="0"/>
              </a:rPr>
              <a:t>→vena cava→right atrium→right ventricle→lungs→left atrium→left ventricle→body</a:t>
            </a:r>
          </a:p>
          <a:p>
            <a:pPr marL="342900" indent="-342900">
              <a:buFontTx/>
              <a:buChar char="-"/>
            </a:pPr>
            <a:r>
              <a:rPr lang="en-US"/>
              <a:t>The heart consists of 3 layers – the </a:t>
            </a:r>
            <a:r>
              <a:rPr lang="en-US" b="1"/>
              <a:t>endocardium</a:t>
            </a:r>
            <a:r>
              <a:rPr lang="en-US"/>
              <a:t>, </a:t>
            </a:r>
            <a:r>
              <a:rPr lang="en-US" b="1"/>
              <a:t>myocardium</a:t>
            </a:r>
            <a:r>
              <a:rPr lang="en-US"/>
              <a:t>, and </a:t>
            </a:r>
            <a:r>
              <a:rPr lang="en-US" b="1"/>
              <a:t>epicardium</a:t>
            </a:r>
            <a:r>
              <a:rPr lang="en-US"/>
              <a:t>. The </a:t>
            </a:r>
            <a:r>
              <a:rPr lang="en-US" b="1"/>
              <a:t>epicardium</a:t>
            </a:r>
            <a:r>
              <a:rPr lang="en-US"/>
              <a:t> (bottom left) consists of arteries, veins, nerves, connective tissue, and variable amounts of fat.</a:t>
            </a:r>
          </a:p>
          <a:p>
            <a:pPr marL="342900" indent="-342900">
              <a:buFontTx/>
              <a:buChar char="-"/>
            </a:pPr>
            <a:r>
              <a:rPr lang="en-US"/>
              <a:t>The </a:t>
            </a:r>
            <a:r>
              <a:rPr lang="en-US" b="1"/>
              <a:t>myocardium</a:t>
            </a:r>
            <a:r>
              <a:rPr lang="en-US"/>
              <a:t> contains </a:t>
            </a:r>
            <a:r>
              <a:rPr lang="en-US" b="1"/>
              <a:t>branching, striated muscle cells with centrally located nuclei</a:t>
            </a:r>
            <a:r>
              <a:rPr lang="en-US"/>
              <a:t>. They are connected by </a:t>
            </a:r>
            <a:r>
              <a:rPr lang="en-US" b="1"/>
              <a:t>intercalated disks</a:t>
            </a:r>
            <a:r>
              <a:rPr lang="en-US"/>
              <a:t> (arrowheads).</a:t>
            </a:r>
          </a:p>
        </p:txBody>
      </p:sp>
      <p:pic>
        <p:nvPicPr>
          <p:cNvPr id="7174" name="Picture 6" descr="L1116"/>
          <p:cNvPicPr>
            <a:picLocks noChangeArrowheads="1"/>
          </p:cNvPicPr>
          <p:nvPr/>
        </p:nvPicPr>
        <p:blipFill>
          <a:blip r:embed="rId3" cstate="print"/>
          <a:srcRect/>
          <a:stretch>
            <a:fillRect/>
          </a:stretch>
        </p:blipFill>
        <p:spPr bwMode="auto">
          <a:xfrm>
            <a:off x="0" y="3581400"/>
            <a:ext cx="4570413" cy="3276600"/>
          </a:xfrm>
          <a:prstGeom prst="rect">
            <a:avLst/>
          </a:prstGeom>
          <a:noFill/>
        </p:spPr>
      </p:pic>
      <p:pic>
        <p:nvPicPr>
          <p:cNvPr id="7175" name="Picture 7" descr="L1117"/>
          <p:cNvPicPr>
            <a:picLocks noChangeArrowheads="1"/>
          </p:cNvPicPr>
          <p:nvPr/>
        </p:nvPicPr>
        <p:blipFill>
          <a:blip r:embed="rId4" cstate="print"/>
          <a:srcRect/>
          <a:stretch>
            <a:fillRect/>
          </a:stretch>
        </p:blipFill>
        <p:spPr bwMode="auto">
          <a:xfrm>
            <a:off x="4573588" y="3581400"/>
            <a:ext cx="4570412" cy="32766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600" dirty="0" smtClean="0"/>
              <a:t>9- Prostatic hyperplasia</a:t>
            </a:r>
            <a:endParaRPr lang="en-US" sz="36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267744" y="332656"/>
            <a:ext cx="4225925" cy="612053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MALE041"/>
          <p:cNvPicPr>
            <a:picLocks noChangeAspect="1" noChangeArrowheads="1"/>
          </p:cNvPicPr>
          <p:nvPr/>
        </p:nvPicPr>
        <p:blipFill>
          <a:blip r:embed="rId3" cstate="print"/>
          <a:srcRect/>
          <a:stretch>
            <a:fillRect/>
          </a:stretch>
        </p:blipFill>
        <p:spPr bwMode="auto">
          <a:xfrm>
            <a:off x="0" y="434975"/>
            <a:ext cx="9144000" cy="598963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395537" y="332656"/>
            <a:ext cx="8352928" cy="619268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p:cNvPicPr>
            <a:picLocks noChangeAspect="1" noChangeArrowheads="1"/>
          </p:cNvPicPr>
          <p:nvPr/>
        </p:nvPicPr>
        <p:blipFill>
          <a:blip r:embed="rId2" cstate="print"/>
          <a:srcRect/>
          <a:stretch>
            <a:fillRect/>
          </a:stretch>
        </p:blipFill>
        <p:spPr bwMode="auto">
          <a:xfrm>
            <a:off x="395536" y="332656"/>
            <a:ext cx="8496944" cy="619268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323528" y="476672"/>
            <a:ext cx="8424936" cy="598805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5170487"/>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a:t>
            </a:r>
            <a:r>
              <a:rPr lang="en-US" sz="2800" dirty="0" smtClean="0">
                <a:latin typeface="Franklin Gothic Demi" pitchFamily="34" charset="0"/>
              </a:rPr>
              <a:t>glandular 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by tall columnar 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There is increase in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a:t>
            </a:r>
            <a:r>
              <a:rPr lang="en-US" sz="2800" dirty="0">
                <a:latin typeface="Franklin Gothic Demi" pitchFamily="34" charset="0"/>
              </a:rPr>
              <a:t> around the glands with focal chronic inflammatory cell infiltration.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10-Endocervical </a:t>
            </a:r>
            <a:r>
              <a:rPr lang="en-US" sz="4000" dirty="0" err="1" smtClean="0"/>
              <a:t>sqamous</a:t>
            </a:r>
            <a:r>
              <a:rPr lang="en-US" sz="4000" dirty="0" smtClean="0"/>
              <a:t> </a:t>
            </a:r>
            <a:r>
              <a:rPr lang="en-US" sz="4000" dirty="0" err="1" smtClean="0"/>
              <a:t>metaplasia</a:t>
            </a:r>
            <a:r>
              <a:rPr lang="en-US" sz="4000" dirty="0" smtClean="0"/>
              <a:t> </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683568" y="548680"/>
            <a:ext cx="7704856" cy="4536504"/>
          </a:xfrm>
          <a:prstGeom prst="rect">
            <a:avLst/>
          </a:prstGeom>
          <a:noFill/>
        </p:spPr>
      </p:pic>
      <p:sp>
        <p:nvSpPr>
          <p:cNvPr id="5" name="Rectangle 4"/>
          <p:cNvSpPr/>
          <p:nvPr/>
        </p:nvSpPr>
        <p:spPr>
          <a:xfrm>
            <a:off x="971600" y="5301208"/>
            <a:ext cx="7560840" cy="1200329"/>
          </a:xfrm>
          <a:prstGeom prst="rect">
            <a:avLst/>
          </a:prstGeom>
        </p:spPr>
        <p:txBody>
          <a:bodyPr wrap="square">
            <a:spAutoFit/>
          </a:bodyPr>
          <a:lstStyle/>
          <a:p>
            <a:r>
              <a:rPr lang="en-US" sz="2400" dirty="0" smtClean="0"/>
              <a:t>A section of </a:t>
            </a:r>
            <a:r>
              <a:rPr lang="en-US" sz="2400" dirty="0" err="1" smtClean="0"/>
              <a:t>endocervix</a:t>
            </a:r>
            <a:r>
              <a:rPr lang="en-US" sz="2400" dirty="0" smtClean="0"/>
              <a:t> shows the normal columnar epithelium at both margins and a focus of </a:t>
            </a:r>
            <a:r>
              <a:rPr lang="en-US" sz="2400" dirty="0" err="1" smtClean="0"/>
              <a:t>squamous</a:t>
            </a:r>
            <a:r>
              <a:rPr lang="en-US" sz="2400" dirty="0" smtClean="0"/>
              <a:t> </a:t>
            </a:r>
            <a:r>
              <a:rPr lang="en-US" sz="2400" dirty="0" err="1" smtClean="0"/>
              <a:t>metaplasia</a:t>
            </a:r>
            <a:r>
              <a:rPr lang="en-US" sz="2400" dirty="0" smtClean="0"/>
              <a:t> in the center.</a:t>
            </a:r>
            <a:endParaRPr lang="en-US"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2" cstate="print"/>
          <a:srcRect/>
          <a:stretch>
            <a:fillRect/>
          </a:stretch>
        </p:blipFill>
        <p:spPr bwMode="auto">
          <a:xfrm>
            <a:off x="939800" y="635000"/>
            <a:ext cx="7239000" cy="5575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unlabeled intrahepatic duct and vascular system"/>
          <p:cNvPicPr>
            <a:picLocks noChangeArrowheads="1"/>
          </p:cNvPicPr>
          <p:nvPr/>
        </p:nvPicPr>
        <p:blipFill>
          <a:blip r:embed="rId2" cstate="print"/>
          <a:srcRect/>
          <a:stretch>
            <a:fillRect/>
          </a:stretch>
        </p:blipFill>
        <p:spPr bwMode="auto">
          <a:xfrm>
            <a:off x="0" y="0"/>
            <a:ext cx="3656013" cy="3427413"/>
          </a:xfrm>
          <a:prstGeom prst="rect">
            <a:avLst/>
          </a:prstGeom>
          <a:noFill/>
        </p:spPr>
      </p:pic>
      <p:pic>
        <p:nvPicPr>
          <p:cNvPr id="16388" name="Picture 4" descr="L2004a"/>
          <p:cNvPicPr>
            <a:picLocks noChangeArrowheads="1"/>
          </p:cNvPicPr>
          <p:nvPr/>
        </p:nvPicPr>
        <p:blipFill>
          <a:blip r:embed="rId3" cstate="print"/>
          <a:srcRect/>
          <a:stretch>
            <a:fillRect/>
          </a:stretch>
        </p:blipFill>
        <p:spPr bwMode="auto">
          <a:xfrm>
            <a:off x="0" y="3430588"/>
            <a:ext cx="3656013" cy="3427412"/>
          </a:xfrm>
          <a:prstGeom prst="rect">
            <a:avLst/>
          </a:prstGeom>
          <a:noFill/>
        </p:spPr>
      </p:pic>
      <p:pic>
        <p:nvPicPr>
          <p:cNvPr id="16389" name="Picture 5" descr="L2006"/>
          <p:cNvPicPr>
            <a:picLocks noChangeArrowheads="1"/>
          </p:cNvPicPr>
          <p:nvPr/>
        </p:nvPicPr>
        <p:blipFill>
          <a:blip r:embed="rId4" cstate="print"/>
          <a:srcRect/>
          <a:stretch>
            <a:fillRect/>
          </a:stretch>
        </p:blipFill>
        <p:spPr bwMode="auto">
          <a:xfrm>
            <a:off x="3657600" y="3430588"/>
            <a:ext cx="2741613" cy="3427412"/>
          </a:xfrm>
          <a:prstGeom prst="rect">
            <a:avLst/>
          </a:prstGeom>
          <a:noFill/>
        </p:spPr>
      </p:pic>
      <p:pic>
        <p:nvPicPr>
          <p:cNvPr id="16390" name="Picture 6" descr="L2009"/>
          <p:cNvPicPr>
            <a:picLocks noChangeArrowheads="1"/>
          </p:cNvPicPr>
          <p:nvPr/>
        </p:nvPicPr>
        <p:blipFill>
          <a:blip r:embed="rId5" cstate="print"/>
          <a:srcRect/>
          <a:stretch>
            <a:fillRect/>
          </a:stretch>
        </p:blipFill>
        <p:spPr bwMode="auto">
          <a:xfrm>
            <a:off x="6402388" y="3430588"/>
            <a:ext cx="2741612" cy="3427412"/>
          </a:xfrm>
          <a:prstGeom prst="rect">
            <a:avLst/>
          </a:prstGeom>
          <a:noFill/>
        </p:spPr>
      </p:pic>
      <p:sp>
        <p:nvSpPr>
          <p:cNvPr id="16391" name="Text Box 7"/>
          <p:cNvSpPr txBox="1">
            <a:spLocks noChangeArrowheads="1"/>
          </p:cNvSpPr>
          <p:nvPr/>
        </p:nvSpPr>
        <p:spPr bwMode="auto">
          <a:xfrm>
            <a:off x="3657600" y="571480"/>
            <a:ext cx="5486400" cy="307777"/>
          </a:xfrm>
          <a:prstGeom prst="rect">
            <a:avLst/>
          </a:prstGeom>
          <a:noFill/>
          <a:ln w="9525">
            <a:noFill/>
            <a:miter lim="800000"/>
            <a:headEnd/>
            <a:tailEnd/>
          </a:ln>
          <a:effectLst/>
        </p:spPr>
        <p:txBody>
          <a:bodyPr>
            <a:spAutoFit/>
          </a:bodyPr>
          <a:lstStyle/>
          <a:p>
            <a:pPr>
              <a:spcBef>
                <a:spcPct val="50000"/>
              </a:spcBef>
              <a:buFontTx/>
              <a:buChar char="-"/>
            </a:pPr>
            <a:r>
              <a:rPr lang="en-US" sz="1400" dirty="0"/>
              <a:t> The liver is </a:t>
            </a:r>
            <a:r>
              <a:rPr lang="en-US" sz="1400" dirty="0" smtClean="0"/>
              <a:t>div</a:t>
            </a:r>
            <a:endParaRPr lang="en-US" sz="1400" dirty="0"/>
          </a:p>
        </p:txBody>
      </p:sp>
      <p:pic>
        <p:nvPicPr>
          <p:cNvPr id="7" name="Picture 6" descr="unlabeled liver - anterior"/>
          <p:cNvPicPr>
            <a:picLocks noChangeArrowheads="1"/>
          </p:cNvPicPr>
          <p:nvPr/>
        </p:nvPicPr>
        <p:blipFill>
          <a:blip r:embed="rId6" cstate="print"/>
          <a:srcRect/>
          <a:stretch>
            <a:fillRect/>
          </a:stretch>
        </p:blipFill>
        <p:spPr bwMode="auto">
          <a:xfrm>
            <a:off x="0" y="0"/>
            <a:ext cx="4867276" cy="3419452"/>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Inflammation and repair</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Gross and histopathology</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1- </a:t>
            </a:r>
            <a:r>
              <a:rPr lang="en-US" sz="3600" dirty="0" err="1" smtClean="0"/>
              <a:t>Fibrinous</a:t>
            </a:r>
            <a:r>
              <a:rPr lang="en-US" sz="3600" dirty="0" smtClean="0"/>
              <a:t> </a:t>
            </a:r>
            <a:r>
              <a:rPr lang="en-US" sz="3600" dirty="0" err="1" smtClean="0"/>
              <a:t>pericarditis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netpub\ombroot\content\0721601871\graphics\fullsize\S01871-002-f024a.jpg"/>
          <p:cNvPicPr>
            <a:picLocks noGrp="1" noChangeAspect="1" noChangeArrowheads="1"/>
          </p:cNvPicPr>
          <p:nvPr>
            <p:ph/>
          </p:nvPr>
        </p:nvPicPr>
        <p:blipFill>
          <a:blip r:embed="rId2" cstate="print"/>
          <a:srcRect b="10706"/>
          <a:stretch>
            <a:fillRect/>
          </a:stretch>
        </p:blipFill>
        <p:spPr bwMode="auto">
          <a:xfrm>
            <a:off x="1154670" y="714356"/>
            <a:ext cx="6489164" cy="4557610"/>
          </a:xfrm>
          <a:prstGeom prst="rect">
            <a:avLst/>
          </a:prstGeom>
          <a:noFill/>
          <a:ln w="9525">
            <a:solidFill>
              <a:schemeClr val="tx1"/>
            </a:solidFill>
            <a:miter lim="800000"/>
            <a:headEnd/>
            <a:tailEnd/>
          </a:ln>
        </p:spPr>
      </p:pic>
      <p:sp>
        <p:nvSpPr>
          <p:cNvPr id="4" name="TextBox 3"/>
          <p:cNvSpPr txBox="1"/>
          <p:nvPr/>
        </p:nvSpPr>
        <p:spPr>
          <a:xfrm>
            <a:off x="285720" y="5572140"/>
            <a:ext cx="8523487" cy="738664"/>
          </a:xfrm>
          <a:prstGeom prst="rect">
            <a:avLst/>
          </a:prstGeom>
          <a:noFill/>
        </p:spPr>
        <p:txBody>
          <a:bodyPr wrap="none" rtlCol="0">
            <a:spAutoFit/>
          </a:bodyPr>
          <a:lstStyle/>
          <a:p>
            <a:r>
              <a:rPr lang="en-US" sz="2400" dirty="0">
                <a:latin typeface="Arial" pitchFamily="34" charset="0"/>
              </a:rPr>
              <a:t>Organ: </a:t>
            </a:r>
            <a:r>
              <a:rPr lang="en-US" sz="2400" dirty="0" smtClean="0">
                <a:latin typeface="Arial" pitchFamily="34" charset="0"/>
              </a:rPr>
              <a:t>Pericardium                       </a:t>
            </a:r>
            <a:r>
              <a:rPr lang="en-US" sz="2400" dirty="0" err="1" smtClean="0">
                <a:latin typeface="Arial" charset="0"/>
                <a:cs typeface="Arial" charset="0"/>
              </a:rPr>
              <a:t>Dx</a:t>
            </a:r>
            <a:r>
              <a:rPr lang="en-US" sz="2400" dirty="0" smtClean="0">
                <a:latin typeface="Arial" charset="0"/>
                <a:cs typeface="Arial" charset="0"/>
              </a:rPr>
              <a:t>: </a:t>
            </a:r>
            <a:r>
              <a:rPr lang="en-US" sz="2400" dirty="0" err="1" smtClean="0">
                <a:latin typeface="Arial" pitchFamily="34" charset="0"/>
              </a:rPr>
              <a:t>Fibrinous</a:t>
            </a:r>
            <a:r>
              <a:rPr lang="en-US" sz="2400" dirty="0" smtClean="0">
                <a:latin typeface="Arial" pitchFamily="34" charset="0"/>
              </a:rPr>
              <a:t> Inflammation </a:t>
            </a:r>
            <a:r>
              <a:rPr lang="en-US" sz="2000" dirty="0" smtClean="0">
                <a:latin typeface="Arial" pitchFamily="34" charset="0"/>
              </a:rPr>
              <a:t/>
            </a:r>
            <a:br>
              <a:rPr lang="en-US" sz="2000" dirty="0" smtClean="0">
                <a:latin typeface="Arial" pitchFamily="34" charset="0"/>
              </a:rPr>
            </a:b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atMod val="150000"/>
                  </a:schemeClr>
                </a:solidFill>
                <a:latin typeface="Franklin Gothic Demi" pitchFamily="34" charset="0"/>
              </a:rPr>
              <a:t>ACUTE FIBRINOUS PERICARDITIS</a:t>
            </a:r>
            <a:endParaRPr lang="en-US" dirty="0"/>
          </a:p>
        </p:txBody>
      </p:sp>
      <p:pic>
        <p:nvPicPr>
          <p:cNvPr id="292866" name="Picture 2" descr="C:\Documents and Settings\Mr. Amer Shafie\My Documents\My Pictures\fibrinous_pericarditis.jpg"/>
          <p:cNvPicPr>
            <a:picLocks noGrp="1" noChangeAspect="1" noChangeArrowheads="1"/>
          </p:cNvPicPr>
          <p:nvPr>
            <p:ph idx="1"/>
          </p:nvPr>
        </p:nvPicPr>
        <p:blipFill>
          <a:blip r:embed="rId2" cstate="print"/>
          <a:srcRect/>
          <a:stretch>
            <a:fillRect/>
          </a:stretch>
        </p:blipFill>
        <p:spPr bwMode="auto">
          <a:xfrm>
            <a:off x="827584" y="1340768"/>
            <a:ext cx="7632847" cy="5184576"/>
          </a:xfrm>
          <a:prstGeom prst="rect">
            <a:avLst/>
          </a:prstGeom>
          <a:noFill/>
          <a:ln>
            <a:solidFill>
              <a:schemeClr val="accent1"/>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atMod val="150000"/>
                  </a:schemeClr>
                </a:solidFill>
                <a:latin typeface="Franklin Gothic Demi" pitchFamily="34" charset="0"/>
              </a:rPr>
              <a:t>ACUTE FIBRINOUS PERICARDITIS</a:t>
            </a:r>
            <a:endParaRPr lang="en-US" dirty="0"/>
          </a:p>
        </p:txBody>
      </p:sp>
      <p:pic>
        <p:nvPicPr>
          <p:cNvPr id="293890" name="Picture 2" descr="C:\Documents and Settings\Mr. Amer Shafie\My Documents\My Pictures\fibrinous_pericarditis_detail.jpg"/>
          <p:cNvPicPr>
            <a:picLocks noGrp="1" noChangeAspect="1" noChangeArrowheads="1"/>
          </p:cNvPicPr>
          <p:nvPr>
            <p:ph idx="1"/>
          </p:nvPr>
        </p:nvPicPr>
        <p:blipFill>
          <a:blip r:embed="rId2" cstate="print"/>
          <a:srcRect/>
          <a:stretch>
            <a:fillRect/>
          </a:stretch>
        </p:blipFill>
        <p:spPr bwMode="auto">
          <a:xfrm>
            <a:off x="755576" y="1484784"/>
            <a:ext cx="7632848" cy="4968551"/>
          </a:xfrm>
          <a:prstGeom prst="rect">
            <a:avLst/>
          </a:prstGeom>
          <a:noFill/>
          <a:ln>
            <a:solidFill>
              <a:schemeClr val="tx2"/>
            </a:solid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fontAlgn="auto">
              <a:spcAft>
                <a:spcPts val="0"/>
              </a:spcAft>
              <a:defRPr/>
            </a:pPr>
            <a:r>
              <a:rPr lang="en-US" sz="3600" i="1" dirty="0" err="1" smtClean="0">
                <a:solidFill>
                  <a:schemeClr val="accent1">
                    <a:satMod val="150000"/>
                  </a:schemeClr>
                </a:solidFill>
                <a:latin typeface="Franklin Gothic Demi" pitchFamily="34" charset="0"/>
              </a:rPr>
              <a:t>Fibrinous</a:t>
            </a:r>
            <a:r>
              <a:rPr lang="en-US" sz="3600" i="1" dirty="0" smtClean="0">
                <a:solidFill>
                  <a:schemeClr val="accent1">
                    <a:satMod val="150000"/>
                  </a:schemeClr>
                </a:solidFill>
                <a:latin typeface="Franklin Gothic Demi" pitchFamily="34" charset="0"/>
              </a:rPr>
              <a:t> </a:t>
            </a:r>
            <a:r>
              <a:rPr lang="en-US" sz="3600" i="1" dirty="0" err="1" smtClean="0">
                <a:solidFill>
                  <a:schemeClr val="accent1">
                    <a:satMod val="150000"/>
                  </a:schemeClr>
                </a:solidFill>
                <a:latin typeface="Franklin Gothic Demi" pitchFamily="34" charset="0"/>
              </a:rPr>
              <a:t>Pericarditis</a:t>
            </a:r>
            <a:r>
              <a:rPr lang="en-US" sz="3600" i="1" dirty="0" smtClean="0">
                <a:solidFill>
                  <a:schemeClr val="accent1">
                    <a:satMod val="150000"/>
                  </a:schemeClr>
                </a:solidFill>
                <a:latin typeface="Franklin Gothic Demi" pitchFamily="34" charset="0"/>
              </a:rPr>
              <a:t>: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Heart shows:</a:t>
            </a:r>
            <a:endParaRPr lang="en-US" sz="2800" i="1" dirty="0">
              <a:solidFill>
                <a:schemeClr val="accent1">
                  <a:satMod val="150000"/>
                </a:schemeClr>
              </a:solidFill>
              <a:latin typeface="Franklin Gothic Demi" pitchFamily="34" charset="0"/>
            </a:endParaRPr>
          </a:p>
        </p:txBody>
      </p:sp>
      <p:sp>
        <p:nvSpPr>
          <p:cNvPr id="3" name="TextBox 2"/>
          <p:cNvSpPr txBox="1"/>
          <p:nvPr/>
        </p:nvSpPr>
        <p:spPr>
          <a:xfrm>
            <a:off x="428625" y="1785938"/>
            <a:ext cx="8215313" cy="4800600"/>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pericardium is distorted by thick irregular layer of pinkish </a:t>
            </a:r>
            <a:r>
              <a:rPr lang="en-US" sz="3200" b="1" dirty="0" err="1">
                <a:latin typeface="Franklin Gothic Demi" pitchFamily="34" charset="0"/>
                <a:cs typeface="+mn-cs"/>
              </a:rPr>
              <a:t>fibrinous</a:t>
            </a:r>
            <a:r>
              <a:rPr lang="en-US" sz="3200" b="1" dirty="0">
                <a:latin typeface="Franklin Gothic Demi" pitchFamily="34" charset="0"/>
                <a:cs typeface="+mn-cs"/>
              </a:rPr>
              <a:t> exudate with some red cells and inflammatory cells.</a:t>
            </a:r>
          </a:p>
          <a:p>
            <a:pPr marL="534988" indent="-534988" algn="just" fontAlgn="auto">
              <a:spcBef>
                <a:spcPts val="0"/>
              </a:spcBef>
              <a:spcAft>
                <a:spcPts val="0"/>
              </a:spcAft>
              <a:defRPr/>
            </a:pPr>
            <a:endParaRPr lang="en-US" sz="3200" b="1"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a:t>
            </a:r>
            <a:r>
              <a:rPr lang="en-US" sz="3200" b="1" dirty="0" err="1">
                <a:latin typeface="Franklin Gothic Demi" pitchFamily="34" charset="0"/>
                <a:cs typeface="+mn-cs"/>
              </a:rPr>
              <a:t>subpericardial</a:t>
            </a:r>
            <a:r>
              <a:rPr lang="en-US" sz="3200" b="1" dirty="0">
                <a:latin typeface="Franklin Gothic Demi" pitchFamily="34" charset="0"/>
                <a:cs typeface="+mn-cs"/>
              </a:rPr>
              <a:t> layer is thickened by edema and shows dilated blood vessels, chronic inflammatory cells and areas of calcification.</a:t>
            </a:r>
          </a:p>
          <a:p>
            <a:pPr marL="450850" indent="-450850" algn="just"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2- Acute appendicitis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a:xfrm>
            <a:off x="304800" y="0"/>
            <a:ext cx="8380413" cy="1416050"/>
          </a:xfrm>
        </p:spPr>
        <p:txBody>
          <a:bodyPr/>
          <a:lstStyle/>
          <a:p>
            <a:r>
              <a:rPr lang="en-US" sz="6000" b="1" smtClean="0">
                <a:solidFill>
                  <a:srgbClr val="0E03EF"/>
                </a:solidFill>
              </a:rPr>
              <a:t>ACUTE APPENDICITIS</a:t>
            </a:r>
          </a:p>
        </p:txBody>
      </p:sp>
      <p:pic>
        <p:nvPicPr>
          <p:cNvPr id="183299" name="Picture 2"/>
          <p:cNvPicPr>
            <a:picLocks noGrp="1" noChangeAspect="1" noChangeArrowheads="1"/>
          </p:cNvPicPr>
          <p:nvPr>
            <p:ph idx="1"/>
          </p:nvPr>
        </p:nvPicPr>
        <p:blipFill>
          <a:blip r:embed="rId3" cstate="print"/>
          <a:srcRect/>
          <a:stretch>
            <a:fillRect/>
          </a:stretch>
        </p:blipFill>
        <p:spPr>
          <a:xfrm>
            <a:off x="533400" y="1538288"/>
            <a:ext cx="8153400" cy="5319712"/>
          </a:xfr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srcRect/>
          <a:stretch>
            <a:fillRect/>
          </a:stretch>
        </p:blipFill>
        <p:spPr bwMode="auto">
          <a:xfrm>
            <a:off x="642938" y="295275"/>
            <a:ext cx="7715250" cy="634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285720" y="428604"/>
            <a:ext cx="4000497" cy="3427413"/>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357166"/>
            <a:ext cx="3929058" cy="3286148"/>
          </a:xfrm>
          <a:prstGeom prst="rect">
            <a:avLst/>
          </a:prstGeom>
          <a:noFill/>
        </p:spPr>
      </p:pic>
      <p:sp>
        <p:nvSpPr>
          <p:cNvPr id="7173" name="Text Box 5"/>
          <p:cNvSpPr txBox="1">
            <a:spLocks noChangeArrowheads="1"/>
          </p:cNvSpPr>
          <p:nvPr/>
        </p:nvSpPr>
        <p:spPr bwMode="auto">
          <a:xfrm>
            <a:off x="3659187" y="0"/>
            <a:ext cx="5484813" cy="4648200"/>
          </a:xfrm>
          <a:prstGeom prst="rect">
            <a:avLst/>
          </a:prstGeom>
          <a:noFill/>
          <a:ln w="9525">
            <a:noFill/>
            <a:miter lim="800000"/>
            <a:headEnd/>
            <a:tailEnd/>
          </a:ln>
          <a:effectLst/>
        </p:spPr>
        <p:txBody>
          <a:bodyPr/>
          <a:lstStyle/>
          <a:p>
            <a:pPr>
              <a:spcBef>
                <a:spcPct val="50000"/>
              </a:spcBef>
              <a:buFontTx/>
              <a:buChar char="-"/>
            </a:pPr>
            <a:endParaRPr lang="en-US" sz="1400" dirty="0"/>
          </a:p>
        </p:txBody>
      </p:sp>
      <p:pic>
        <p:nvPicPr>
          <p:cNvPr id="7174" name="Picture 6" descr="gall bladder  H&amp;E"/>
          <p:cNvPicPr>
            <a:picLocks noChangeArrowheads="1"/>
          </p:cNvPicPr>
          <p:nvPr/>
        </p:nvPicPr>
        <p:blipFill>
          <a:blip r:embed="rId4" cstate="print"/>
          <a:srcRect/>
          <a:stretch>
            <a:fillRect/>
          </a:stretch>
        </p:blipFill>
        <p:spPr bwMode="auto">
          <a:xfrm>
            <a:off x="1214414" y="4214818"/>
            <a:ext cx="3613163" cy="2285992"/>
          </a:xfrm>
          <a:prstGeom prst="rect">
            <a:avLst/>
          </a:prstGeom>
          <a:noFill/>
        </p:spPr>
      </p:pic>
      <p:pic>
        <p:nvPicPr>
          <p:cNvPr id="7175" name="Picture 7" descr="L2019"/>
          <p:cNvPicPr>
            <a:picLocks noChangeArrowheads="1"/>
          </p:cNvPicPr>
          <p:nvPr/>
        </p:nvPicPr>
        <p:blipFill>
          <a:blip r:embed="rId5" cstate="print"/>
          <a:srcRect/>
          <a:stretch>
            <a:fillRect/>
          </a:stretch>
        </p:blipFill>
        <p:spPr bwMode="auto">
          <a:xfrm>
            <a:off x="5500694" y="4214818"/>
            <a:ext cx="2741612" cy="2357454"/>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74638"/>
            <a:ext cx="8229600" cy="1143000"/>
          </a:xfrm>
        </p:spPr>
        <p:txBody>
          <a:bodyPr/>
          <a:lstStyle/>
          <a:p>
            <a:pPr eaLnBrk="1" hangingPunct="1">
              <a:defRPr/>
            </a:pPr>
            <a:r>
              <a:rPr lang="en-US" dirty="0" smtClean="0"/>
              <a:t>                </a:t>
            </a:r>
            <a:r>
              <a:rPr lang="en-US" b="1" dirty="0" smtClean="0">
                <a:solidFill>
                  <a:schemeClr val="accent1"/>
                </a:solidFill>
              </a:rPr>
              <a:t>Acute appendicitis</a:t>
            </a:r>
          </a:p>
        </p:txBody>
      </p:sp>
      <p:pic>
        <p:nvPicPr>
          <p:cNvPr id="28675" name="Picture 2"/>
          <p:cNvPicPr>
            <a:picLocks noChangeAspect="1" noChangeArrowheads="1"/>
          </p:cNvPicPr>
          <p:nvPr/>
        </p:nvPicPr>
        <p:blipFill>
          <a:blip r:embed="rId2" cstate="print"/>
          <a:srcRect/>
          <a:stretch>
            <a:fillRect/>
          </a:stretch>
        </p:blipFill>
        <p:spPr bwMode="auto">
          <a:xfrm>
            <a:off x="1476375" y="2276475"/>
            <a:ext cx="5687913" cy="2879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6" name="Picture 4" descr="Image_98"/>
          <p:cNvPicPr>
            <a:picLocks noChangeAspect="1" noChangeArrowheads="1"/>
          </p:cNvPicPr>
          <p:nvPr/>
        </p:nvPicPr>
        <p:blipFill>
          <a:blip r:embed="rId3" cstate="print">
            <a:lum bright="-10000" contrast="40000"/>
          </a:blip>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4" name="Picture 5" descr="2 d"/>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a:t>
            </a:r>
            <a:r>
              <a:rPr lang="en-US" sz="3600" i="1" dirty="0" err="1" smtClean="0">
                <a:solidFill>
                  <a:schemeClr val="accent1">
                    <a:satMod val="150000"/>
                  </a:schemeClr>
                </a:solidFill>
                <a:latin typeface="Franklin Gothic Demi" pitchFamily="34" charset="0"/>
              </a:rPr>
              <a:t>Suppurative</a:t>
            </a:r>
            <a:r>
              <a:rPr lang="en-US" sz="3600" i="1" dirty="0" smtClean="0">
                <a:solidFill>
                  <a:schemeClr val="accent1">
                    <a:satMod val="150000"/>
                  </a:schemeClr>
                </a:solidFill>
                <a:latin typeface="Franklin Gothic Demi" pitchFamily="34" charset="0"/>
              </a:rPr>
              <a:t> appendicitis: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Appendix shows:</a:t>
            </a:r>
            <a:endParaRPr lang="en-US" sz="3200" i="1" dirty="0">
              <a:solidFill>
                <a:schemeClr val="accent1">
                  <a:satMod val="150000"/>
                </a:schemeClr>
              </a:solidFill>
              <a:latin typeface="Franklin Gothic Demi" pitchFamily="34" charset="0"/>
            </a:endParaRPr>
          </a:p>
        </p:txBody>
      </p:sp>
      <p:sp>
        <p:nvSpPr>
          <p:cNvPr id="14339" name="TextBox 2"/>
          <p:cNvSpPr txBox="1">
            <a:spLocks noChangeArrowheads="1"/>
          </p:cNvSpPr>
          <p:nvPr/>
        </p:nvSpPr>
        <p:spPr bwMode="auto">
          <a:xfrm>
            <a:off x="285750" y="1857375"/>
            <a:ext cx="8501063" cy="4643438"/>
          </a:xfrm>
          <a:prstGeom prst="rect">
            <a:avLst/>
          </a:prstGeom>
          <a:noFill/>
          <a:ln w="9525">
            <a:noFill/>
            <a:miter lim="800000"/>
            <a:headEnd/>
            <a:tailEnd/>
          </a:ln>
        </p:spPr>
        <p:txBody>
          <a:bodyPr>
            <a:spAutoFit/>
          </a:bodyPr>
          <a:lstStyle/>
          <a:p>
            <a:pPr marL="534988" indent="-534988" algn="just">
              <a:buFontTx/>
              <a:buBlip>
                <a:blip r:embed="rId3"/>
              </a:buBlip>
            </a:pPr>
            <a:r>
              <a:rPr lang="en-US" sz="3200">
                <a:latin typeface="Franklin Gothic Demi Cond" pitchFamily="34" charset="0"/>
              </a:rPr>
              <a:t>Accumulation of inflammatory exudate and pus  cells in the lumen and the mucosa is ulcerated.</a:t>
            </a:r>
          </a:p>
          <a:p>
            <a:pPr marL="534988" indent="-534988" algn="just">
              <a:buFontTx/>
              <a:buBlip>
                <a:blip r:embed="rId3"/>
              </a:buBlip>
            </a:pPr>
            <a:endParaRPr lang="en-US" sz="3200">
              <a:latin typeface="Franklin Gothic Demi Cond" pitchFamily="34" charset="0"/>
            </a:endParaRPr>
          </a:p>
          <a:p>
            <a:pPr marL="534988" indent="-534988" algn="just">
              <a:buFontTx/>
              <a:buBlip>
                <a:blip r:embed="rId3"/>
              </a:buBlip>
            </a:pPr>
            <a:r>
              <a:rPr lang="en-US" sz="3200">
                <a:latin typeface="Franklin Gothic Demi Cond" pitchFamily="34" charset="0"/>
              </a:rPr>
              <a:t>All layers of the appendix wall show edema, dilated and congested blood vessels and infiltration by many neutrophils.</a:t>
            </a:r>
          </a:p>
          <a:p>
            <a:pPr marL="534988" indent="-534988" algn="just">
              <a:buFontTx/>
              <a:buBlip>
                <a:blip r:embed="rId3"/>
              </a:buBlip>
            </a:pPr>
            <a:endParaRPr lang="en-US" sz="3200">
              <a:latin typeface="Franklin Gothic Demi Cond" pitchFamily="34" charset="0"/>
            </a:endParaRPr>
          </a:p>
          <a:p>
            <a:pPr marL="534988" indent="-534988" algn="just">
              <a:buFontTx/>
              <a:buBlip>
                <a:blip r:embed="rId3"/>
              </a:buBlip>
            </a:pPr>
            <a:r>
              <a:rPr lang="en-US" sz="3200">
                <a:latin typeface="Franklin Gothic Demi Cond" pitchFamily="34" charset="0"/>
              </a:rPr>
              <a:t>Fibrino-purulent exudate is present on the serosal surface</a:t>
            </a:r>
            <a:r>
              <a:rPr lang="en-US">
                <a:latin typeface="Corbel" pitchFamily="34" charset="0"/>
              </a:rPr>
              <a:t>.</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3-Skin </a:t>
            </a:r>
            <a:r>
              <a:rPr lang="en-US" sz="3600" dirty="0" err="1" smtClean="0"/>
              <a:t>pilonidal</a:t>
            </a:r>
            <a:r>
              <a:rPr lang="en-US" sz="3600" dirty="0" smtClean="0"/>
              <a:t> sinus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humpath.com/IMG/jpg_abcessed_pilonidal_sinus_06_2ab.jpg"/>
          <p:cNvPicPr>
            <a:picLocks noChangeAspect="1" noChangeArrowheads="1"/>
          </p:cNvPicPr>
          <p:nvPr/>
        </p:nvPicPr>
        <p:blipFill>
          <a:blip r:embed="rId2" cstate="print"/>
          <a:srcRect l="47934" t="58414"/>
          <a:stretch>
            <a:fillRect/>
          </a:stretch>
        </p:blipFill>
        <p:spPr bwMode="auto">
          <a:xfrm>
            <a:off x="2339752" y="1628800"/>
            <a:ext cx="4608512" cy="4810306"/>
          </a:xfrm>
          <a:prstGeom prst="rect">
            <a:avLst/>
          </a:prstGeom>
          <a:noFill/>
          <a:ln w="9525">
            <a:noFill/>
            <a:miter lim="800000"/>
            <a:headEnd/>
            <a:tailEnd/>
          </a:ln>
        </p:spPr>
      </p:pic>
      <p:sp>
        <p:nvSpPr>
          <p:cNvPr id="3" name="Title 2"/>
          <p:cNvSpPr>
            <a:spLocks noGrp="1"/>
          </p:cNvSpPr>
          <p:nvPr>
            <p:ph type="title" idx="4294967295"/>
          </p:nvPr>
        </p:nvSpPr>
        <p:spPr>
          <a:xfrm>
            <a:off x="0" y="155575"/>
            <a:ext cx="8229600" cy="1252538"/>
          </a:xfrm>
        </p:spPr>
        <p:txBody>
          <a:bodyPr/>
          <a:lstStyle/>
          <a:p>
            <a:pPr>
              <a:defRPr/>
            </a:pPr>
            <a:r>
              <a:rPr lang="en-US" sz="3600" dirty="0" smtClean="0">
                <a:solidFill>
                  <a:schemeClr val="accent1">
                    <a:satMod val="150000"/>
                  </a:schemeClr>
                </a:solidFill>
                <a:latin typeface="Franklin Gothic Demi" pitchFamily="34" charset="0"/>
                <a:cs typeface="Arial" charset="0"/>
              </a:rPr>
              <a:t>         3- FOREIGN BODY REACTION </a:t>
            </a:r>
            <a:br>
              <a:rPr lang="en-US" sz="3600" dirty="0" smtClean="0">
                <a:solidFill>
                  <a:schemeClr val="accent1">
                    <a:satMod val="150000"/>
                  </a:schemeClr>
                </a:solidFill>
                <a:latin typeface="Franklin Gothic Demi" pitchFamily="34" charset="0"/>
                <a:cs typeface="Arial" charset="0"/>
              </a:rPr>
            </a:br>
            <a:r>
              <a:rPr lang="en-US" sz="3600" dirty="0" smtClean="0">
                <a:solidFill>
                  <a:schemeClr val="accent1">
                    <a:satMod val="150000"/>
                  </a:schemeClr>
                </a:solidFill>
                <a:latin typeface="Franklin Gothic Demi" pitchFamily="34" charset="0"/>
                <a:cs typeface="Arial" charset="0"/>
              </a:rPr>
              <a:t>                  (PILONIDAL SINUS)</a:t>
            </a:r>
            <a:endParaRPr lang="en-US" sz="3600" dirty="0">
              <a:latin typeface="Arial" charset="0"/>
              <a:cs typeface="Arial"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C:\Documents and Settings\Mr. Amer Shafie\My Documents\My Pictures\Fig+1+316-318+Axillary+pilonidal+sinus.jpg"/>
          <p:cNvPicPr>
            <a:picLocks noChangeAspect="1" noChangeArrowheads="1"/>
          </p:cNvPicPr>
          <p:nvPr/>
        </p:nvPicPr>
        <p:blipFill>
          <a:blip r:embed="rId2" cstate="print"/>
          <a:srcRect/>
          <a:stretch>
            <a:fillRect/>
          </a:stretch>
        </p:blipFill>
        <p:spPr bwMode="auto">
          <a:xfrm>
            <a:off x="0" y="980728"/>
            <a:ext cx="9144000" cy="5877272"/>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algn="ctr" fontAlgn="auto">
              <a:spcAft>
                <a:spcPts val="0"/>
              </a:spcAft>
              <a:defRPr/>
            </a:pPr>
            <a:r>
              <a:rPr lang="en-US" sz="3600" dirty="0" smtClean="0">
                <a:solidFill>
                  <a:schemeClr val="accent1">
                    <a:satMod val="150000"/>
                  </a:schemeClr>
                </a:solidFill>
                <a:latin typeface="Franklin Gothic Demi" pitchFamily="34" charset="0"/>
              </a:rPr>
              <a:t> 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200" dirty="0">
              <a:solidFill>
                <a:schemeClr val="accent1">
                  <a:satMod val="150000"/>
                </a:schemeClr>
              </a:solidFill>
              <a:latin typeface="Franklin Gothic Demi" pitchFamily="34" charset="0"/>
            </a:endParaRPr>
          </a:p>
        </p:txBody>
      </p:sp>
      <p:pic>
        <p:nvPicPr>
          <p:cNvPr id="3" name="Picture 5" descr="3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Foreign Body reaction (</a:t>
            </a:r>
            <a:r>
              <a:rPr lang="en-US" sz="3600" i="1" dirty="0" err="1" smtClean="0">
                <a:solidFill>
                  <a:schemeClr val="accent1">
                    <a:satMod val="150000"/>
                  </a:schemeClr>
                </a:solidFill>
                <a:latin typeface="Franklin Gothic Demi" pitchFamily="34" charset="0"/>
              </a:rPr>
              <a:t>Pilonidal</a:t>
            </a:r>
            <a:r>
              <a:rPr lang="en-US" sz="3600" i="1" dirty="0" smtClean="0">
                <a:solidFill>
                  <a:schemeClr val="accent1">
                    <a:satMod val="150000"/>
                  </a:schemeClr>
                </a:solidFill>
                <a:latin typeface="Franklin Gothic Demi" pitchFamily="34" charset="0"/>
              </a:rPr>
              <a:t> sinus):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600" i="1" dirty="0">
              <a:solidFill>
                <a:schemeClr val="accent1">
                  <a:satMod val="150000"/>
                </a:schemeClr>
              </a:solidFill>
              <a:latin typeface="Franklin Gothic Demi" pitchFamily="34" charset="0"/>
            </a:endParaRPr>
          </a:p>
        </p:txBody>
      </p:sp>
      <p:sp>
        <p:nvSpPr>
          <p:cNvPr id="17411" name="TextBox 2"/>
          <p:cNvSpPr txBox="1">
            <a:spLocks noChangeArrowheads="1"/>
          </p:cNvSpPr>
          <p:nvPr/>
        </p:nvSpPr>
        <p:spPr bwMode="auto">
          <a:xfrm>
            <a:off x="142875" y="2174875"/>
            <a:ext cx="8715375" cy="3540125"/>
          </a:xfrm>
          <a:prstGeom prst="rect">
            <a:avLst/>
          </a:prstGeom>
          <a:noFill/>
          <a:ln w="9525">
            <a:noFill/>
            <a:miter lim="800000"/>
            <a:headEnd/>
            <a:tailEnd/>
          </a:ln>
        </p:spPr>
        <p:txBody>
          <a:bodyPr>
            <a:spAutoFit/>
          </a:bodyPr>
          <a:lstStyle/>
          <a:p>
            <a:pPr marL="531813" indent="-531813" algn="just">
              <a:buFontTx/>
              <a:buBlip>
                <a:blip r:embed="rId3"/>
              </a:buBlip>
            </a:pPr>
            <a:r>
              <a:rPr lang="en-US" sz="3200" dirty="0">
                <a:latin typeface="Franklin Gothic Demi" pitchFamily="34" charset="0"/>
              </a:rPr>
              <a:t>A sinus tract lined by an inflammatory granulation tissue in the dermis .</a:t>
            </a:r>
          </a:p>
          <a:p>
            <a:pPr marL="531813" indent="-531813" algn="just">
              <a:buFontTx/>
              <a:buBlip>
                <a:blip r:embed="rId3"/>
              </a:buBlip>
            </a:pPr>
            <a:endParaRPr lang="en-US" sz="3200" dirty="0">
              <a:latin typeface="Franklin Gothic Demi" pitchFamily="34" charset="0"/>
            </a:endParaRPr>
          </a:p>
          <a:p>
            <a:pPr marL="531813" indent="-531813" algn="just">
              <a:buFontTx/>
              <a:buBlip>
                <a:blip r:embed="rId3"/>
              </a:buBlip>
            </a:pPr>
            <a:r>
              <a:rPr lang="en-US" sz="3200" dirty="0">
                <a:latin typeface="Franklin Gothic Demi" pitchFamily="34" charset="0"/>
              </a:rPr>
              <a:t>The lumen of sinus and wall contain large number of hair shafts with foreign body giant cells, lymphocytes , macrophages &amp; </a:t>
            </a:r>
            <a:r>
              <a:rPr lang="en-US" sz="3200" dirty="0" err="1" smtClean="0">
                <a:latin typeface="Franklin Gothic Demi" pitchFamily="34" charset="0"/>
              </a:rPr>
              <a:t>neutrophils</a:t>
            </a:r>
            <a:r>
              <a:rPr lang="en-US" sz="3200" dirty="0" smtClean="0">
                <a:latin typeface="Franklin Gothic Demi" pitchFamily="34" charset="0"/>
              </a:rPr>
              <a:t> . </a:t>
            </a:r>
            <a:endParaRPr lang="en-US" sz="3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4-Chronic </a:t>
            </a:r>
            <a:r>
              <a:rPr lang="en-US" sz="3600" dirty="0" err="1" smtClean="0"/>
              <a:t>cholecystitis</a:t>
            </a:r>
            <a:r>
              <a:rPr lang="en-US" sz="3600" dirty="0" smtClean="0"/>
              <a:t> with stones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3" cstate="print"/>
          <a:srcRect/>
          <a:stretch>
            <a:fillRect/>
          </a:stretch>
        </p:blipFill>
        <p:spPr bwMode="auto">
          <a:xfrm>
            <a:off x="0" y="0"/>
            <a:ext cx="8286750" cy="6467475"/>
          </a:xfrm>
          <a:prstGeom prst="rect">
            <a:avLst/>
          </a:prstGeom>
          <a:noFill/>
          <a:ln w="9525">
            <a:noFill/>
            <a:miter lim="800000"/>
            <a:headEnd/>
            <a:tailEnd/>
          </a:ln>
        </p:spPr>
      </p:pic>
      <p:sp>
        <p:nvSpPr>
          <p:cNvPr id="180227" name="TextBox 2"/>
          <p:cNvSpPr txBox="1">
            <a:spLocks noChangeArrowheads="1"/>
          </p:cNvSpPr>
          <p:nvPr/>
        </p:nvSpPr>
        <p:spPr bwMode="auto">
          <a:xfrm>
            <a:off x="8305800" y="0"/>
            <a:ext cx="1066800" cy="6961188"/>
          </a:xfrm>
          <a:prstGeom prst="rect">
            <a:avLst/>
          </a:prstGeom>
          <a:noFill/>
          <a:ln w="9525">
            <a:noFill/>
            <a:miter lim="800000"/>
            <a:headEnd/>
            <a:tailEnd/>
          </a:ln>
        </p:spPr>
        <p:txBody>
          <a:bodyPr>
            <a:spAutoFit/>
          </a:bodyPr>
          <a:lstStyle/>
          <a:p>
            <a:pPr algn="ctr"/>
            <a:r>
              <a:rPr lang="en-US" sz="6000" b="1">
                <a:solidFill>
                  <a:srgbClr val="0E03EF"/>
                </a:solidFill>
              </a:rPr>
              <a:t>A</a:t>
            </a:r>
          </a:p>
          <a:p>
            <a:pPr algn="ctr"/>
            <a:r>
              <a:rPr lang="en-US" sz="6000" b="1">
                <a:solidFill>
                  <a:srgbClr val="0E03EF"/>
                </a:solidFill>
              </a:rPr>
              <a:t>P</a:t>
            </a:r>
          </a:p>
          <a:p>
            <a:pPr algn="ctr"/>
            <a:r>
              <a:rPr lang="en-US" sz="6000" b="1">
                <a:solidFill>
                  <a:srgbClr val="0E03EF"/>
                </a:solidFill>
              </a:rPr>
              <a:t>P</a:t>
            </a:r>
          </a:p>
          <a:p>
            <a:pPr algn="ctr"/>
            <a:r>
              <a:rPr lang="en-US" sz="6000" b="1">
                <a:solidFill>
                  <a:srgbClr val="0E03EF"/>
                </a:solidFill>
              </a:rPr>
              <a:t>E</a:t>
            </a:r>
          </a:p>
          <a:p>
            <a:pPr algn="ctr"/>
            <a:r>
              <a:rPr lang="en-US" sz="6000" b="1">
                <a:solidFill>
                  <a:srgbClr val="0E03EF"/>
                </a:solidFill>
              </a:rPr>
              <a:t>N</a:t>
            </a:r>
          </a:p>
          <a:p>
            <a:pPr algn="ctr"/>
            <a:r>
              <a:rPr lang="en-US" sz="6000" b="1">
                <a:solidFill>
                  <a:srgbClr val="0E03EF"/>
                </a:solidFill>
              </a:rPr>
              <a:t>D</a:t>
            </a:r>
          </a:p>
          <a:p>
            <a:pPr algn="ctr"/>
            <a:r>
              <a:rPr lang="en-US" sz="6000" b="1">
                <a:solidFill>
                  <a:srgbClr val="0E03EF"/>
                </a:solidFill>
              </a:rPr>
              <a:t>I</a:t>
            </a:r>
          </a:p>
          <a:p>
            <a:pPr algn="ctr"/>
            <a:r>
              <a:rPr lang="en-US" sz="6000" b="1">
                <a:solidFill>
                  <a:srgbClr val="0E03EF"/>
                </a:solidFill>
              </a:rPr>
              <a:t>X</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cstate="print"/>
          <a:srcRect/>
          <a:stretch>
            <a:fillRect/>
          </a:stretch>
        </p:blipFill>
        <p:spPr bwMode="auto">
          <a:xfrm>
            <a:off x="414338" y="338138"/>
            <a:ext cx="5657850" cy="618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CHRONIC CHOLECYSTITIS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cholecystitis: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gallbladder wall shows:</a:t>
            </a:r>
            <a:endParaRPr lang="en-US" sz="2800" i="1" dirty="0">
              <a:solidFill>
                <a:schemeClr val="accent1">
                  <a:satMod val="150000"/>
                </a:schemeClr>
              </a:solidFill>
              <a:latin typeface="Franklin Gothic Demi" pitchFamily="34" charset="0"/>
            </a:endParaRPr>
          </a:p>
        </p:txBody>
      </p:sp>
      <p:sp>
        <p:nvSpPr>
          <p:cNvPr id="58371" name="TextBox 2"/>
          <p:cNvSpPr txBox="1">
            <a:spLocks noChangeArrowheads="1"/>
          </p:cNvSpPr>
          <p:nvPr/>
        </p:nvSpPr>
        <p:spPr bwMode="auto">
          <a:xfrm>
            <a:off x="285750" y="1958975"/>
            <a:ext cx="8501063" cy="3970338"/>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Irregular mucosal folds and foci of ulceration in mucosa.</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Wall is penetrated by mucosal glands which are present in muscle coat ( Rokitansky- Aschoff sinuses).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All layers show chronic inflammatory cells infiltration and fibrosis. </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5- Brain abscess</a:t>
            </a:r>
            <a:endParaRPr lang="en-US" sz="36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Administrador\Mis documentos\Archivos PATOLOGÍA\CNS ABSCESS 2.jpg"/>
          <p:cNvPicPr>
            <a:picLocks noChangeAspect="1" noChangeArrowheads="1"/>
          </p:cNvPicPr>
          <p:nvPr/>
        </p:nvPicPr>
        <p:blipFill>
          <a:blip r:embed="rId2" cstate="print"/>
          <a:srcRect/>
          <a:stretch>
            <a:fillRect/>
          </a:stretch>
        </p:blipFill>
        <p:spPr bwMode="auto">
          <a:xfrm>
            <a:off x="0" y="342900"/>
            <a:ext cx="9144000" cy="61722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6- Granulation tissue</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GRANULATION TISSUE</a:t>
            </a:r>
            <a:endParaRPr lang="en-US" sz="3600" dirty="0">
              <a:solidFill>
                <a:schemeClr val="accent1">
                  <a:satMod val="150000"/>
                </a:schemeClr>
              </a:solidFill>
              <a:latin typeface="Franklin Gothic Demi" pitchFamily="34" charset="0"/>
            </a:endParaRPr>
          </a:p>
        </p:txBody>
      </p:sp>
      <p:pic>
        <p:nvPicPr>
          <p:cNvPr id="3" name="Picture 6" descr="4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GRANULATION TISSUE</a:t>
            </a:r>
            <a:endParaRPr lang="en-US" sz="3600" dirty="0">
              <a:solidFill>
                <a:schemeClr val="accent1">
                  <a:satMod val="150000"/>
                </a:schemeClr>
              </a:solidFill>
              <a:latin typeface="Franklin Gothic Demi" pitchFamily="34" charset="0"/>
            </a:endParaRPr>
          </a:p>
        </p:txBody>
      </p:sp>
      <p:pic>
        <p:nvPicPr>
          <p:cNvPr id="3" name="Picture 5" descr="4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Granulation Tissue:</a:t>
            </a:r>
            <a:r>
              <a:rPr lang="en-US" sz="4000"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fragments of edematous, loose connective tissue shows: </a:t>
            </a:r>
            <a:endParaRPr lang="en-US" sz="3100" i="1" dirty="0">
              <a:solidFill>
                <a:schemeClr val="accent1">
                  <a:satMod val="150000"/>
                </a:schemeClr>
              </a:solidFill>
              <a:latin typeface="Franklin Gothic Demi" pitchFamily="34" charset="0"/>
            </a:endParaRPr>
          </a:p>
        </p:txBody>
      </p:sp>
      <p:sp>
        <p:nvSpPr>
          <p:cNvPr id="20483" name="TextBox 2"/>
          <p:cNvSpPr txBox="1">
            <a:spLocks noChangeArrowheads="1"/>
          </p:cNvSpPr>
          <p:nvPr/>
        </p:nvSpPr>
        <p:spPr bwMode="auto">
          <a:xfrm>
            <a:off x="357188" y="1714500"/>
            <a:ext cx="8358187" cy="4832350"/>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small newly formed capillaries lined by plump endothelial cells.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Proliferation of fibroblasts is seen. </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Inflammatory cells including macrophages, lymphocytes, plasma cells and neutrophils in the oedematous stroma.</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Pink homogenous collagen fibres may be identified.</a:t>
            </a:r>
            <a:endParaRPr lang="en-US">
              <a:latin typeface="Franklin Gothic Demi"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Circulatory disorders</a:t>
            </a:r>
            <a:endParaRPr lang="en-US"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0800l"/>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t>Gross and histopathology </a:t>
            </a:r>
            <a:endParaRPr lang="en-US" sz="40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1- Organizing thrombus</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print"/>
          <a:srcRect/>
          <a:stretch>
            <a:fillRect/>
          </a:stretch>
        </p:blipFill>
        <p:spPr bwMode="auto">
          <a:xfrm>
            <a:off x="1043608" y="1628800"/>
            <a:ext cx="7272809" cy="5025156"/>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normAutofit fontScale="90000"/>
          </a:bodyPr>
          <a:lstStyle/>
          <a:p>
            <a:r>
              <a:rPr lang="en-US" b="1" dirty="0" smtClean="0">
                <a:solidFill>
                  <a:schemeClr val="accent1"/>
                </a:solidFill>
              </a:rPr>
              <a:t>Organizing thrombus in a case of pulmonary embolism</a:t>
            </a:r>
            <a:endParaRPr lang="en-US" b="1" dirty="0">
              <a:solidFill>
                <a:schemeClr val="accent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ORGANIZING THROMBUS</a:t>
            </a:r>
            <a:endParaRPr lang="en-US" sz="3600" dirty="0">
              <a:solidFill>
                <a:schemeClr val="accent1">
                  <a:satMod val="150000"/>
                </a:schemeClr>
              </a:solidFill>
              <a:latin typeface="Franklin Gothic Demi" pitchFamily="34" charset="0"/>
            </a:endParaRPr>
          </a:p>
        </p:txBody>
      </p:sp>
      <p:pic>
        <p:nvPicPr>
          <p:cNvPr id="3" name="Picture 6" descr="11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3970337"/>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The lumen is occluded by thrombus which consists of alternate layers of platelets with fibrin thread and clotted blood (line of Zahn).</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Organization is seen at the periphery of thrombus which also shows formation of small capillaries &amp; fibroblasts with chronic inflammatory cells.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Recanalization is seen at one side.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427984" y="0"/>
            <a:ext cx="4716016" cy="2852936"/>
          </a:xfrm>
          <a:prstGeom prst="rect">
            <a:avLst/>
          </a:prstGeom>
          <a:noFill/>
          <a:ln w="9525">
            <a:noFill/>
            <a:miter lim="800000"/>
            <a:headEnd/>
            <a:tailEnd/>
          </a:ln>
        </p:spPr>
      </p:pic>
      <p:pic>
        <p:nvPicPr>
          <p:cNvPr id="44035" name="Picture 5"/>
          <p:cNvPicPr>
            <a:picLocks noChangeAspect="1" noChangeArrowheads="1"/>
          </p:cNvPicPr>
          <p:nvPr/>
        </p:nvPicPr>
        <p:blipFill>
          <a:blip r:embed="rId4" cstate="print"/>
          <a:srcRect/>
          <a:stretch>
            <a:fillRect/>
          </a:stretch>
        </p:blipFill>
        <p:spPr bwMode="auto">
          <a:xfrm>
            <a:off x="0" y="0"/>
            <a:ext cx="4427984" cy="2924944"/>
          </a:xfrm>
          <a:prstGeom prst="rect">
            <a:avLst/>
          </a:prstGeom>
          <a:noFill/>
          <a:ln w="9525">
            <a:noFill/>
            <a:miter lim="800000"/>
            <a:headEnd/>
            <a:tailEnd/>
          </a:ln>
        </p:spPr>
      </p:pic>
      <p:pic>
        <p:nvPicPr>
          <p:cNvPr id="44036" name="Picture 6"/>
          <p:cNvPicPr>
            <a:picLocks noChangeAspect="1" noChangeArrowheads="1"/>
          </p:cNvPicPr>
          <p:nvPr/>
        </p:nvPicPr>
        <p:blipFill>
          <a:blip r:embed="rId5" cstate="print"/>
          <a:srcRect/>
          <a:stretch>
            <a:fillRect/>
          </a:stretch>
        </p:blipFill>
        <p:spPr bwMode="auto">
          <a:xfrm>
            <a:off x="-1" y="2924944"/>
            <a:ext cx="4476975" cy="2664296"/>
          </a:xfrm>
          <a:prstGeom prst="rect">
            <a:avLst/>
          </a:prstGeom>
          <a:noFill/>
          <a:ln w="9525">
            <a:noFill/>
            <a:miter lim="800000"/>
            <a:headEnd/>
            <a:tailEnd/>
          </a:ln>
        </p:spPr>
      </p:pic>
      <p:pic>
        <p:nvPicPr>
          <p:cNvPr id="44037" name="Picture 7"/>
          <p:cNvPicPr>
            <a:picLocks noChangeAspect="1" noChangeArrowheads="1"/>
          </p:cNvPicPr>
          <p:nvPr/>
        </p:nvPicPr>
        <p:blipFill>
          <a:blip r:embed="rId6" cstate="print"/>
          <a:srcRect/>
          <a:stretch>
            <a:fillRect/>
          </a:stretch>
        </p:blipFill>
        <p:spPr bwMode="auto">
          <a:xfrm>
            <a:off x="4427984" y="2852936"/>
            <a:ext cx="4716016" cy="2736304"/>
          </a:xfrm>
          <a:prstGeom prst="rect">
            <a:avLst/>
          </a:prstGeom>
          <a:noFill/>
          <a:ln w="9525">
            <a:noFill/>
            <a:miter lim="800000"/>
            <a:headEnd/>
            <a:tailEnd/>
          </a:ln>
        </p:spPr>
      </p:pic>
      <p:sp>
        <p:nvSpPr>
          <p:cNvPr id="6" name="Rectangle 5"/>
          <p:cNvSpPr/>
          <p:nvPr/>
        </p:nvSpPr>
        <p:spPr>
          <a:xfrm>
            <a:off x="0" y="5877272"/>
            <a:ext cx="9144000" cy="646331"/>
          </a:xfrm>
          <a:prstGeom prst="rect">
            <a:avLst/>
          </a:prstGeom>
        </p:spPr>
        <p:txBody>
          <a:bodyPr wrap="square">
            <a:spAutoFit/>
          </a:bodyPr>
          <a:lstStyle/>
          <a:p>
            <a:r>
              <a:rPr lang="en-US" dirty="0" smtClean="0"/>
              <a:t>Lines of </a:t>
            </a:r>
            <a:r>
              <a:rPr lang="en-US" dirty="0" err="1" smtClean="0"/>
              <a:t>Zahn</a:t>
            </a:r>
            <a:r>
              <a:rPr lang="en-US" dirty="0" smtClean="0"/>
              <a:t>, gross and microscopic, top, is evidence to prove a clot is PRE-mortem.</a:t>
            </a:r>
          </a:p>
          <a:p>
            <a:r>
              <a:rPr lang="en-US" dirty="0" smtClean="0"/>
              <a:t>Clots appearing like current jelly or chicken fat are said to be POST-mortem.</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2- Pulmonary embolus with infarction</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625" y="285750"/>
            <a:ext cx="4384675" cy="630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p:cNvPicPr>
          <p:nvPr/>
        </p:nvPicPr>
        <p:blipFill>
          <a:blip r:embed="rId3" cstate="print"/>
          <a:srcRect/>
          <a:stretch>
            <a:fillRect/>
          </a:stretch>
        </p:blipFill>
        <p:spPr bwMode="auto">
          <a:xfrm>
            <a:off x="381000" y="357188"/>
            <a:ext cx="8405813" cy="613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3- Myocardial infarction</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7696200" y="6477000"/>
            <a:ext cx="1219200" cy="274638"/>
          </a:xfrm>
          <a:prstGeom prst="rect">
            <a:avLst/>
          </a:prstGeom>
          <a:noFill/>
          <a:ln w="9525">
            <a:noFill/>
            <a:miter lim="800000"/>
            <a:headEnd/>
            <a:tailEnd/>
          </a:ln>
          <a:effectLst/>
        </p:spPr>
        <p:txBody>
          <a:bodyPr>
            <a:spAutoFit/>
          </a:bodyPr>
          <a:lstStyle/>
          <a:p>
            <a:pPr algn="r"/>
            <a:r>
              <a:rPr lang="en-US" sz="1200" i="0"/>
              <a:t>Figure 26.6</a:t>
            </a:r>
          </a:p>
        </p:txBody>
      </p:sp>
      <p:pic>
        <p:nvPicPr>
          <p:cNvPr id="68610" name="Picture 2" descr="http://202.193.198.50/glblnet/severbj1/bl/JPEG1/RENAL129.JPG"/>
          <p:cNvPicPr>
            <a:picLocks noChangeAspect="1" noChangeArrowheads="1"/>
          </p:cNvPicPr>
          <p:nvPr/>
        </p:nvPicPr>
        <p:blipFill>
          <a:blip r:embed="rId2" cstate="print"/>
          <a:srcRect/>
          <a:stretch>
            <a:fillRect/>
          </a:stretch>
        </p:blipFill>
        <p:spPr bwMode="auto">
          <a:xfrm>
            <a:off x="0" y="428604"/>
            <a:ext cx="9144000" cy="5922979"/>
          </a:xfrm>
          <a:prstGeom prst="rect">
            <a:avLst/>
          </a:prstGeom>
          <a:noFill/>
        </p:spPr>
      </p:pic>
      <p:sp>
        <p:nvSpPr>
          <p:cNvPr id="6" name="Title 5"/>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cstate="print"/>
          <a:srcRect/>
          <a:stretch>
            <a:fillRect/>
          </a:stretch>
        </p:blipFill>
        <p:spPr bwMode="auto">
          <a:xfrm>
            <a:off x="2123728" y="476672"/>
            <a:ext cx="4392488" cy="604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899592" y="620688"/>
            <a:ext cx="7190184" cy="58547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23622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smtClean="0">
                <a:solidFill>
                  <a:srgbClr val="3333FF"/>
                </a:solidFill>
                <a:ea typeface="Arial Unicode MS" pitchFamily="34" charset="-128"/>
                <a:cs typeface="Arial Unicode MS" pitchFamily="34" charset="-128"/>
              </a:rPr>
              <a:t>Myocardial infarction (recent stage)</a:t>
            </a:r>
          </a:p>
        </p:txBody>
      </p:sp>
      <p:pic>
        <p:nvPicPr>
          <p:cNvPr id="94211" name="Picture 3"/>
          <p:cNvPicPr>
            <a:picLocks noChangeAspect="1" noChangeArrowheads="1"/>
          </p:cNvPicPr>
          <p:nvPr/>
        </p:nvPicPr>
        <p:blipFill>
          <a:blip r:embed="rId3" cstate="print"/>
          <a:srcRect/>
          <a:stretch>
            <a:fillRect/>
          </a:stretch>
        </p:blipFill>
        <p:spPr bwMode="auto">
          <a:xfrm>
            <a:off x="1115616" y="2492896"/>
            <a:ext cx="6624736" cy="410445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251520" y="1700808"/>
            <a:ext cx="8568952" cy="4953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hyaline.</a:t>
            </a: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The necrotic muscle </a:t>
            </a:r>
            <a:r>
              <a:rPr lang="en-US" sz="2800" dirty="0" err="1">
                <a:latin typeface="Franklin Gothic Demi" pitchFamily="34" charset="0"/>
              </a:rPr>
              <a:t>fibres</a:t>
            </a:r>
            <a:r>
              <a:rPr lang="en-US" sz="2800" dirty="0">
                <a:latin typeface="Franklin Gothic Demi" pitchFamily="34" charset="0"/>
              </a:rPr>
              <a:t> are pale with loss of nuclei and striations</a:t>
            </a:r>
            <a:r>
              <a:rPr lang="en-US" sz="2800" dirty="0" smtClean="0">
                <a:latin typeface="Franklin Gothic Demi" pitchFamily="34" charset="0"/>
              </a:rPr>
              <a:t>. Infiltration of </a:t>
            </a:r>
            <a:r>
              <a:rPr lang="en-US" sz="2800" dirty="0" err="1" smtClean="0">
                <a:latin typeface="Franklin Gothic Demi" pitchFamily="34" charset="0"/>
              </a:rPr>
              <a:t>neutrophils</a:t>
            </a:r>
            <a:r>
              <a:rPr lang="en-US" sz="2800" dirty="0" smtClean="0">
                <a:latin typeface="Franklin Gothic Demi" pitchFamily="34" charset="0"/>
              </a:rPr>
              <a:t> in recent stage is seen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600" dirty="0" smtClean="0"/>
              <a:t>4- Infarction of the small intestine</a:t>
            </a:r>
            <a:endParaRPr lang="en-US" sz="3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357188" y="285750"/>
            <a:ext cx="4878387" cy="628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p:cNvPicPr>
          <p:nvPr/>
        </p:nvPicPr>
        <p:blipFill>
          <a:blip r:embed="rId3" cstate="print"/>
          <a:srcRect/>
          <a:stretch>
            <a:fillRect/>
          </a:stretch>
        </p:blipFill>
        <p:spPr bwMode="auto">
          <a:xfrm>
            <a:off x="428625" y="285750"/>
            <a:ext cx="5176838" cy="622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Granulomatous</a:t>
            </a:r>
            <a:r>
              <a:rPr lang="en-US" dirty="0" smtClean="0"/>
              <a:t> diseases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4000" dirty="0" smtClean="0"/>
              <a:t>Gross and histopathology</a:t>
            </a:r>
            <a:endParaRPr lang="en-US" sz="40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3646</TotalTime>
  <Words>2135</Words>
  <Application>Microsoft Office PowerPoint</Application>
  <PresentationFormat>On-screen Show (4:3)</PresentationFormat>
  <Paragraphs>342</Paragraphs>
  <Slides>177</Slides>
  <Notes>75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177</vt:i4>
      </vt:variant>
    </vt:vector>
  </HeadingPairs>
  <TitlesOfParts>
    <vt:vector size="180" baseType="lpstr">
      <vt:lpstr>Office Theme</vt:lpstr>
      <vt:lpstr>Bitmap Image</vt:lpstr>
      <vt:lpstr>Photo Editor Photo</vt:lpstr>
      <vt:lpstr>Foundation block</vt:lpstr>
      <vt:lpstr>Normal anatomy and histology of organs related to this chapter</vt:lpstr>
      <vt:lpstr>Lung</vt:lpstr>
      <vt:lpstr>Slide 4</vt:lpstr>
      <vt:lpstr>Slide 5</vt:lpstr>
      <vt:lpstr>Slide 6</vt:lpstr>
      <vt:lpstr>Slide 7</vt:lpstr>
      <vt:lpstr>Slide 8</vt:lpstr>
      <vt:lpstr>Slide 9</vt:lpstr>
      <vt:lpstr>Slide 10</vt:lpstr>
      <vt:lpstr>Slide 11</vt:lpstr>
      <vt:lpstr>Gross and histopathology</vt:lpstr>
      <vt:lpstr>1- Fatty liver(Steatosis)</vt:lpstr>
      <vt:lpstr>Slide 14</vt:lpstr>
      <vt:lpstr>Slide 15</vt:lpstr>
      <vt:lpstr>Slide 16</vt:lpstr>
      <vt:lpstr>Slide 17</vt:lpstr>
      <vt:lpstr>Fatty change of the liver: Section of liver shows:</vt:lpstr>
      <vt:lpstr>2- Coagulative necrosis of the kidney</vt:lpstr>
      <vt:lpstr>Slide 20</vt:lpstr>
      <vt:lpstr>Slide 21</vt:lpstr>
      <vt:lpstr> Coagulative necrosis in an infarcted  KIDNEY</vt:lpstr>
      <vt:lpstr>Coagulative necrosis in an infarcted kidney: Section of kidney shows:</vt:lpstr>
      <vt:lpstr>3- Liquefactive necrosis of the brain</vt:lpstr>
      <vt:lpstr>Slide 25</vt:lpstr>
      <vt:lpstr>4- Caseous necrosis of the lung</vt:lpstr>
      <vt:lpstr>Slide 27</vt:lpstr>
      <vt:lpstr>5- Dystrophic calcification of aortic valve</vt:lpstr>
      <vt:lpstr>Slide 29</vt:lpstr>
      <vt:lpstr>6- Dystrophic calcification of the skin</vt:lpstr>
      <vt:lpstr>Slide 31</vt:lpstr>
      <vt:lpstr>Organ: Skin    Dx: DYSTROPHIC CALCIFICATION</vt:lpstr>
      <vt:lpstr> DYSTROPHIC CALCIFICATION </vt:lpstr>
      <vt:lpstr>Dystrophic calcification: Section of skin shows:</vt:lpstr>
      <vt:lpstr>7- Atrophy of the brain and testis</vt:lpstr>
      <vt:lpstr>Slide 36</vt:lpstr>
      <vt:lpstr>Slide 37</vt:lpstr>
      <vt:lpstr>8- Left ventricular hypertrophy</vt:lpstr>
      <vt:lpstr>Slide 39</vt:lpstr>
      <vt:lpstr>9- Prostatic hyperplasia</vt:lpstr>
      <vt:lpstr>Slide 41</vt:lpstr>
      <vt:lpstr>Slide 42</vt:lpstr>
      <vt:lpstr>Slide 43</vt:lpstr>
      <vt:lpstr>Slide 44</vt:lpstr>
      <vt:lpstr>Slide 45</vt:lpstr>
      <vt:lpstr>Hyperplasia of the prostate: Section of prostate shows:</vt:lpstr>
      <vt:lpstr>10-Endocervical sqamous metaplasia </vt:lpstr>
      <vt:lpstr>Slide 48</vt:lpstr>
      <vt:lpstr>Slide 49</vt:lpstr>
      <vt:lpstr>Inflammation and repair</vt:lpstr>
      <vt:lpstr>Gross and histopathology</vt:lpstr>
      <vt:lpstr>1- Fibrinous pericarditis</vt:lpstr>
      <vt:lpstr>Slide 53</vt:lpstr>
      <vt:lpstr>ACUTE FIBRINOUS PERICARDITIS</vt:lpstr>
      <vt:lpstr>ACUTE FIBRINOUS PERICARDITIS</vt:lpstr>
      <vt:lpstr>Fibrinous Pericarditis:  Section of Heart shows:</vt:lpstr>
      <vt:lpstr>2- Acute appendicitis</vt:lpstr>
      <vt:lpstr>ACUTE APPENDICITIS</vt:lpstr>
      <vt:lpstr>Slide 59</vt:lpstr>
      <vt:lpstr>                Acute appendicitis</vt:lpstr>
      <vt:lpstr> ACUTE  APPENDICITIS</vt:lpstr>
      <vt:lpstr> ACUTE APPENDICITIS</vt:lpstr>
      <vt:lpstr>Acute Suppurative appendicitis: Cross Section of Appendix shows:</vt:lpstr>
      <vt:lpstr>3-Skin pilonidal sinus</vt:lpstr>
      <vt:lpstr>         3- FOREIGN BODY REACTION                    (PILONIDAL SINUS)</vt:lpstr>
      <vt:lpstr>Slide 66</vt:lpstr>
      <vt:lpstr> FOREIGN BODY REACTION  (PILONIDAL SINUS)</vt:lpstr>
      <vt:lpstr>Foreign Body reaction (Pilonidal sinus): Section of Skin Shows:</vt:lpstr>
      <vt:lpstr>4-Chronic cholecystitis with stones</vt:lpstr>
      <vt:lpstr>Slide 70</vt:lpstr>
      <vt:lpstr> CHRONIC CHOLECYSTITIS</vt:lpstr>
      <vt:lpstr>Chronic cholecystitis: Section of gallbladder wall shows:</vt:lpstr>
      <vt:lpstr>5- Brain abscess</vt:lpstr>
      <vt:lpstr>Slide 74</vt:lpstr>
      <vt:lpstr>6- Granulation tissue</vt:lpstr>
      <vt:lpstr> GRANULATION TISSUE</vt:lpstr>
      <vt:lpstr> GRANULATION TISSUE</vt:lpstr>
      <vt:lpstr>Granulation Tissue:   Section of fragments of edematous, loose connective tissue shows: </vt:lpstr>
      <vt:lpstr>Circulatory disorders</vt:lpstr>
      <vt:lpstr>Gross and histopathology </vt:lpstr>
      <vt:lpstr>1- Organizing thrombus</vt:lpstr>
      <vt:lpstr>Organizing thrombus in a case of pulmonary embolism</vt:lpstr>
      <vt:lpstr> ORGANIZING THROMBUS</vt:lpstr>
      <vt:lpstr>Organizing thrombus: Cross section of blood vessel shows:</vt:lpstr>
      <vt:lpstr>Slide 85</vt:lpstr>
      <vt:lpstr>2- Pulmonary embolus with infarction</vt:lpstr>
      <vt:lpstr>Slide 87</vt:lpstr>
      <vt:lpstr>Slide 88</vt:lpstr>
      <vt:lpstr>3- Myocardial infarction</vt:lpstr>
      <vt:lpstr>Slide 90</vt:lpstr>
      <vt:lpstr>Slide 91</vt:lpstr>
      <vt:lpstr>Myocardial infarction (recent stage)</vt:lpstr>
      <vt:lpstr> MYOCARDIAL INFARCTION  (LATE STAGE)</vt:lpstr>
      <vt:lpstr>Myocardial infarction: Section of myocardial shows:</vt:lpstr>
      <vt:lpstr>4- Infarction of the small intestine</vt:lpstr>
      <vt:lpstr>Slide 96</vt:lpstr>
      <vt:lpstr>Slide 97</vt:lpstr>
      <vt:lpstr>Granulomatous diseases</vt:lpstr>
      <vt:lpstr>Gross and histopathology</vt:lpstr>
      <vt:lpstr>1- Tuberculosis of the lung</vt:lpstr>
      <vt:lpstr>Ghon’s Complex</vt:lpstr>
      <vt:lpstr>      Miliary tuberculosis</vt:lpstr>
      <vt:lpstr>Slide 103</vt:lpstr>
      <vt:lpstr>Tuberculous Granulomas</vt:lpstr>
      <vt:lpstr>Caseation Necrosis</vt:lpstr>
      <vt:lpstr>Epitheloid cells in Granuloma</vt:lpstr>
      <vt:lpstr>Slide 107</vt:lpstr>
      <vt:lpstr>Miliary tuberculosis of the lung : </vt:lpstr>
      <vt:lpstr>2- Tuberculous lymphadenitis</vt:lpstr>
      <vt:lpstr>Slide 110</vt:lpstr>
      <vt:lpstr>Slide 111</vt:lpstr>
      <vt:lpstr>Slide 112</vt:lpstr>
      <vt:lpstr>Tuberculous lymphadenitis : Section of a lymph node with connective tissue capsule and lymphoid tissue shows: </vt:lpstr>
      <vt:lpstr>3- Bilharziasis of the colon</vt:lpstr>
      <vt:lpstr> COLONIC BILHARZIASIS</vt:lpstr>
      <vt:lpstr> BILHARZIASIS (COLON)</vt:lpstr>
      <vt:lpstr>SCHISTOSOMIASIS OF THE URINARY BLADDER </vt:lpstr>
      <vt:lpstr>Bilharziasis of the rectum\urinary bladder: Section of fragments of rectal\urinary bladder mucosa shows:</vt:lpstr>
      <vt:lpstr>5- Cutaneous leishmaniasis</vt:lpstr>
      <vt:lpstr>Slide 120</vt:lpstr>
      <vt:lpstr>Slide 121</vt:lpstr>
      <vt:lpstr>Slide 122</vt:lpstr>
      <vt:lpstr>Slide 123</vt:lpstr>
      <vt:lpstr> Neoplasia</vt:lpstr>
      <vt:lpstr>Benign tumours                                                                                      Gross and histopathology</vt:lpstr>
      <vt:lpstr>1- Adenomatous polyp of rectum / colon</vt:lpstr>
      <vt:lpstr>Slide 127</vt:lpstr>
      <vt:lpstr>Slide 128</vt:lpstr>
      <vt:lpstr>2- Lipoma</vt:lpstr>
      <vt:lpstr>            2-Lipoma of the neck</vt:lpstr>
      <vt:lpstr>Subcutaneous lipoma</vt:lpstr>
      <vt:lpstr>Lipoma</vt:lpstr>
      <vt:lpstr>3- Intradermal nevus</vt:lpstr>
      <vt:lpstr>Slide 134</vt:lpstr>
      <vt:lpstr> NEVUS (SKIN)</vt:lpstr>
      <vt:lpstr> NEVUS (SKIN)</vt:lpstr>
      <vt:lpstr>Nevus:  Section of Skin shows:  </vt:lpstr>
      <vt:lpstr>4- Multiple uterine leiomyomata</vt:lpstr>
      <vt:lpstr>Slide 139</vt:lpstr>
      <vt:lpstr>Slide 140</vt:lpstr>
      <vt:lpstr>Slide 141</vt:lpstr>
      <vt:lpstr>Slide 142</vt:lpstr>
      <vt:lpstr>Leiomyoma: Section of tumour shows:</vt:lpstr>
      <vt:lpstr>5- Chondroma</vt:lpstr>
      <vt:lpstr>Slide 145</vt:lpstr>
      <vt:lpstr> CHONDROMA OF BONE</vt:lpstr>
      <vt:lpstr>Chondroma: Section of tumour shows:</vt:lpstr>
      <vt:lpstr>6- Hemangioma</vt:lpstr>
      <vt:lpstr>Slide 149</vt:lpstr>
      <vt:lpstr> HAEMANGIOMA (SKIN)</vt:lpstr>
      <vt:lpstr> HAEMANGIOMA</vt:lpstr>
      <vt:lpstr>Haemangioma: Section of skin shows:</vt:lpstr>
      <vt:lpstr>7- Teratoma , dermoid cyst of the ovary</vt:lpstr>
      <vt:lpstr>Slide 154</vt:lpstr>
      <vt:lpstr>Slide 155</vt:lpstr>
      <vt:lpstr>Slide 156</vt:lpstr>
      <vt:lpstr> DERMOID CYST OF THE OVARY (BENIGN CYSTIC TERATOMA OF THE OVARY)</vt:lpstr>
      <vt:lpstr>Dermoid cyst of the ovary: section of the cyst wall shows:</vt:lpstr>
      <vt:lpstr>Neoplasia –malignant tumours</vt:lpstr>
      <vt:lpstr>1- Squamous cell carcinoma of the skin</vt:lpstr>
      <vt:lpstr>        1- SQUAMOUS CELL CARCINOMA (SKIN) </vt:lpstr>
      <vt:lpstr>Slide 162</vt:lpstr>
      <vt:lpstr>Slide 163</vt:lpstr>
      <vt:lpstr> SQUAMOUS CELL CARCINOMA</vt:lpstr>
      <vt:lpstr>Squamous cell carcinoma of the skin : Section of the skin shows an ulcer covered by inflammatory exudate .</vt:lpstr>
      <vt:lpstr>2- Adenocarcinoma of the large intestine</vt:lpstr>
      <vt:lpstr>Organ: Colon      Dx: adenocarcinoma</vt:lpstr>
      <vt:lpstr>Slide 168</vt:lpstr>
      <vt:lpstr>Slide 169</vt:lpstr>
      <vt:lpstr>Slide 170</vt:lpstr>
      <vt:lpstr>Slide 171</vt:lpstr>
      <vt:lpstr>Adenocarcinoma of the large intestine: Section of large intestine shows:</vt:lpstr>
      <vt:lpstr>3- Leiomyosarcoma</vt:lpstr>
      <vt:lpstr>Slide 174</vt:lpstr>
      <vt:lpstr>Slide 175</vt:lpstr>
      <vt:lpstr>Slide 176</vt:lpstr>
      <vt:lpstr>Slide 177</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Mr. Amer Shafie</dc:creator>
  <cp:lastModifiedBy>Mr. Amer Shafie</cp:lastModifiedBy>
  <cp:revision>176</cp:revision>
  <dcterms:created xsi:type="dcterms:W3CDTF">2010-05-18T06:02:25Z</dcterms:created>
  <dcterms:modified xsi:type="dcterms:W3CDTF">2012-06-11T09:59:32Z</dcterms:modified>
</cp:coreProperties>
</file>