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E396A-2D57-44DD-AC3C-A3A6EAD70AF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07838-8F89-4417-8F8E-7C37D47302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99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EDD1D6-8619-492B-9ECB-C53CB68C5D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C014B3-850E-42A5-B718-D781EBF624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9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098D3F-16F5-4FCE-99A5-ED407A0C0D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80678-885A-4C4A-A6F7-6292DC225C13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83918-6677-4DDE-B6AE-24E597DE3C1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Necrotizing (i.e., </a:t>
            </a:r>
            <a:r>
              <a:rPr lang="en-US" dirty="0" err="1" smtClean="0"/>
              <a:t>caseating</a:t>
            </a:r>
            <a:r>
              <a:rPr lang="en-US" dirty="0" smtClean="0"/>
              <a:t>) </a:t>
            </a:r>
            <a:r>
              <a:rPr lang="en-US" dirty="0" err="1" smtClean="0"/>
              <a:t>granulomas</a:t>
            </a:r>
            <a:r>
              <a:rPr lang="en-US" dirty="0" smtClean="0"/>
              <a:t> filled with acid fast bacilli. This is CLASSIC for TB.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A742A-C62E-4AC9-A981-822BBA45A2F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acid fast stain for acid fast bacteria is also called the Ziel-Neilseon stain, or simply AFB stain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12853-E221-41B4-9003-5CC6CE9A06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01182-DB7D-44A7-BB30-76EDB19859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49D6B-3736-4B98-A30C-C218F916FB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DE982C-0AFD-4E77-AE9F-6CB096A8B2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863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048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3A81-A907-45F4-919E-A0686AEB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376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180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737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16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98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08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99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00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9575-F750-4402-9662-A82E706B41CE}" type="datetimeFigureOut">
              <a:rPr lang="en-IN" smtClean="0"/>
              <a:t>12-10-2012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B6A5-0042-4CE9-85E3-EA9334AB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71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Granulomatous</a:t>
            </a:r>
            <a:r>
              <a:rPr lang="en-US" dirty="0" smtClean="0"/>
              <a:t>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Shaesta</a:t>
            </a:r>
            <a:r>
              <a:rPr lang="en-US" dirty="0" smtClean="0"/>
              <a:t> </a:t>
            </a:r>
            <a:r>
              <a:rPr lang="en-US" dirty="0" err="1" smtClean="0"/>
              <a:t>Naseem</a:t>
            </a:r>
            <a:endParaRPr lang="en-US" dirty="0" smtClean="0"/>
          </a:p>
          <a:p>
            <a:r>
              <a:rPr lang="en-US" smtClean="0"/>
              <a:t>13-10-12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UNG03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388" y="1858963"/>
            <a:ext cx="7464425" cy="4106862"/>
          </a:xfrm>
          <a:noFill/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Epitheloid cells in Granuloma</a:t>
            </a:r>
          </a:p>
        </p:txBody>
      </p:sp>
      <p:sp>
        <p:nvSpPr>
          <p:cNvPr id="155652" name="AutoShape 4"/>
          <p:cNvSpPr>
            <a:spLocks noChangeArrowheads="1"/>
          </p:cNvSpPr>
          <p:nvPr/>
        </p:nvSpPr>
        <p:spPr bwMode="auto">
          <a:xfrm>
            <a:off x="2667000" y="2743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7924800" y="2362200"/>
            <a:ext cx="914400" cy="533400"/>
          </a:xfrm>
          <a:prstGeom prst="leftArrow">
            <a:avLst>
              <a:gd name="adj1" fmla="val 50000"/>
              <a:gd name="adj2" fmla="val 4285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5654" name="AutoShape 6"/>
          <p:cNvSpPr>
            <a:spLocks noChangeArrowheads="1"/>
          </p:cNvSpPr>
          <p:nvPr/>
        </p:nvSpPr>
        <p:spPr bwMode="auto">
          <a:xfrm>
            <a:off x="5715000" y="3886200"/>
            <a:ext cx="914400" cy="533400"/>
          </a:xfrm>
          <a:prstGeom prst="leftArrow">
            <a:avLst>
              <a:gd name="adj1" fmla="val 50000"/>
              <a:gd name="adj2" fmla="val 4285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06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utoUpdateAnimBg="0"/>
      <p:bldP spid="155652" grpId="0" animBg="1"/>
      <p:bldP spid="155653" grpId="0" animBg="1"/>
      <p:bldP spid="1556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f008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2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f008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0" y="6096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MORE </a:t>
            </a:r>
            <a:r>
              <a:rPr lang="en-US" sz="3600" b="1" dirty="0">
                <a:solidFill>
                  <a:srgbClr val="3333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CID-</a:t>
            </a:r>
            <a:r>
              <a:rPr lang="en-US" sz="3600" b="1" dirty="0">
                <a:solidFill>
                  <a:srgbClr val="3333FF"/>
                </a:solidFill>
              </a:rPr>
              <a:t>F</a:t>
            </a:r>
            <a:r>
              <a:rPr lang="en-US" sz="3600" b="1" dirty="0">
                <a:solidFill>
                  <a:srgbClr val="FF0000"/>
                </a:solidFill>
              </a:rPr>
              <a:t>AST </a:t>
            </a:r>
            <a:r>
              <a:rPr lang="en-US" sz="3600" b="1" dirty="0">
                <a:solidFill>
                  <a:srgbClr val="3333FF"/>
                </a:solidFill>
              </a:rPr>
              <a:t>B</a:t>
            </a:r>
            <a:r>
              <a:rPr lang="en-US" sz="3600" b="1" dirty="0">
                <a:solidFill>
                  <a:srgbClr val="FF0000"/>
                </a:solidFill>
              </a:rPr>
              <a:t>ACILLI, </a:t>
            </a:r>
            <a:r>
              <a:rPr lang="en-US" sz="3600" b="1" dirty="0">
                <a:solidFill>
                  <a:srgbClr val="3333FF"/>
                </a:solidFill>
              </a:rPr>
              <a:t>AFB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73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2"/>
                </a:solidFill>
              </a:rPr>
              <a:t>Miliary</a:t>
            </a:r>
            <a:r>
              <a:rPr lang="en-US" sz="3600" dirty="0" smtClean="0">
                <a:solidFill>
                  <a:schemeClr val="tx2"/>
                </a:solidFill>
              </a:rPr>
              <a:t> tuberculosis of the lung :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of the lung shows :                                The alveolar </a:t>
            </a:r>
            <a:r>
              <a:rPr lang="en-US" dirty="0" err="1" smtClean="0"/>
              <a:t>septae</a:t>
            </a:r>
            <a:r>
              <a:rPr lang="en-US" dirty="0" smtClean="0"/>
              <a:t> contain many tubercles which consist of </a:t>
            </a:r>
            <a:r>
              <a:rPr lang="en-US" dirty="0" err="1" smtClean="0"/>
              <a:t>epithelioid</a:t>
            </a:r>
            <a:r>
              <a:rPr lang="en-US" dirty="0" smtClean="0"/>
              <a:t> cells , few </a:t>
            </a:r>
            <a:r>
              <a:rPr lang="en-US" dirty="0" err="1" smtClean="0"/>
              <a:t>langhan’s</a:t>
            </a:r>
            <a:r>
              <a:rPr lang="en-US" dirty="0" smtClean="0"/>
              <a:t> giant cells and peripheral rim of lymphocytes with or without </a:t>
            </a:r>
            <a:r>
              <a:rPr lang="en-US" dirty="0" err="1" smtClean="0"/>
              <a:t>caseation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2- </a:t>
            </a:r>
            <a:r>
              <a:rPr lang="en-US" sz="3600" dirty="0" err="1" smtClean="0"/>
              <a:t>Tuberculous</a:t>
            </a:r>
            <a:r>
              <a:rPr lang="en-US" sz="3600" dirty="0" smtClean="0"/>
              <a:t> lymphadenitis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Mr. Amer Shafie\My Documents\My Pictures\499421250_99b8ddd5ff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88900"/>
            <a:ext cx="8128000" cy="668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12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Mr. Amer Shafie\My Documents\My Pictures\PIC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75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Mr. Amer Shafie\My Documents\My Pictures\PIC0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84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Tuberculous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lymphadenitis 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31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a lymph node with connective tissue capsule and lymphoid tissue shows: </a:t>
            </a:r>
            <a:endParaRPr lang="en-US" sz="31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357188" y="2032000"/>
            <a:ext cx="8429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Many round and oval tubercles/ granulomas with or without central caseation that appears structureless, homogenous and pink in colour.</a:t>
            </a:r>
          </a:p>
          <a:p>
            <a:pPr marL="534988" indent="-534988" algn="just">
              <a:buFontTx/>
              <a:buBlip>
                <a:blip r:embed="rId3"/>
              </a:buBlip>
            </a:pPr>
            <a:endParaRPr lang="en-US" sz="2800">
              <a:latin typeface="Franklin Gothic Demi" pitchFamily="34" charset="0"/>
            </a:endParaRPr>
          </a:p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The granulomas consists of epithelioid cells, few langhan’s giant cells (large cell with multiple peripheral nuclei) and  peripheral rim of lymphocytes. </a:t>
            </a:r>
          </a:p>
        </p:txBody>
      </p:sp>
    </p:spTree>
    <p:extLst>
      <p:ext uri="{BB962C8B-B14F-4D97-AF65-F5344CB8AC3E}">
        <p14:creationId xmlns:p14="http://schemas.microsoft.com/office/powerpoint/2010/main" val="293432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3- </a:t>
            </a:r>
            <a:r>
              <a:rPr lang="en-US" sz="3600" dirty="0" err="1" smtClean="0"/>
              <a:t>Bilharziasis</a:t>
            </a:r>
            <a:r>
              <a:rPr lang="en-US" sz="3600" dirty="0" smtClean="0"/>
              <a:t> of the colon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Gross and histopathology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COLONIC BILHARZIASIS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10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BILHARZIASIS (COLON)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289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SCHISTOSOMIASIS OF THE URINARY BLADDER 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522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" y="0"/>
            <a:ext cx="9144000" cy="14034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Bilharziasis of the rectum\urinary bladder: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/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fragments of rectal\urinary bladder mucosa shows: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85750" y="2179638"/>
            <a:ext cx="8572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Many Bilharzial ova with yellow brown shells in mucosa and submucosa surrounded by fibrosis and chronic inflammatory cells consisting of lymphocytes, plasma cells and many eosinophils.</a:t>
            </a:r>
          </a:p>
          <a:p>
            <a:pPr marL="534988" indent="-534988" algn="just">
              <a:buFontTx/>
              <a:buBlip>
                <a:blip r:embed="rId3"/>
              </a:buBlip>
            </a:pPr>
            <a:endParaRPr lang="en-US" sz="2800">
              <a:latin typeface="Franklin Gothic Demi" pitchFamily="34" charset="0"/>
            </a:endParaRPr>
          </a:p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Few granulomas are seen around the ova.</a:t>
            </a:r>
          </a:p>
        </p:txBody>
      </p:sp>
    </p:spTree>
    <p:extLst>
      <p:ext uri="{BB962C8B-B14F-4D97-AF65-F5344CB8AC3E}">
        <p14:creationId xmlns:p14="http://schemas.microsoft.com/office/powerpoint/2010/main" val="130475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5- </a:t>
            </a:r>
            <a:r>
              <a:rPr lang="en-US" sz="4000" dirty="0" err="1" smtClean="0"/>
              <a:t>Cutaneous</a:t>
            </a:r>
            <a:r>
              <a:rPr lang="en-US" sz="4000" dirty="0" smtClean="0"/>
              <a:t> </a:t>
            </a:r>
            <a:r>
              <a:rPr lang="en-US" sz="4000" dirty="0" err="1" smtClean="0"/>
              <a:t>leishmaniasis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7" name="Picture 1" descr="C:\Documents and Settings\Mr. Amer Shafie\My Documents\My 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2664296" cy="3600400"/>
          </a:xfrm>
          <a:prstGeom prst="rect">
            <a:avLst/>
          </a:prstGeom>
          <a:noFill/>
        </p:spPr>
      </p:pic>
      <p:pic>
        <p:nvPicPr>
          <p:cNvPr id="133122" name="Picture 2" descr="http://t1.gstatic.com/images?q=tbn:ANd9GcTtVUm0B7Ok_88imLBPvpRUsbwSWm4r5fXQuAetm6sBq_PcCFUM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2952328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5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C:\Documents and Settings\Mr. Amer Shafie\My Documents\My Pictures\leishmaniasis_1_06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424936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72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http://www.e-ijd.org/articles/2011/56/4/images/IndianJDermatol_2011_56_4_428_84750_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58772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5949281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Histological view shows marked cellular infiltration and parasites (</a:t>
            </a:r>
            <a:r>
              <a:rPr lang="en-US" sz="2400" dirty="0" err="1" smtClean="0"/>
              <a:t>Leishman</a:t>
            </a:r>
            <a:r>
              <a:rPr lang="en-US" sz="2400" dirty="0" smtClean="0"/>
              <a:t> bodies) within macrophages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5982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544522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Picture  shows a macrophage containing </a:t>
            </a:r>
            <a:r>
              <a:rPr lang="en-US" sz="2400" dirty="0" err="1" smtClean="0"/>
              <a:t>Leishmania</a:t>
            </a:r>
            <a:r>
              <a:rPr lang="en-US" sz="2400" dirty="0" smtClean="0"/>
              <a:t>  </a:t>
            </a:r>
            <a:r>
              <a:rPr lang="en-US" sz="2400" dirty="0" err="1" smtClean="0"/>
              <a:t>amastigotes</a:t>
            </a:r>
            <a:r>
              <a:rPr lang="en-US" sz="2400" dirty="0" smtClean="0"/>
              <a:t> with characteristic features (round nucleus, rod-shaped </a:t>
            </a:r>
            <a:r>
              <a:rPr lang="en-US" sz="2400" dirty="0" err="1" smtClean="0"/>
              <a:t>kinetoplast</a:t>
            </a:r>
            <a:r>
              <a:rPr lang="en-US" sz="2400" dirty="0" smtClean="0"/>
              <a:t>; arrows) .</a:t>
            </a:r>
            <a:endParaRPr lang="en-US" sz="2400" dirty="0"/>
          </a:p>
        </p:txBody>
      </p:sp>
      <p:pic>
        <p:nvPicPr>
          <p:cNvPr id="130050" name="Picture 2" descr="Image of a bone marrow biopsy showing a macrophage containing Leishmania amastigot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374441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56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1- Tuberculosis of the lung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hon complex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8305800" cy="5438775"/>
          </a:xfrm>
          <a:noFill/>
        </p:spPr>
      </p:pic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Ghon’s</a:t>
            </a:r>
            <a:r>
              <a:rPr lang="en-US" dirty="0" smtClean="0"/>
              <a:t> Complex</a:t>
            </a: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1905000" y="33528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7848600" y="34290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49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utoUpdateAnimBg="0"/>
      <p:bldP spid="143364" grpId="0" animBg="1"/>
      <p:bldP spid="1433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2656"/>
            <a:ext cx="435292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77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5774457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3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:\eDitionsContent\0721601871\graphics\fullsize\S01871-001-f020.jpg"/>
          <p:cNvPicPr>
            <a:picLocks noChangeAspect="1" noChangeArrowheads="1"/>
          </p:cNvPicPr>
          <p:nvPr/>
        </p:nvPicPr>
        <p:blipFill>
          <a:blip r:embed="rId3" cstate="print"/>
          <a:srcRect b="7434"/>
          <a:stretch>
            <a:fillRect/>
          </a:stretch>
        </p:blipFill>
        <p:spPr bwMode="auto">
          <a:xfrm>
            <a:off x="1619672" y="260648"/>
            <a:ext cx="5760640" cy="5472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2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844" y="594928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</a:rPr>
              <a:t>Organ: lung          </a:t>
            </a:r>
            <a:r>
              <a:rPr lang="en-US" sz="2400" dirty="0" err="1" smtClean="0">
                <a:latin typeface="Verdana" pitchFamily="34" charset="0"/>
              </a:rPr>
              <a:t>Dx</a:t>
            </a:r>
            <a:r>
              <a:rPr lang="en-US" sz="2400" dirty="0" smtClean="0">
                <a:latin typeface="Verdana" pitchFamily="34" charset="0"/>
              </a:rPr>
              <a:t> : </a:t>
            </a:r>
            <a:r>
              <a:rPr lang="en-US" sz="2400" dirty="0" err="1" smtClean="0">
                <a:latin typeface="Verdana" pitchFamily="34" charset="0"/>
              </a:rPr>
              <a:t>Caseous</a:t>
            </a:r>
            <a:r>
              <a:rPr lang="en-US" sz="2400" dirty="0" smtClean="0">
                <a:latin typeface="Verdana" pitchFamily="34" charset="0"/>
              </a:rPr>
              <a:t> necrosis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(tuberculosis)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8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B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575" y="1671638"/>
            <a:ext cx="7153275" cy="4319587"/>
          </a:xfrm>
          <a:noFill/>
        </p:spPr>
      </p:pic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Tuberculous Granulomas</a:t>
            </a:r>
          </a:p>
        </p:txBody>
      </p:sp>
      <p:sp>
        <p:nvSpPr>
          <p:cNvPr id="153604" name="AutoShape 4"/>
          <p:cNvSpPr>
            <a:spLocks noChangeArrowheads="1"/>
          </p:cNvSpPr>
          <p:nvPr/>
        </p:nvSpPr>
        <p:spPr bwMode="auto">
          <a:xfrm>
            <a:off x="3352800" y="3200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6781800" y="3581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45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utoUpdateAnimBg="0"/>
      <p:bldP spid="153604" grpId="0" animBg="1"/>
      <p:bldP spid="1536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UNG03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>
          <a:xfrm>
            <a:off x="841375" y="1793875"/>
            <a:ext cx="7232650" cy="3994150"/>
          </a:xfrm>
          <a:noFill/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Caseation Necrosis</a:t>
            </a:r>
          </a:p>
        </p:txBody>
      </p:sp>
      <p:sp>
        <p:nvSpPr>
          <p:cNvPr id="154628" name="AutoShape 4"/>
          <p:cNvSpPr>
            <a:spLocks noChangeArrowheads="1"/>
          </p:cNvSpPr>
          <p:nvPr/>
        </p:nvSpPr>
        <p:spPr bwMode="auto">
          <a:xfrm>
            <a:off x="5715000" y="18288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>
            <a:off x="4953000" y="4343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4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utoUpdateAnimBg="0"/>
      <p:bldP spid="154628" grpId="0" animBg="1"/>
      <p:bldP spid="1546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274</Words>
  <Application>Microsoft Office PowerPoint</Application>
  <PresentationFormat>On-screen Show (4:3)</PresentationFormat>
  <Paragraphs>41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Granulomatous diseases</vt:lpstr>
      <vt:lpstr>Gross and histopathology</vt:lpstr>
      <vt:lpstr>1- Tuberculosis of the lung</vt:lpstr>
      <vt:lpstr>Ghon’s Complex</vt:lpstr>
      <vt:lpstr>PowerPoint Presentation</vt:lpstr>
      <vt:lpstr>PowerPoint Presentation</vt:lpstr>
      <vt:lpstr>PowerPoint Presentation</vt:lpstr>
      <vt:lpstr>Tuberculous Granulomas</vt:lpstr>
      <vt:lpstr>Caseation Necrosis</vt:lpstr>
      <vt:lpstr>Epitheloid cells in Granuloma</vt:lpstr>
      <vt:lpstr>PowerPoint Presentation</vt:lpstr>
      <vt:lpstr>PowerPoint Presentation</vt:lpstr>
      <vt:lpstr>Miliary tuberculosis of the lung : </vt:lpstr>
      <vt:lpstr>2- Tuberculous lymphadenitis</vt:lpstr>
      <vt:lpstr>PowerPoint Presentation</vt:lpstr>
      <vt:lpstr>PowerPoint Presentation</vt:lpstr>
      <vt:lpstr>PowerPoint Presentation</vt:lpstr>
      <vt:lpstr>Tuberculous lymphadenitis : Section of a lymph node with connective tissue capsule and lymphoid tissue shows: </vt:lpstr>
      <vt:lpstr>3- Bilharziasis of the colon</vt:lpstr>
      <vt:lpstr> COLONIC BILHARZIASIS</vt:lpstr>
      <vt:lpstr> BILHARZIASIS (COLON)</vt:lpstr>
      <vt:lpstr>SCHISTOSOMIASIS OF THE URINARY BLADDER </vt:lpstr>
      <vt:lpstr>Bilharziasis of the rectum\urinary bladder: Section of fragments of rectal\urinary bladder mucosa shows:</vt:lpstr>
      <vt:lpstr>5- Cutaneous leishmaniasis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diseases</dc:title>
  <dc:creator>Shaesta</dc:creator>
  <cp:lastModifiedBy>user</cp:lastModifiedBy>
  <cp:revision>3</cp:revision>
  <dcterms:created xsi:type="dcterms:W3CDTF">2011-10-21T19:16:02Z</dcterms:created>
  <dcterms:modified xsi:type="dcterms:W3CDTF">2012-10-12T14:38:34Z</dcterms:modified>
</cp:coreProperties>
</file>