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BD528-0C6B-4649-B7BC-9B779EE9CE12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E7B62-FF1F-4B5F-94AD-0C1FF8CB3F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3CD6EE-EF9D-4D26-AA28-1A425F0072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F76F47-A5FD-4188-A029-C65DC61FEF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4BF257-51FB-4865-A982-5574284317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8AAAC9-3B14-458A-9A44-CFB182B710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A595D8-CBD9-4F51-83C5-C7BA48B852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EDDE71-BF2D-46B5-9531-44130A6069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What is the white junk coating the surface?</a:t>
            </a:r>
          </a:p>
        </p:txBody>
      </p:sp>
      <p:sp>
        <p:nvSpPr>
          <p:cNvPr id="37683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81121E-0C02-454E-B9BB-42225620B868}" type="slidenum">
              <a:rPr lang="en-GB" smtClean="0"/>
              <a:pPr/>
              <a:t>11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734700-133A-4300-876B-A6F4229FD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DD0A73-7B4A-4275-B220-3CF9CEC12E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D55023-EAF1-4308-9098-5EDC1506B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21CFF3-C8CF-4196-B551-60DFD694A1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D777D9-2833-4C71-BBCD-7C924D37DC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9FF6E8-3164-4461-8A1B-5606DA6EB0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FEA3D3-6BB4-4C93-9838-8BF0153B53A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3B7729C-63C3-4B86-94F6-92CDE660A2A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D0F7F-53C2-44A9-92D2-6C8DA4224B6F}" type="datetimeFigureOut">
              <a:rPr lang="en-US" smtClean="0"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BA600-6B88-46EB-B739-7037AC7976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Acute appendicitis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0413" cy="1416050"/>
          </a:xfrm>
        </p:spPr>
        <p:txBody>
          <a:bodyPr/>
          <a:lstStyle/>
          <a:p>
            <a:r>
              <a:rPr lang="en-US" sz="6000" b="1" smtClean="0">
                <a:solidFill>
                  <a:srgbClr val="0E03EF"/>
                </a:solidFill>
              </a:rPr>
              <a:t>ACUTE APPENDICITIS</a:t>
            </a:r>
          </a:p>
        </p:txBody>
      </p:sp>
      <p:pic>
        <p:nvPicPr>
          <p:cNvPr id="183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538288"/>
            <a:ext cx="8153400" cy="53197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95275"/>
            <a:ext cx="7715250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             </a:t>
            </a:r>
            <a:r>
              <a:rPr lang="en-US" b="1" dirty="0" smtClean="0">
                <a:solidFill>
                  <a:schemeClr val="accent1"/>
                </a:solidFill>
              </a:rPr>
              <a:t>Acute appendicitis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276475"/>
            <a:ext cx="56879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ACUTE  APPENDICITIS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6" name="Picture 4" descr="Image_98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ACUTE APPENDICITIS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5" descr="2 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Suppurative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appendicitis: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Appendix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85750" y="1857375"/>
            <a:ext cx="850106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 smtClean="0">
              <a:latin typeface="Franklin Gothic Demi Cond" pitchFamily="34" charset="0"/>
            </a:endParaRPr>
          </a:p>
          <a:p>
            <a:pPr marL="534988" indent="-534988" algn="just">
              <a:buBlip>
                <a:blip r:embed="rId3"/>
              </a:buBlip>
            </a:pPr>
            <a:r>
              <a:rPr lang="en-US" sz="3200" dirty="0" smtClean="0">
                <a:latin typeface="Franklin Gothic Demi Cond" pitchFamily="34" charset="0"/>
              </a:rPr>
              <a:t>On gross, </a:t>
            </a:r>
            <a:r>
              <a:rPr lang="en-US" sz="3200" dirty="0" err="1">
                <a:latin typeface="Franklin Gothic Demi Cond" pitchFamily="34" charset="0"/>
              </a:rPr>
              <a:t>f</a:t>
            </a:r>
            <a:r>
              <a:rPr lang="en-US" sz="3200" dirty="0" err="1" smtClean="0">
                <a:latin typeface="Franklin Gothic Demi Cond" pitchFamily="34" charset="0"/>
              </a:rPr>
              <a:t>ibrino</a:t>
            </a:r>
            <a:r>
              <a:rPr lang="en-US" sz="3200" dirty="0" smtClean="0">
                <a:latin typeface="Franklin Gothic Demi Cond" pitchFamily="34" charset="0"/>
              </a:rPr>
              <a:t>-purulent </a:t>
            </a:r>
            <a:r>
              <a:rPr lang="en-US" sz="3200" dirty="0" err="1" smtClean="0">
                <a:latin typeface="Franklin Gothic Demi Cond" pitchFamily="34" charset="0"/>
              </a:rPr>
              <a:t>exudate</a:t>
            </a:r>
            <a:r>
              <a:rPr lang="en-US" sz="3200" dirty="0" smtClean="0">
                <a:latin typeface="Franklin Gothic Demi Cond" pitchFamily="34" charset="0"/>
              </a:rPr>
              <a:t> is present on the </a:t>
            </a:r>
            <a:r>
              <a:rPr lang="en-US" sz="3200" dirty="0" err="1" smtClean="0">
                <a:latin typeface="Franklin Gothic Demi Cond" pitchFamily="34" charset="0"/>
              </a:rPr>
              <a:t>serosal</a:t>
            </a:r>
            <a:r>
              <a:rPr lang="en-US" sz="3200" dirty="0" smtClean="0">
                <a:latin typeface="Franklin Gothic Demi Cond" pitchFamily="34" charset="0"/>
              </a:rPr>
              <a:t> surface</a:t>
            </a:r>
            <a:r>
              <a:rPr lang="en-US" sz="3200" dirty="0" smtClean="0">
                <a:latin typeface="Corbel" pitchFamily="34" charset="0"/>
              </a:rPr>
              <a:t>.</a:t>
            </a: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 smtClean="0">
                <a:latin typeface="Franklin Gothic Demi Cond" pitchFamily="34" charset="0"/>
              </a:rPr>
              <a:t>Accumulation </a:t>
            </a:r>
            <a:r>
              <a:rPr lang="en-US" sz="3200" dirty="0">
                <a:latin typeface="Franklin Gothic Demi Cond" pitchFamily="34" charset="0"/>
              </a:rPr>
              <a:t>of inflammatory </a:t>
            </a:r>
            <a:r>
              <a:rPr lang="en-US" sz="3200" dirty="0" err="1">
                <a:latin typeface="Franklin Gothic Demi Cond" pitchFamily="34" charset="0"/>
              </a:rPr>
              <a:t>exudate</a:t>
            </a:r>
            <a:r>
              <a:rPr lang="en-US" sz="3200" dirty="0">
                <a:latin typeface="Franklin Gothic Demi Cond" pitchFamily="34" charset="0"/>
              </a:rPr>
              <a:t> and pus  cells in the lumen and the mucosa is ulcerated.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 Cond" pitchFamily="34" charset="0"/>
              </a:rPr>
              <a:t>All layers of the appendix wall show edema, dilated and congested blood vessels and infiltration by many </a:t>
            </a:r>
            <a:r>
              <a:rPr lang="en-US" sz="3200" dirty="0" err="1">
                <a:latin typeface="Franklin Gothic Demi Cond" pitchFamily="34" charset="0"/>
              </a:rPr>
              <a:t>neutrophils</a:t>
            </a:r>
            <a:r>
              <a:rPr lang="en-US" sz="3200" dirty="0">
                <a:latin typeface="Franklin Gothic Demi Cond" pitchFamily="34" charset="0"/>
              </a:rPr>
              <a:t>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>
              <a:latin typeface="Franklin Gothic Demi Con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3-Skin </a:t>
            </a:r>
            <a:r>
              <a:rPr lang="en-US" sz="3600" dirty="0" err="1" smtClean="0"/>
              <a:t>pilonidal</a:t>
            </a:r>
            <a:r>
              <a:rPr lang="en-US" sz="3600" dirty="0" smtClean="0"/>
              <a:t> sinus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humpath.com/IMG/jpg_abcessed_pilonidal_sinus_06_2ab.jpg"/>
          <p:cNvPicPr>
            <a:picLocks noChangeAspect="1" noChangeArrowheads="1"/>
          </p:cNvPicPr>
          <p:nvPr/>
        </p:nvPicPr>
        <p:blipFill>
          <a:blip r:embed="rId2" cstate="print"/>
          <a:srcRect l="47934" t="58414"/>
          <a:stretch>
            <a:fillRect/>
          </a:stretch>
        </p:blipFill>
        <p:spPr bwMode="auto">
          <a:xfrm>
            <a:off x="2339752" y="1628800"/>
            <a:ext cx="4608512" cy="481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55575"/>
            <a:ext cx="8229600" cy="1252538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cs typeface="Arial" charset="0"/>
              </a:rPr>
              <a:t>         3- FOREIGN BODY REACTION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cs typeface="Arial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cs typeface="Arial" charset="0"/>
              </a:rPr>
              <a:t>                  (PILONIDAL SINUS)</a:t>
            </a:r>
            <a:endParaRPr lang="en-US" sz="36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FOREIGN BODY REACTION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(PILONIDAL SINUS)</a:t>
            </a:r>
            <a:endParaRPr lang="en-US" sz="32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3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Inflammation and repair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</a:t>
            </a:r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r>
              <a:rPr lang="en-US" dirty="0" smtClean="0"/>
              <a:t> </a:t>
            </a:r>
          </a:p>
          <a:p>
            <a:r>
              <a:rPr lang="en-US" smtClean="0"/>
              <a:t>24-09-12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Foreign Body reaction (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Pilonidal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sinus):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Skin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42875" y="2174875"/>
            <a:ext cx="87153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1813" indent="-531813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" pitchFamily="34" charset="0"/>
              </a:rPr>
              <a:t>A sinus tract lined by an inflammatory granulation tissue in the dermis .</a:t>
            </a:r>
          </a:p>
          <a:p>
            <a:pPr marL="531813" indent="-531813" algn="just">
              <a:buFontTx/>
              <a:buBlip>
                <a:blip r:embed="rId3"/>
              </a:buBlip>
            </a:pPr>
            <a:endParaRPr lang="en-US" sz="3200" dirty="0">
              <a:latin typeface="Franklin Gothic Demi" pitchFamily="34" charset="0"/>
            </a:endParaRPr>
          </a:p>
          <a:p>
            <a:pPr marL="531813" indent="-531813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" pitchFamily="34" charset="0"/>
              </a:rPr>
              <a:t>The lumen of sinus and wall contain large number of hair shafts with foreign body giant cells, lymphocytes , macrophages &amp; </a:t>
            </a:r>
            <a:r>
              <a:rPr lang="en-US" sz="3200" dirty="0" err="1" smtClean="0">
                <a:latin typeface="Franklin Gothic Demi" pitchFamily="34" charset="0"/>
              </a:rPr>
              <a:t>neutrophils</a:t>
            </a:r>
            <a:r>
              <a:rPr lang="en-US" sz="3200" dirty="0" smtClean="0">
                <a:latin typeface="Franklin Gothic Demi" pitchFamily="34" charset="0"/>
              </a:rPr>
              <a:t> . </a:t>
            </a:r>
            <a:endParaRPr lang="en-US" sz="36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4-Chronic </a:t>
            </a:r>
            <a:r>
              <a:rPr lang="en-US" sz="3600" dirty="0" err="1" smtClean="0"/>
              <a:t>cholecystitis</a:t>
            </a:r>
            <a:r>
              <a:rPr lang="en-US" sz="3600" dirty="0" smtClean="0"/>
              <a:t> with stones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8" y="338138"/>
            <a:ext cx="565785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Franklin Gothic Demi" pitchFamily="34" charset="0"/>
              </a:rPr>
              <a:t> CHRONIC CHOLECYSTITIS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cholecystitis: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gallbladder wall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285750" y="1958975"/>
            <a:ext cx="8501063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Irregular mucosal folds and foci of ulceration in mucosa.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Wall is penetrated by mucosal glands which are present in muscle coat ( Rokitansky- Aschoff sinuses).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All layers show chronic inflammatory cells infiltration and fibrosis.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Brain abscess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Administrador\Mis documentos\Archivos PATOLOGÍA\CNS ABSCES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6- Granulation tissue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GRANULATION TISSUE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4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GRANULATION TISSUE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4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Inflammation and repair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Granulation Tissue:</a:t>
            </a: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 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fragments of edematous, loose connective tissue shows: 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57188" y="1714500"/>
            <a:ext cx="835818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small newly formed capillaries lined by plump endothelial cells.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Proliferation of fibroblasts is seen. 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Inflammatory cells including macrophages, lymphocytes, plasma cells and neutrophils in the oedematous stroma.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Pink homogenous collagen fibres may be identified.</a:t>
            </a:r>
            <a:endParaRPr lang="en-US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Gross and histopathology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</a:t>
            </a:r>
            <a:r>
              <a:rPr lang="en-US" sz="3600" dirty="0" err="1" smtClean="0"/>
              <a:t>Fibrinous</a:t>
            </a:r>
            <a:r>
              <a:rPr lang="en-US" sz="3600" dirty="0" smtClean="0"/>
              <a:t> </a:t>
            </a:r>
            <a:r>
              <a:rPr lang="en-US" sz="3600" dirty="0" err="1" smtClean="0"/>
              <a:t>pericarditis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Inetpub\ombroot\content\0721601871\graphics\fullsize\S01871-002-f024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b="10706"/>
          <a:stretch>
            <a:fillRect/>
          </a:stretch>
        </p:blipFill>
        <p:spPr bwMode="auto">
          <a:xfrm>
            <a:off x="1154670" y="714356"/>
            <a:ext cx="6489164" cy="4557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5720" y="5572140"/>
            <a:ext cx="85234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</a:rPr>
              <a:t>Organ: </a:t>
            </a:r>
            <a:r>
              <a:rPr lang="en-US" sz="2400" dirty="0" smtClean="0">
                <a:latin typeface="Arial" pitchFamily="34" charset="0"/>
              </a:rPr>
              <a:t>Pericardium                       </a:t>
            </a:r>
            <a:r>
              <a:rPr lang="en-US" sz="2400" dirty="0" err="1" smtClean="0">
                <a:latin typeface="Arial" charset="0"/>
                <a:cs typeface="Arial" charset="0"/>
              </a:rPr>
              <a:t>Dx</a:t>
            </a:r>
            <a:r>
              <a:rPr lang="en-US" sz="2400" dirty="0" smtClean="0">
                <a:latin typeface="Arial" charset="0"/>
                <a:cs typeface="Arial" charset="0"/>
              </a:rPr>
              <a:t>: </a:t>
            </a:r>
            <a:r>
              <a:rPr lang="en-US" sz="2400" dirty="0" err="1" smtClean="0">
                <a:latin typeface="Arial" pitchFamily="34" charset="0"/>
              </a:rPr>
              <a:t>Fibrinous</a:t>
            </a:r>
            <a:r>
              <a:rPr lang="en-US" sz="2400" dirty="0" smtClean="0">
                <a:latin typeface="Arial" pitchFamily="34" charset="0"/>
              </a:rPr>
              <a:t> Inflammation </a:t>
            </a:r>
            <a:r>
              <a:rPr lang="en-US" sz="2000" dirty="0" smtClean="0">
                <a:latin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FIBRINOUS PERICARDITIS</a:t>
            </a:r>
            <a:endParaRPr lang="en-US" dirty="0"/>
          </a:p>
        </p:txBody>
      </p:sp>
      <p:pic>
        <p:nvPicPr>
          <p:cNvPr id="292866" name="Picture 2" descr="C:\Documents and Settings\Mr. Amer Shafie\My Documents\My Pictures\fibrinous_pericardit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632847" cy="5184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FIBRINOUS PERICARDITIS</a:t>
            </a:r>
            <a:endParaRPr lang="en-US" dirty="0"/>
          </a:p>
        </p:txBody>
      </p:sp>
      <p:pic>
        <p:nvPicPr>
          <p:cNvPr id="293890" name="Picture 2" descr="C:\Documents and Settings\Mr. Amer Shafie\My Documents\My Pictures\fibrinous_pericarditis_detai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632848" cy="496855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Fibrinous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Pericarditis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 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Heart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785938"/>
            <a:ext cx="8215313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3200" b="1" dirty="0">
                <a:latin typeface="Franklin Gothic Demi" pitchFamily="34" charset="0"/>
                <a:cs typeface="+mn-cs"/>
              </a:rPr>
              <a:t>The pericardium is distorted by thick irregular layer of pinkish </a:t>
            </a:r>
            <a:r>
              <a:rPr lang="en-US" sz="3200" b="1" dirty="0" err="1">
                <a:latin typeface="Franklin Gothic Demi" pitchFamily="34" charset="0"/>
                <a:cs typeface="+mn-cs"/>
              </a:rPr>
              <a:t>fibrinous</a:t>
            </a:r>
            <a:r>
              <a:rPr lang="en-US" sz="3200" b="1" dirty="0">
                <a:latin typeface="Franklin Gothic Demi" pitchFamily="34" charset="0"/>
                <a:cs typeface="+mn-cs"/>
              </a:rPr>
              <a:t> exudate with some red cells and inflammatory cells.</a:t>
            </a:r>
          </a:p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atin typeface="Franklin Gothic Demi" pitchFamily="34" charset="0"/>
              <a:cs typeface="+mn-cs"/>
            </a:endParaRPr>
          </a:p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3200" b="1" dirty="0">
                <a:latin typeface="Franklin Gothic Demi" pitchFamily="34" charset="0"/>
                <a:cs typeface="+mn-cs"/>
              </a:rPr>
              <a:t>The </a:t>
            </a:r>
            <a:r>
              <a:rPr lang="en-US" sz="3200" b="1" dirty="0" err="1">
                <a:latin typeface="Franklin Gothic Demi" pitchFamily="34" charset="0"/>
                <a:cs typeface="+mn-cs"/>
              </a:rPr>
              <a:t>subpericardial</a:t>
            </a:r>
            <a:r>
              <a:rPr lang="en-US" sz="3200" b="1" dirty="0">
                <a:latin typeface="Franklin Gothic Demi" pitchFamily="34" charset="0"/>
                <a:cs typeface="+mn-cs"/>
              </a:rPr>
              <a:t> layer is thickened by edema and shows dilated blood vessels, chronic inflammatory cells and areas of calcification.</a:t>
            </a:r>
          </a:p>
          <a:p>
            <a:pPr marL="450850" indent="-4508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321</Words>
  <Application>Microsoft Office PowerPoint</Application>
  <PresentationFormat>On-screen Show (4:3)</PresentationFormat>
  <Paragraphs>66</Paragraphs>
  <Slides>30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Inflammation and repair</vt:lpstr>
      <vt:lpstr>Inflammation and repair</vt:lpstr>
      <vt:lpstr>Gross and histopathology</vt:lpstr>
      <vt:lpstr>1- Fibrinous pericarditis</vt:lpstr>
      <vt:lpstr>Slide 6</vt:lpstr>
      <vt:lpstr>ACUTE FIBRINOUS PERICARDITIS</vt:lpstr>
      <vt:lpstr>ACUTE FIBRINOUS PERICARDITIS</vt:lpstr>
      <vt:lpstr>Fibrinous Pericarditis:  Section of Heart shows:</vt:lpstr>
      <vt:lpstr>2- Acute appendicitis</vt:lpstr>
      <vt:lpstr>ACUTE APPENDICITIS</vt:lpstr>
      <vt:lpstr>Slide 12</vt:lpstr>
      <vt:lpstr>                Acute appendicitis</vt:lpstr>
      <vt:lpstr> ACUTE  APPENDICITIS</vt:lpstr>
      <vt:lpstr> ACUTE APPENDICITIS</vt:lpstr>
      <vt:lpstr>Acute Suppurative appendicitis: Cross Section of Appendix shows:</vt:lpstr>
      <vt:lpstr>3-Skin pilonidal sinus</vt:lpstr>
      <vt:lpstr>         3- FOREIGN BODY REACTION                    (PILONIDAL SINUS)</vt:lpstr>
      <vt:lpstr> FOREIGN BODY REACTION  (PILONIDAL SINUS)</vt:lpstr>
      <vt:lpstr>Foreign Body reaction (Pilonidal sinus): Section of Skin Shows:</vt:lpstr>
      <vt:lpstr>4-Chronic cholecystitis with stones</vt:lpstr>
      <vt:lpstr>Slide 22</vt:lpstr>
      <vt:lpstr> CHRONIC CHOLECYSTITIS</vt:lpstr>
      <vt:lpstr>Chronic cholecystitis: Section of gallbladder wall shows:</vt:lpstr>
      <vt:lpstr>5- Brain abscess</vt:lpstr>
      <vt:lpstr>Slide 26</vt:lpstr>
      <vt:lpstr>6- Granulation tissue</vt:lpstr>
      <vt:lpstr> GRANULATION TISSUE</vt:lpstr>
      <vt:lpstr> GRANULATION TISSUE</vt:lpstr>
      <vt:lpstr>Granulation Tissue:   Section of fragments of edematous, loose connective tissue shows: 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DrShaesta</dc:creator>
  <cp:lastModifiedBy>DrShaesta</cp:lastModifiedBy>
  <cp:revision>4</cp:revision>
  <dcterms:created xsi:type="dcterms:W3CDTF">2012-09-24T06:04:18Z</dcterms:created>
  <dcterms:modified xsi:type="dcterms:W3CDTF">2012-09-24T06:09:30Z</dcterms:modified>
</cp:coreProperties>
</file>