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726"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EF4908-A5EC-4C38-BA52-968B792AD83E}" type="datetimeFigureOut">
              <a:rPr lang="en-IN" smtClean="0"/>
              <a:pPr/>
              <a:t>11/3/2012</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593854-3548-4DC4-8E7D-EDEEE5AF4E56}" type="slidenum">
              <a:rPr lang="en-IN" smtClean="0"/>
              <a:pPr/>
              <a:t>‹#›</a:t>
            </a:fld>
            <a:endParaRPr lang="en-IN"/>
          </a:p>
        </p:txBody>
      </p:sp>
    </p:spTree>
    <p:extLst>
      <p:ext uri="{BB962C8B-B14F-4D97-AF65-F5344CB8AC3E}">
        <p14:creationId xmlns:p14="http://schemas.microsoft.com/office/powerpoint/2010/main" xmlns="" val="4071846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7</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FCC2FD-D36D-4881-8B37-4577A9AC63F1}" type="slidenum">
              <a:rPr lang="en-US"/>
              <a:pPr fontAlgn="base">
                <a:spcBef>
                  <a:spcPct val="0"/>
                </a:spcBef>
                <a:spcAft>
                  <a:spcPct val="0"/>
                </a:spcAft>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DDC7F2-8C4E-4E56-9C35-24810AA2ED41}" type="slidenum">
              <a:rPr lang="en-US"/>
              <a:pPr fontAlgn="base">
                <a:spcBef>
                  <a:spcPct val="0"/>
                </a:spcBef>
                <a:spcAft>
                  <a:spcPct val="0"/>
                </a:spcAft>
              </a:pPr>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28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E30C1-ABDA-402D-860F-9942D640AC1A}" type="slidenum">
              <a:rPr lang="en-US"/>
              <a:pPr fontAlgn="base">
                <a:spcBef>
                  <a:spcPct val="0"/>
                </a:spcBef>
                <a:spcAft>
                  <a:spcPct val="0"/>
                </a:spcAft>
              </a:pPr>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Opened mature cystic </a:t>
            </a:r>
            <a:r>
              <a:rPr lang="en-US" dirty="0" err="1" smtClean="0"/>
              <a:t>teratoma</a:t>
            </a:r>
            <a:r>
              <a:rPr lang="en-US" dirty="0" smtClean="0"/>
              <a:t> ( </a:t>
            </a:r>
            <a:r>
              <a:rPr lang="en-US" dirty="0" err="1" smtClean="0"/>
              <a:t>dermoid</a:t>
            </a:r>
            <a:r>
              <a:rPr lang="en-US" dirty="0" smtClean="0"/>
              <a:t> cyst ) shows hair (bottom ) and a mixture of tissues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7C299C-695D-446B-A2E0-4398D6DD0B53}" type="slidenum">
              <a:rPr lang="en-US"/>
              <a:pPr fontAlgn="base">
                <a:spcBef>
                  <a:spcPct val="0"/>
                </a:spcBef>
                <a:spcAft>
                  <a:spcPct val="0"/>
                </a:spcAft>
              </a:pPr>
              <a:t>32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shows skin tissue ( upper part ) beneath which there this </a:t>
            </a:r>
            <a:r>
              <a:rPr lang="en-US" smtClean="0"/>
              <a:t>brain tissue .</a:t>
            </a:r>
            <a:endParaRPr lang="en-US"/>
          </a:p>
        </p:txBody>
      </p:sp>
      <p:sp>
        <p:nvSpPr>
          <p:cNvPr id="4" name="Slide Number Placeholder 3"/>
          <p:cNvSpPr>
            <a:spLocks noGrp="1"/>
          </p:cNvSpPr>
          <p:nvPr>
            <p:ph type="sldNum" sz="quarter" idx="10"/>
          </p:nvPr>
        </p:nvSpPr>
        <p:spPr/>
        <p:txBody>
          <a:bodyPr/>
          <a:lstStyle/>
          <a:p>
            <a:fld id="{A760D0CF-7A23-4EA1-97A0-297F96E92A08}" type="slidenum">
              <a:rPr lang="en-US" smtClean="0"/>
              <a:pPr/>
              <a:t>33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34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11</a:t>
            </a:fld>
            <a:endParaRPr lang="en-GB" smtClean="0"/>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0"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6CCF86-E0E1-497E-AD80-872A21128392}" type="slidenum">
              <a:rPr lang="en-US"/>
              <a:pPr fontAlgn="base">
                <a:spcBef>
                  <a:spcPct val="0"/>
                </a:spcBef>
                <a:spcAft>
                  <a:spcPct val="0"/>
                </a:spcAft>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ECF38-F879-4A3F-A009-14E36BB03B1C}" type="slidenum">
              <a:rPr lang="en-US"/>
              <a:pPr fontAlgn="base">
                <a:spcBef>
                  <a:spcPct val="0"/>
                </a:spcBef>
                <a:spcAft>
                  <a:spcPct val="0"/>
                </a:spcAft>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err="1" smtClean="0"/>
              <a:t>Intramedullary</a:t>
            </a:r>
            <a:r>
              <a:rPr lang="en-US" dirty="0" smtClean="0"/>
              <a:t> bone expansion, </a:t>
            </a:r>
            <a:r>
              <a:rPr lang="en-US" dirty="0" err="1" smtClean="0"/>
              <a:t>chondromyxoid</a:t>
            </a:r>
            <a:r>
              <a:rPr lang="en-US" dirty="0" smtClean="0"/>
              <a:t> material, thin bone cortex.</a:t>
            </a:r>
          </a:p>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6EAB2835-0622-436C-A2DD-E8B5C354539B}" type="datetimeFigureOut">
              <a:rPr lang="en-IN" smtClean="0"/>
              <a:pPr/>
              <a:t>11/3/2012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3012195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6EAB2835-0622-436C-A2DD-E8B5C354539B}" type="datetimeFigureOut">
              <a:rPr lang="en-IN" smtClean="0"/>
              <a:pPr/>
              <a:t>11/3/2012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2829785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6EAB2835-0622-436C-A2DD-E8B5C354539B}" type="datetimeFigureOut">
              <a:rPr lang="en-IN" smtClean="0"/>
              <a:pPr/>
              <a:t>11/3/2012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151182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6EAB2835-0622-436C-A2DD-E8B5C354539B}" type="datetimeFigureOut">
              <a:rPr lang="en-IN" smtClean="0"/>
              <a:pPr/>
              <a:t>11/3/2012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3051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AB2835-0622-436C-A2DD-E8B5C354539B}" type="datetimeFigureOut">
              <a:rPr lang="en-IN" smtClean="0"/>
              <a:pPr/>
              <a:t>11/3/2012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263034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6EAB2835-0622-436C-A2DD-E8B5C354539B}" type="datetimeFigureOut">
              <a:rPr lang="en-IN" smtClean="0"/>
              <a:pPr/>
              <a:t>11/3/2012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561505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6EAB2835-0622-436C-A2DD-E8B5C354539B}" type="datetimeFigureOut">
              <a:rPr lang="en-IN" smtClean="0"/>
              <a:pPr/>
              <a:t>11/3/2012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165372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6EAB2835-0622-436C-A2DD-E8B5C354539B}" type="datetimeFigureOut">
              <a:rPr lang="en-IN" smtClean="0"/>
              <a:pPr/>
              <a:t>11/3/2012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3646923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B2835-0622-436C-A2DD-E8B5C354539B}" type="datetimeFigureOut">
              <a:rPr lang="en-IN" smtClean="0"/>
              <a:pPr/>
              <a:t>11/3/2012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142844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AB2835-0622-436C-A2DD-E8B5C354539B}" type="datetimeFigureOut">
              <a:rPr lang="en-IN" smtClean="0"/>
              <a:pPr/>
              <a:t>11/3/2012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3704606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AB2835-0622-436C-A2DD-E8B5C354539B}" type="datetimeFigureOut">
              <a:rPr lang="en-IN" smtClean="0"/>
              <a:pPr/>
              <a:t>11/3/2012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78789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B2835-0622-436C-A2DD-E8B5C354539B}" type="datetimeFigureOut">
              <a:rPr lang="en-IN" smtClean="0"/>
              <a:pPr/>
              <a:t>11/3/2012</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BF404-47E5-4B5A-B333-A52ED0085379}" type="slidenum">
              <a:rPr lang="en-IN" smtClean="0"/>
              <a:pPr/>
              <a:t>‹#›</a:t>
            </a:fld>
            <a:endParaRPr lang="en-IN"/>
          </a:p>
        </p:txBody>
      </p:sp>
    </p:spTree>
    <p:extLst>
      <p:ext uri="{BB962C8B-B14F-4D97-AF65-F5344CB8AC3E}">
        <p14:creationId xmlns:p14="http://schemas.microsoft.com/office/powerpoint/2010/main" xmlns="" val="3129561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1.w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 </a:t>
            </a:r>
            <a:r>
              <a:rPr lang="en-US" dirty="0" err="1" smtClean="0"/>
              <a:t>Neoplasia</a:t>
            </a:r>
            <a:r>
              <a:rPr lang="en-US" dirty="0" smtClean="0"/>
              <a:t>-I</a:t>
            </a:r>
            <a:br>
              <a:rPr lang="en-US" dirty="0" smtClean="0"/>
            </a:br>
            <a:r>
              <a:rPr lang="en-US" dirty="0" smtClean="0"/>
              <a:t>Pathology practical</a:t>
            </a:r>
            <a:endParaRPr lang="en-US" dirty="0"/>
          </a:p>
        </p:txBody>
      </p:sp>
      <p:sp>
        <p:nvSpPr>
          <p:cNvPr id="4" name="Subtitle 3"/>
          <p:cNvSpPr>
            <a:spLocks noGrp="1"/>
          </p:cNvSpPr>
          <p:nvPr>
            <p:ph type="subTitle" idx="1"/>
          </p:nvPr>
        </p:nvSpPr>
        <p:spPr/>
        <p:txBody>
          <a:bodyPr/>
          <a:lstStyle/>
          <a:p>
            <a:r>
              <a:rPr lang="en-US" dirty="0" err="1" smtClean="0"/>
              <a:t>Dr</a:t>
            </a:r>
            <a:r>
              <a:rPr lang="en-US" dirty="0" smtClean="0"/>
              <a:t> </a:t>
            </a:r>
            <a:r>
              <a:rPr lang="en-US" dirty="0" err="1" smtClean="0"/>
              <a:t>Shaesta</a:t>
            </a:r>
            <a:r>
              <a:rPr lang="en-US" dirty="0" smtClean="0"/>
              <a:t> </a:t>
            </a:r>
            <a:r>
              <a:rPr lang="en-US" dirty="0" err="1" smtClean="0"/>
              <a:t>Naseem</a:t>
            </a:r>
            <a:endParaRPr lang="en-US" dirty="0"/>
          </a:p>
        </p:txBody>
      </p:sp>
    </p:spTree>
    <p:extLst>
      <p:ext uri="{BB962C8B-B14F-4D97-AF65-F5344CB8AC3E}">
        <p14:creationId xmlns:p14="http://schemas.microsoft.com/office/powerpoint/2010/main" xmlns="" val="1545645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3- </a:t>
            </a:r>
            <a:r>
              <a:rPr lang="en-US" sz="3600" dirty="0" err="1" smtClean="0"/>
              <a:t>Intradermal</a:t>
            </a:r>
            <a:r>
              <a:rPr lang="en-US" sz="3600" dirty="0" smtClean="0"/>
              <a:t> nevus</a:t>
            </a:r>
            <a:endParaRPr lang="en-US" sz="3600"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797505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323528" y="548680"/>
            <a:ext cx="8424936" cy="5877272"/>
          </a:xfrm>
          <a:prstGeom prst="rect">
            <a:avLst/>
          </a:prstGeom>
          <a:noFill/>
          <a:ln w="9525">
            <a:noFill/>
            <a:round/>
            <a:headEnd/>
            <a:tailEnd/>
          </a:ln>
        </p:spPr>
      </p:pic>
    </p:spTree>
    <p:extLst>
      <p:ext uri="{BB962C8B-B14F-4D97-AF65-F5344CB8AC3E}">
        <p14:creationId xmlns:p14="http://schemas.microsoft.com/office/powerpoint/2010/main" xmlns="" val="22189852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0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71967713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56741455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Nevus: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  </a:t>
            </a:r>
            <a:endParaRPr lang="en-US" sz="3600" i="1" dirty="0">
              <a:solidFill>
                <a:schemeClr val="accent1">
                  <a:satMod val="150000"/>
                </a:schemeClr>
              </a:solidFill>
              <a:latin typeface="Franklin Gothic Demi" pitchFamily="34" charset="0"/>
            </a:endParaRPr>
          </a:p>
        </p:txBody>
      </p:sp>
      <p:sp>
        <p:nvSpPr>
          <p:cNvPr id="3" name="TextBox 2"/>
          <p:cNvSpPr txBox="1"/>
          <p:nvPr/>
        </p:nvSpPr>
        <p:spPr>
          <a:xfrm>
            <a:off x="142875" y="1928813"/>
            <a:ext cx="8715375" cy="3816350"/>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Nests and clusters of small round or spindle shaped nevus cells with few </a:t>
            </a:r>
            <a:r>
              <a:rPr lang="en-US" sz="2800" dirty="0" err="1">
                <a:latin typeface="Franklin Gothic Demi" pitchFamily="34" charset="0"/>
                <a:cs typeface="+mn-cs"/>
              </a:rPr>
              <a:t>melanophages</a:t>
            </a:r>
            <a:r>
              <a:rPr lang="en-US" sz="2800" dirty="0">
                <a:latin typeface="Franklin Gothic Demi" pitchFamily="34" charset="0"/>
                <a:cs typeface="+mn-cs"/>
              </a:rPr>
              <a:t> in the upper dermis.</a:t>
            </a:r>
          </a:p>
          <a:p>
            <a:pPr marL="534988" indent="-534988" algn="just" fontAlgn="auto">
              <a:spcBef>
                <a:spcPts val="0"/>
              </a:spcBef>
              <a:spcAft>
                <a:spcPts val="0"/>
              </a:spcAft>
              <a:buFontTx/>
              <a:buBlip>
                <a:blip r:embed="rId3"/>
              </a:buBlip>
              <a:defRPr/>
            </a:pPr>
            <a:endParaRPr lang="en-US" sz="2800"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The cells contain varying amount of brown melanin pigment.</a:t>
            </a:r>
          </a:p>
          <a:p>
            <a:pPr marL="534988" indent="-534988" algn="just" fontAlgn="auto">
              <a:spcBef>
                <a:spcPts val="0"/>
              </a:spcBef>
              <a:spcAft>
                <a:spcPts val="0"/>
              </a:spcAft>
              <a:buFontTx/>
              <a:buBlip>
                <a:blip r:embed="rId3"/>
              </a:buBlip>
              <a:defRPr/>
            </a:pPr>
            <a:endParaRPr lang="en-US" sz="2800"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No </a:t>
            </a:r>
            <a:r>
              <a:rPr lang="en-US" sz="2800" dirty="0" err="1">
                <a:latin typeface="Franklin Gothic Demi" pitchFamily="34" charset="0"/>
                <a:cs typeface="+mn-cs"/>
              </a:rPr>
              <a:t>junctional</a:t>
            </a:r>
            <a:r>
              <a:rPr lang="en-US" sz="2800" dirty="0">
                <a:latin typeface="Franklin Gothic Demi" pitchFamily="34" charset="0"/>
                <a:cs typeface="+mn-cs"/>
              </a:rPr>
              <a:t> activity.</a:t>
            </a:r>
          </a:p>
          <a:p>
            <a:pPr fontAlgn="auto">
              <a:spcBef>
                <a:spcPts val="0"/>
              </a:spcBef>
              <a:spcAft>
                <a:spcPts val="0"/>
              </a:spcAft>
              <a:defRPr/>
            </a:pPr>
            <a:endParaRPr lang="en-US" dirty="0">
              <a:latin typeface="+mn-lt"/>
              <a:cs typeface="+mn-cs"/>
            </a:endParaRPr>
          </a:p>
        </p:txBody>
      </p:sp>
    </p:spTree>
    <p:extLst>
      <p:ext uri="{BB962C8B-B14F-4D97-AF65-F5344CB8AC3E}">
        <p14:creationId xmlns:p14="http://schemas.microsoft.com/office/powerpoint/2010/main" xmlns="" val="103204415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4- Multiple uterine </a:t>
            </a:r>
            <a:r>
              <a:rPr lang="en-US" sz="3600" dirty="0" err="1" smtClean="0"/>
              <a:t>leiomyomata</a:t>
            </a:r>
            <a:endParaRPr lang="en-US" sz="3600"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1787947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p:cNvPicPr>
          <p:nvPr/>
        </p:nvPicPr>
        <p:blipFill>
          <a:blip r:embed="rId3" cstate="print"/>
          <a:srcRect/>
          <a:stretch>
            <a:fillRect/>
          </a:stretch>
        </p:blipFill>
        <p:spPr bwMode="auto">
          <a:xfrm>
            <a:off x="403225" y="357188"/>
            <a:ext cx="8455025" cy="6143625"/>
          </a:xfrm>
          <a:prstGeom prst="rect">
            <a:avLst/>
          </a:prstGeom>
          <a:noFill/>
          <a:ln w="9525">
            <a:noFill/>
            <a:miter lim="800000"/>
            <a:headEnd/>
            <a:tailEnd/>
          </a:ln>
        </p:spPr>
      </p:pic>
    </p:spTree>
    <p:extLst>
      <p:ext uri="{BB962C8B-B14F-4D97-AF65-F5344CB8AC3E}">
        <p14:creationId xmlns:p14="http://schemas.microsoft.com/office/powerpoint/2010/main" xmlns="" val="294721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390525" y="571500"/>
            <a:ext cx="8532813" cy="5786438"/>
          </a:xfrm>
          <a:prstGeom prst="rect">
            <a:avLst/>
          </a:prstGeom>
          <a:noFill/>
          <a:ln w="9525">
            <a:noFill/>
            <a:miter lim="800000"/>
            <a:headEnd/>
            <a:tailEnd/>
          </a:ln>
        </p:spPr>
      </p:pic>
    </p:spTree>
    <p:extLst>
      <p:ext uri="{BB962C8B-B14F-4D97-AF65-F5344CB8AC3E}">
        <p14:creationId xmlns:p14="http://schemas.microsoft.com/office/powerpoint/2010/main" xmlns="" val="2964765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539552" y="620688"/>
            <a:ext cx="8208912" cy="5815558"/>
          </a:xfrm>
          <a:prstGeom prst="rect">
            <a:avLst/>
          </a:prstGeom>
          <a:noFill/>
          <a:ln w="9525">
            <a:noFill/>
            <a:miter lim="800000"/>
            <a:headEnd/>
            <a:tailEnd/>
          </a:ln>
        </p:spPr>
      </p:pic>
    </p:spTree>
    <p:extLst>
      <p:ext uri="{BB962C8B-B14F-4D97-AF65-F5344CB8AC3E}">
        <p14:creationId xmlns:p14="http://schemas.microsoft.com/office/powerpoint/2010/main" xmlns="" val="1913699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899592" y="620688"/>
            <a:ext cx="7632849" cy="5743550"/>
          </a:xfrm>
          <a:prstGeom prst="rect">
            <a:avLst/>
          </a:prstGeom>
          <a:noFill/>
          <a:ln w="9525">
            <a:noFill/>
            <a:miter lim="800000"/>
            <a:headEnd/>
            <a:tailEnd/>
          </a:ln>
        </p:spPr>
      </p:pic>
    </p:spTree>
    <p:extLst>
      <p:ext uri="{BB962C8B-B14F-4D97-AF65-F5344CB8AC3E}">
        <p14:creationId xmlns:p14="http://schemas.microsoft.com/office/powerpoint/2010/main" xmlns="" val="133847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Benign </a:t>
            </a:r>
            <a:r>
              <a:rPr lang="en-US" sz="4000" dirty="0" smtClean="0"/>
              <a:t>tumors                                                                                      </a:t>
            </a:r>
            <a:r>
              <a:rPr lang="en-US" sz="4000" dirty="0" smtClean="0"/>
              <a:t>Gross and histopathology</a:t>
            </a:r>
            <a:endParaRPr lang="en-US" sz="4000"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4054396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A well demarcated tumour mass in the muscle coat of uterus without a definite capsule.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Tumour consists of interlacing bundles of smooth muscle and fibrous tissue.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muscle cells are spindle shaped with elongated nuclei and eosinophilic cytoplasm. </a:t>
            </a:r>
          </a:p>
        </p:txBody>
      </p:sp>
    </p:spTree>
    <p:extLst>
      <p:ext uri="{BB962C8B-B14F-4D97-AF65-F5344CB8AC3E}">
        <p14:creationId xmlns:p14="http://schemas.microsoft.com/office/powerpoint/2010/main" xmlns="" val="303883630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5- </a:t>
            </a:r>
            <a:r>
              <a:rPr lang="en-US" sz="3600" dirty="0" err="1" smtClean="0"/>
              <a:t>Chondroma</a:t>
            </a:r>
            <a:endParaRPr lang="en-US" sz="3600"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2245619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a:solidFill>
                  <a:schemeClr val="tx2"/>
                </a:solidFill>
              </a:rPr>
              <a:t>Enchondroma of the fibula</a:t>
            </a:r>
          </a:p>
        </p:txBody>
      </p:sp>
      <p:pic>
        <p:nvPicPr>
          <p:cNvPr id="2" name="Picture 1"/>
          <p:cNvPicPr>
            <a:picLocks noChangeAspect="1"/>
          </p:cNvPicPr>
          <p:nvPr/>
        </p:nvPicPr>
        <p:blipFill>
          <a:blip r:embed="rId3" cstate="print">
            <a:extLst/>
          </a:blip>
          <a:stretch>
            <a:fillRect/>
          </a:stretch>
        </p:blipFill>
        <p:spPr>
          <a:xfrm>
            <a:off x="2500298" y="214290"/>
            <a:ext cx="4071869" cy="607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0427292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36263830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Chondroma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14313" y="1958975"/>
            <a:ext cx="8715375"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Lobules of mature cartilage separated by thin trabeculae of fibrous tissue with blood vessels.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Lobules consists of mature cartilage cells irregularly distributed through pale blue homogenous matrix and are contained within the lacunar spaces singly, in pairs or in tetrads.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bony trabeculae are included in the tumour.</a:t>
            </a:r>
          </a:p>
        </p:txBody>
      </p:sp>
    </p:spTree>
    <p:extLst>
      <p:ext uri="{BB962C8B-B14F-4D97-AF65-F5344CB8AC3E}">
        <p14:creationId xmlns:p14="http://schemas.microsoft.com/office/powerpoint/2010/main" xmlns="" val="306314659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6- </a:t>
            </a:r>
            <a:r>
              <a:rPr lang="en-US" sz="3600" dirty="0" err="1" smtClean="0"/>
              <a:t>Hemangioma</a:t>
            </a:r>
            <a:endParaRPr lang="en-US" sz="3600"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11402536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539552" y="404664"/>
            <a:ext cx="7992888" cy="6091708"/>
          </a:xfrm>
          <a:prstGeom prst="rect">
            <a:avLst/>
          </a:prstGeom>
          <a:noFill/>
        </p:spPr>
      </p:pic>
    </p:spTree>
    <p:extLst>
      <p:ext uri="{BB962C8B-B14F-4D97-AF65-F5344CB8AC3E}">
        <p14:creationId xmlns:p14="http://schemas.microsoft.com/office/powerpoint/2010/main" xmlns="" val="2552721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HAEMANGIOMA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6000" contrast="20000"/>
          </a:blip>
          <a:srcRect/>
          <a:stretch>
            <a:fillRect/>
          </a:stretch>
        </p:blipFill>
        <p:spPr bwMode="auto">
          <a:xfrm>
            <a:off x="0" y="1500188"/>
            <a:ext cx="9144000" cy="535781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extLst>
      <p:ext uri="{BB962C8B-B14F-4D97-AF65-F5344CB8AC3E}">
        <p14:creationId xmlns:p14="http://schemas.microsoft.com/office/powerpoint/2010/main" xmlns="" val="155738656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HAEMANGIOMA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56796774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Haemangioma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142875" y="1714500"/>
            <a:ext cx="8786813" cy="3970338"/>
          </a:xfrm>
          <a:prstGeom prst="rect">
            <a:avLst/>
          </a:prstGeom>
          <a:noFill/>
          <a:ln w="9525">
            <a:noFill/>
            <a:miter lim="800000"/>
            <a:headEnd/>
            <a:tailEnd/>
          </a:ln>
        </p:spPr>
        <p:txBody>
          <a:bodyPr>
            <a:spAutoFit/>
          </a:bodyPr>
          <a:lstStyle/>
          <a:p>
            <a:pPr marL="450850" indent="-450850" algn="just">
              <a:buFontTx/>
              <a:buBlip>
                <a:blip r:embed="rId3"/>
              </a:buBlip>
            </a:pPr>
            <a:r>
              <a:rPr lang="en-US" sz="2800">
                <a:latin typeface="Franklin Gothic Demi" pitchFamily="34" charset="0"/>
              </a:rPr>
              <a:t>A tumour mass in the dermis which consists of large number of vascular spaces of varying shapes and sizes separated by connective tissue stroma.</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Vascular spaces are lined by the flattened endothelial cells and some contain blood.</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Delicate connective tissue stroma separated the capillary vascular spaces. </a:t>
            </a:r>
          </a:p>
        </p:txBody>
      </p:sp>
    </p:spTree>
    <p:extLst>
      <p:ext uri="{BB962C8B-B14F-4D97-AF65-F5344CB8AC3E}">
        <p14:creationId xmlns:p14="http://schemas.microsoft.com/office/powerpoint/2010/main" xmlns="" val="19049002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1- </a:t>
            </a:r>
            <a:r>
              <a:rPr lang="en-US" sz="3600" dirty="0" err="1" smtClean="0"/>
              <a:t>Adenomatous</a:t>
            </a:r>
            <a:r>
              <a:rPr lang="en-US" sz="3600" dirty="0" smtClean="0"/>
              <a:t> polyp of rectum / colon</a:t>
            </a:r>
            <a:endParaRPr lang="en-US" sz="3600"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36030012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7- </a:t>
            </a:r>
            <a:r>
              <a:rPr lang="en-US" sz="3600" dirty="0" err="1" smtClean="0"/>
              <a:t>Teratoma</a:t>
            </a:r>
            <a:r>
              <a:rPr lang="en-US" sz="3600" dirty="0" smtClean="0"/>
              <a:t> , </a:t>
            </a:r>
            <a:r>
              <a:rPr lang="en-US" sz="3600" dirty="0" err="1" smtClean="0"/>
              <a:t>dermoid</a:t>
            </a:r>
            <a:r>
              <a:rPr lang="en-US" sz="3600" dirty="0" smtClean="0"/>
              <a:t> cyst of the ovary</a:t>
            </a:r>
            <a:endParaRPr lang="en-US" sz="3600"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1705873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8130" name="Picture 2" descr="H:\Cotran\Images\CH24\F024046.jpg"/>
          <p:cNvPicPr>
            <a:picLocks noChangeAspect="1" noChangeArrowheads="1"/>
          </p:cNvPicPr>
          <p:nvPr/>
        </p:nvPicPr>
        <p:blipFill>
          <a:blip r:embed="rId3" cstate="print"/>
          <a:srcRect/>
          <a:stretch>
            <a:fillRect/>
          </a:stretch>
        </p:blipFill>
        <p:spPr bwMode="auto">
          <a:xfrm>
            <a:off x="838200" y="992188"/>
            <a:ext cx="7467600" cy="4872037"/>
          </a:xfrm>
          <a:prstGeom prst="rect">
            <a:avLst/>
          </a:prstGeom>
          <a:noFill/>
        </p:spPr>
      </p:pic>
      <p:sp>
        <p:nvSpPr>
          <p:cNvPr id="48131"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24.52</a:t>
            </a:r>
            <a:endParaRPr lang="en-US" sz="1200"/>
          </a:p>
        </p:txBody>
      </p:sp>
    </p:spTree>
    <p:extLst>
      <p:ext uri="{BB962C8B-B14F-4D97-AF65-F5344CB8AC3E}">
        <p14:creationId xmlns:p14="http://schemas.microsoft.com/office/powerpoint/2010/main" xmlns="" val="3269038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3" cstate="print"/>
          <a:srcRect/>
          <a:stretch>
            <a:fillRect/>
          </a:stretch>
        </p:blipFill>
        <p:spPr bwMode="auto">
          <a:xfrm>
            <a:off x="285750" y="571500"/>
            <a:ext cx="8647113" cy="5643563"/>
          </a:xfrm>
          <a:prstGeom prst="rect">
            <a:avLst/>
          </a:prstGeom>
          <a:noFill/>
          <a:ln w="9525">
            <a:noFill/>
            <a:miter lim="800000"/>
            <a:headEnd/>
            <a:tailEnd/>
          </a:ln>
        </p:spPr>
      </p:pic>
    </p:spTree>
    <p:extLst>
      <p:ext uri="{BB962C8B-B14F-4D97-AF65-F5344CB8AC3E}">
        <p14:creationId xmlns:p14="http://schemas.microsoft.com/office/powerpoint/2010/main" xmlns="" val="2944122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9154" name="Picture 2" descr="H:\Cotran\Images\CH24\F024047.jpg"/>
          <p:cNvPicPr>
            <a:picLocks noChangeAspect="1" noChangeArrowheads="1"/>
          </p:cNvPicPr>
          <p:nvPr/>
        </p:nvPicPr>
        <p:blipFill>
          <a:blip r:embed="rId3" cstate="print"/>
          <a:srcRect/>
          <a:stretch>
            <a:fillRect/>
          </a:stretch>
        </p:blipFill>
        <p:spPr bwMode="auto">
          <a:xfrm>
            <a:off x="2638425" y="538163"/>
            <a:ext cx="3865563" cy="5791200"/>
          </a:xfrm>
          <a:prstGeom prst="rect">
            <a:avLst/>
          </a:prstGeom>
          <a:noFill/>
        </p:spPr>
      </p:pic>
      <p:sp>
        <p:nvSpPr>
          <p:cNvPr id="49155"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24.53</a:t>
            </a:r>
            <a:endParaRPr lang="en-US" sz="1200"/>
          </a:p>
        </p:txBody>
      </p:sp>
    </p:spTree>
    <p:extLst>
      <p:ext uri="{BB962C8B-B14F-4D97-AF65-F5344CB8AC3E}">
        <p14:creationId xmlns:p14="http://schemas.microsoft.com/office/powerpoint/2010/main" xmlns="" val="167297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403462"/>
          </a:xfrm>
        </p:spPr>
        <p:txBody>
          <a:bodyPr/>
          <a:lstStyle/>
          <a:p>
            <a:pPr algn="ctr" fontAlgn="auto">
              <a:spcAft>
                <a:spcPts val="0"/>
              </a:spcAft>
              <a:defRPr/>
            </a:pPr>
            <a:r>
              <a:rPr lang="en-US" sz="3600" dirty="0" smtClean="0">
                <a:latin typeface="Franklin Gothic Demi" pitchFamily="34" charset="0"/>
              </a:rPr>
              <a:t> DERMOID CYST OF THE OVARY</a:t>
            </a:r>
            <a:br>
              <a:rPr lang="en-US" sz="36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59971911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214313" y="2035175"/>
            <a:ext cx="8643937" cy="3108325"/>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Stratified  Squamous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glial cells.  </a:t>
            </a:r>
          </a:p>
        </p:txBody>
      </p:sp>
    </p:spTree>
    <p:extLst>
      <p:ext uri="{BB962C8B-B14F-4D97-AF65-F5344CB8AC3E}">
        <p14:creationId xmlns:p14="http://schemas.microsoft.com/office/powerpoint/2010/main" xmlns="" val="334767430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196752"/>
            <a:ext cx="6715172" cy="2736304"/>
          </a:xfrm>
          <a:prstGeom prst="rect">
            <a:avLst/>
          </a:prstGeom>
          <a:noFill/>
          <a:ln w="12700">
            <a:noFill/>
            <a:miter lim="800000"/>
            <a:headEnd/>
            <a:tailEnd/>
          </a:ln>
        </p:spPr>
      </p:pic>
      <p:sp>
        <p:nvSpPr>
          <p:cNvPr id="4" name="Rectangle 3"/>
          <p:cNvSpPr/>
          <p:nvPr/>
        </p:nvSpPr>
        <p:spPr>
          <a:xfrm>
            <a:off x="2214546" y="4509120"/>
            <a:ext cx="4590552" cy="523220"/>
          </a:xfrm>
          <a:prstGeom prst="rect">
            <a:avLst/>
          </a:prstGeom>
        </p:spPr>
        <p:txBody>
          <a:bodyPr wrap="squar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Tree>
    <p:extLst>
      <p:ext uri="{BB962C8B-B14F-4D97-AF65-F5344CB8AC3E}">
        <p14:creationId xmlns:p14="http://schemas.microsoft.com/office/powerpoint/2010/main" xmlns="" val="867085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extLst>
      <p:ext uri="{BB962C8B-B14F-4D97-AF65-F5344CB8AC3E}">
        <p14:creationId xmlns:p14="http://schemas.microsoft.com/office/powerpoint/2010/main" xmlns="" val="360496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2- </a:t>
            </a:r>
            <a:r>
              <a:rPr lang="en-US" sz="3600" dirty="0" err="1" smtClean="0"/>
              <a:t>Lipoma</a:t>
            </a:r>
            <a:endParaRPr lang="en-US" sz="3600"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1051689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            </a:t>
            </a:r>
            <a:r>
              <a:rPr lang="en-US" b="1" dirty="0" smtClean="0">
                <a:solidFill>
                  <a:schemeClr val="accent1"/>
                </a:solidFill>
              </a:rPr>
              <a:t>2-Lipoma of the neck</a:t>
            </a:r>
            <a:endParaRPr lang="en-US" b="1" dirty="0">
              <a:solidFill>
                <a:schemeClr val="accent1"/>
              </a:solidFill>
            </a:endParaRPr>
          </a:p>
        </p:txBody>
      </p:sp>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2051720" y="1484313"/>
            <a:ext cx="4464496" cy="3960911"/>
          </a:xfrm>
          <a:prstGeom prst="rect">
            <a:avLst/>
          </a:prstGeom>
          <a:noFill/>
          <a:ln w="9525">
            <a:noFill/>
            <a:miter lim="800000"/>
            <a:headEnd/>
            <a:tailEnd/>
          </a:ln>
        </p:spPr>
      </p:pic>
      <p:sp>
        <p:nvSpPr>
          <p:cNvPr id="71684" name="Rectangle 3"/>
          <p:cNvSpPr>
            <a:spLocks noChangeArrowheads="1"/>
          </p:cNvSpPr>
          <p:nvPr/>
        </p:nvSpPr>
        <p:spPr bwMode="auto">
          <a:xfrm>
            <a:off x="0" y="5589241"/>
            <a:ext cx="9144000" cy="1200329"/>
          </a:xfrm>
          <a:prstGeom prst="rect">
            <a:avLst/>
          </a:prstGeom>
          <a:noFill/>
          <a:ln w="9525">
            <a:noFill/>
            <a:miter lim="800000"/>
            <a:headEnd/>
            <a:tailEnd/>
          </a:ln>
        </p:spPr>
        <p:txBody>
          <a:bodyPr wrap="square">
            <a:spAutoFit/>
          </a:bodyPr>
          <a:lstStyle/>
          <a:p>
            <a:r>
              <a:rPr lang="en-US" sz="2400" dirty="0"/>
              <a:t>Benign, slow growing, subcutaneous skin growth. In this case, the </a:t>
            </a:r>
            <a:r>
              <a:rPr lang="en-US" sz="2400" dirty="0" err="1"/>
              <a:t>lipoma</a:t>
            </a:r>
            <a:r>
              <a:rPr lang="en-US" sz="2400" dirty="0"/>
              <a:t> is rather </a:t>
            </a:r>
            <a:r>
              <a:rPr lang="en-US" sz="2400" dirty="0" smtClean="0"/>
              <a:t>large and </a:t>
            </a:r>
            <a:r>
              <a:rPr lang="en-US" sz="2400" dirty="0"/>
              <a:t>located in the neck region. On palpation, these are soft, </a:t>
            </a:r>
            <a:r>
              <a:rPr lang="en-US" sz="2400" dirty="0" err="1"/>
              <a:t>nontender</a:t>
            </a:r>
            <a:r>
              <a:rPr lang="en-US" sz="2400" dirty="0"/>
              <a:t>, and freely mobile. </a:t>
            </a:r>
          </a:p>
        </p:txBody>
      </p:sp>
    </p:spTree>
    <p:extLst>
      <p:ext uri="{BB962C8B-B14F-4D97-AF65-F5344CB8AC3E}">
        <p14:creationId xmlns:p14="http://schemas.microsoft.com/office/powerpoint/2010/main" xmlns="" val="284443189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sc.edu/hsc/dental/PTHL501/Images/BT/bt_36_bb.jp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a:solidFill>
                  <a:schemeClr val="bg1"/>
                </a:solidFill>
              </a:rPr>
              <a:t>Lipoma</a:t>
            </a:r>
          </a:p>
        </p:txBody>
      </p:sp>
      <p:sp>
        <p:nvSpPr>
          <p:cNvPr id="4" name="Title 3"/>
          <p:cNvSpPr>
            <a:spLocks noGrp="1"/>
          </p:cNvSpPr>
          <p:nvPr>
            <p:ph type="title"/>
          </p:nvPr>
        </p:nvSpPr>
        <p:spPr/>
        <p:txBody>
          <a:bodyPr>
            <a:normAutofit/>
          </a:bodyPr>
          <a:lstStyle/>
          <a:p>
            <a:r>
              <a:rPr lang="en-US" sz="4000" dirty="0" smtClean="0"/>
              <a:t>Subcutaneous </a:t>
            </a:r>
            <a:r>
              <a:rPr lang="en-US" sz="4000" dirty="0" err="1" smtClean="0"/>
              <a:t>lipoma</a:t>
            </a:r>
            <a:endParaRPr lang="en-US" sz="4000" dirty="0"/>
          </a:p>
        </p:txBody>
      </p:sp>
    </p:spTree>
    <p:extLst>
      <p:ext uri="{BB962C8B-B14F-4D97-AF65-F5344CB8AC3E}">
        <p14:creationId xmlns:p14="http://schemas.microsoft.com/office/powerpoint/2010/main" xmlns="" val="2542934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r>
              <a:rPr lang="en-US" altLang="en-US" sz="4800" b="1" dirty="0" err="1"/>
              <a:t>Lipoma</a:t>
            </a:r>
            <a:endParaRPr lang="en-US" altLang="en-US" sz="4800" b="1" dirty="0"/>
          </a:p>
        </p:txBody>
      </p:sp>
      <p:sp>
        <p:nvSpPr>
          <p:cNvPr id="24579" name="Text Box 3"/>
          <p:cNvSpPr txBox="1">
            <a:spLocks noChangeArrowheads="1"/>
          </p:cNvSpPr>
          <p:nvPr/>
        </p:nvSpPr>
        <p:spPr bwMode="auto">
          <a:xfrm>
            <a:off x="838200" y="1676400"/>
            <a:ext cx="7388225"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Benign, well-circumscribed tumor of </a:t>
            </a:r>
          </a:p>
          <a:p>
            <a:pPr>
              <a:buClr>
                <a:srgbClr val="FF0066"/>
              </a:buClr>
              <a:buSzPct val="75000"/>
              <a:buFont typeface="Wingdings" pitchFamily="2" charset="2"/>
              <a:buNone/>
            </a:pPr>
            <a:r>
              <a:rPr lang="en-US" altLang="en-US" sz="3200" b="1"/>
              <a:t>     well-differentiated adipocytes</a:t>
            </a:r>
          </a:p>
        </p:txBody>
      </p:sp>
      <p:sp>
        <p:nvSpPr>
          <p:cNvPr id="24580" name="Text Box 4"/>
          <p:cNvSpPr txBox="1">
            <a:spLocks noChangeArrowheads="1"/>
          </p:cNvSpPr>
          <p:nvPr/>
        </p:nvSpPr>
        <p:spPr bwMode="auto">
          <a:xfrm>
            <a:off x="838200" y="3200400"/>
            <a:ext cx="7162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Usually subcutaneous, any site of </a:t>
            </a:r>
          </a:p>
          <a:p>
            <a:pPr>
              <a:buClr>
                <a:srgbClr val="FF0066"/>
              </a:buClr>
              <a:buSzPct val="75000"/>
              <a:buFont typeface="Wingdings" pitchFamily="2" charset="2"/>
              <a:buNone/>
            </a:pPr>
            <a:r>
              <a:rPr lang="en-US" altLang="en-US" sz="3200" b="1" dirty="0"/>
              <a:t>     adipose tissue</a:t>
            </a:r>
          </a:p>
        </p:txBody>
      </p:sp>
      <p:sp>
        <p:nvSpPr>
          <p:cNvPr id="24581" name="Text Box 5"/>
          <p:cNvSpPr txBox="1">
            <a:spLocks noChangeArrowheads="1"/>
          </p:cNvSpPr>
          <p:nvPr/>
        </p:nvSpPr>
        <p:spPr bwMode="auto">
          <a:xfrm>
            <a:off x="838200" y="4191000"/>
            <a:ext cx="6781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Most common type of benign soft </a:t>
            </a:r>
          </a:p>
          <a:p>
            <a:pPr>
              <a:buClr>
                <a:srgbClr val="FF0066"/>
              </a:buClr>
              <a:buSzPct val="75000"/>
              <a:buFont typeface="Wingdings" pitchFamily="2" charset="2"/>
              <a:buNone/>
            </a:pPr>
            <a:r>
              <a:rPr lang="en-US" altLang="en-US" sz="3200" b="1" dirty="0">
                <a:solidFill>
                  <a:schemeClr val="bg1"/>
                </a:solidFill>
              </a:rPr>
              <a:t>     </a:t>
            </a:r>
            <a:r>
              <a:rPr lang="en-US" altLang="en-US" sz="3200" b="1" dirty="0"/>
              <a:t>tissue tumor </a:t>
            </a:r>
          </a:p>
        </p:txBody>
      </p:sp>
      <p:sp>
        <p:nvSpPr>
          <p:cNvPr id="24582" name="Text Box 6"/>
          <p:cNvSpPr txBox="1">
            <a:spLocks noChangeArrowheads="1"/>
          </p:cNvSpPr>
          <p:nvPr/>
        </p:nvSpPr>
        <p:spPr bwMode="auto">
          <a:xfrm>
            <a:off x="838200" y="2667000"/>
            <a:ext cx="7297738" cy="579438"/>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In adult, upper back, neck, shoulder </a:t>
            </a:r>
          </a:p>
        </p:txBody>
      </p:sp>
      <p:sp>
        <p:nvSpPr>
          <p:cNvPr id="24583" name="Text Box 7"/>
          <p:cNvSpPr txBox="1">
            <a:spLocks noChangeArrowheads="1"/>
          </p:cNvSpPr>
          <p:nvPr/>
        </p:nvSpPr>
        <p:spPr bwMode="auto">
          <a:xfrm>
            <a:off x="838200" y="5257800"/>
            <a:ext cx="8218488"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Resemble  normal adipose tissue </a:t>
            </a:r>
          </a:p>
          <a:p>
            <a:pPr>
              <a:buClr>
                <a:srgbClr val="FF0066"/>
              </a:buClr>
              <a:buSzPct val="75000"/>
              <a:buFont typeface="Wingdings" pitchFamily="2" charset="2"/>
              <a:buChar char="v"/>
            </a:pPr>
            <a:r>
              <a:rPr lang="en-US" altLang="en-US" sz="3200" b="1"/>
              <a:t> </a:t>
            </a:r>
            <a:r>
              <a:rPr lang="en-US" altLang="en-US" sz="3200" b="1" smtClean="0"/>
              <a:t>Subtypes :</a:t>
            </a:r>
            <a:r>
              <a:rPr lang="en-US" altLang="en-US" sz="3200" b="1" dirty="0" err="1"/>
              <a:t>angiolipoma</a:t>
            </a:r>
            <a:r>
              <a:rPr lang="en-US" altLang="en-US" sz="3200" b="1" dirty="0"/>
              <a:t>, spindle cell </a:t>
            </a:r>
            <a:r>
              <a:rPr lang="en-US" altLang="en-US" sz="3200" b="1" dirty="0" err="1"/>
              <a:t>lipoma</a:t>
            </a:r>
            <a:endParaRPr lang="en-US" altLang="en-US" sz="3200" b="1" dirty="0"/>
          </a:p>
        </p:txBody>
      </p:sp>
    </p:spTree>
    <p:extLst>
      <p:ext uri="{BB962C8B-B14F-4D97-AF65-F5344CB8AC3E}">
        <p14:creationId xmlns:p14="http://schemas.microsoft.com/office/powerpoint/2010/main" xmlns="" val="1753103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526</Words>
  <Application>Microsoft Office PowerPoint</Application>
  <PresentationFormat>On-screen Show (4:3)</PresentationFormat>
  <Paragraphs>86</Paragraphs>
  <Slides>35</Slides>
  <Notes>19</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 Neoplasia-I Pathology practical</vt:lpstr>
      <vt:lpstr>Benign tumors                                                                                      Gross and histopathology</vt:lpstr>
      <vt:lpstr>1- Adenomatous polyp of rectum / colon</vt:lpstr>
      <vt:lpstr>Slide 4</vt:lpstr>
      <vt:lpstr>Slide 5</vt:lpstr>
      <vt:lpstr>2- Lipoma</vt:lpstr>
      <vt:lpstr>            2-Lipoma of the neck</vt:lpstr>
      <vt:lpstr>Subcutaneous lipoma</vt:lpstr>
      <vt:lpstr>Lipoma</vt:lpstr>
      <vt:lpstr>3- Intradermal nevus</vt:lpstr>
      <vt:lpstr>Slide 11</vt:lpstr>
      <vt:lpstr> NEVUS (SKIN)</vt:lpstr>
      <vt:lpstr> NEVUS (SKIN)</vt:lpstr>
      <vt:lpstr>Nevus:  Section of Skin shows:  </vt:lpstr>
      <vt:lpstr>4- Multiple uterine leiomyomata</vt:lpstr>
      <vt:lpstr>Slide 16</vt:lpstr>
      <vt:lpstr>Slide 17</vt:lpstr>
      <vt:lpstr>Slide 18</vt:lpstr>
      <vt:lpstr>Slide 19</vt:lpstr>
      <vt:lpstr>Leiomyoma: Section of tumour shows:</vt:lpstr>
      <vt:lpstr>5- Chondroma</vt:lpstr>
      <vt:lpstr>Slide 22</vt:lpstr>
      <vt:lpstr> CHONDROMA OF BONE</vt:lpstr>
      <vt:lpstr>Chondroma: Section of tumour shows:</vt:lpstr>
      <vt:lpstr>6- Hemangioma</vt:lpstr>
      <vt:lpstr>Slide 26</vt:lpstr>
      <vt:lpstr> HAEMANGIOMA (SKIN)</vt:lpstr>
      <vt:lpstr> HAEMANGIOMA</vt:lpstr>
      <vt:lpstr>Haemangioma: Section of skin shows:</vt:lpstr>
      <vt:lpstr>7- Teratoma , dermoid cyst of the ovary</vt:lpstr>
      <vt:lpstr>Slide 31</vt:lpstr>
      <vt:lpstr>Slide 32</vt:lpstr>
      <vt:lpstr>Slide 33</vt:lpstr>
      <vt:lpstr> DERMOID CYST OF THE OVARY (BENIGN CYSTIC TERATOMA OF THE OVARY)</vt:lpstr>
      <vt:lpstr>Dermoid cyst of the ovary: section of the cyst wall shows: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Neoplasia</dc:title>
  <dc:creator>user</dc:creator>
  <cp:lastModifiedBy>DrShaesta</cp:lastModifiedBy>
  <cp:revision>5</cp:revision>
  <dcterms:created xsi:type="dcterms:W3CDTF">2012-11-01T05:52:24Z</dcterms:created>
  <dcterms:modified xsi:type="dcterms:W3CDTF">2012-11-03T07:16:58Z</dcterms:modified>
</cp:coreProperties>
</file>