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1" r:id="rId2"/>
    <p:sldId id="256" r:id="rId3"/>
    <p:sldId id="388" r:id="rId4"/>
    <p:sldId id="314" r:id="rId5"/>
    <p:sldId id="318" r:id="rId6"/>
    <p:sldId id="315" r:id="rId7"/>
    <p:sldId id="319" r:id="rId8"/>
    <p:sldId id="262" r:id="rId9"/>
    <p:sldId id="267" r:id="rId10"/>
    <p:sldId id="265" r:id="rId11"/>
    <p:sldId id="282" r:id="rId12"/>
    <p:sldId id="266" r:id="rId13"/>
    <p:sldId id="305" r:id="rId14"/>
    <p:sldId id="306" r:id="rId15"/>
    <p:sldId id="320" r:id="rId16"/>
    <p:sldId id="375" r:id="rId17"/>
    <p:sldId id="379" r:id="rId18"/>
    <p:sldId id="380" r:id="rId19"/>
    <p:sldId id="38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FF"/>
    <a:srgbClr val="0000FF"/>
    <a:srgbClr val="33CCCC"/>
    <a:srgbClr val="A1E9E7"/>
    <a:srgbClr val="0000CC"/>
    <a:srgbClr val="FFCCFF"/>
    <a:srgbClr val="FF6600"/>
    <a:srgbClr val="CCFF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D36E11-8749-4FA0-899C-5915B0B7891D}" type="slidenum">
              <a:rPr lang="ar-SA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3F09F1-4CCB-47C7-8C2C-0AADEDFD1257}" type="slidenum">
              <a:rPr lang="ar-SA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CD917-DA69-4ED3-98B5-ED6F7824A73C}" type="slidenum">
              <a:rPr lang="ar-SA" sz="1200">
                <a:latin typeface="Calibri" pitchFamily="34" charset="0"/>
              </a:rPr>
              <a:pPr algn="r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609898-B78A-49DC-8FDE-27E81576EFB2}" type="slidenum">
              <a:rPr lang="ar-SA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2637E8-C721-47F3-9631-DC9F21D00E1D}" type="slidenum">
              <a:rPr lang="ar-SA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339897-BEBB-47D1-B92D-268CB422A913}" type="slidenum">
              <a:rPr lang="ar-SA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2261" y="4511554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43200" y="16764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934200" y="3048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76200" y="1104900"/>
            <a:ext cx="716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 influx or out-flux  of ions through cell membranes along their concentration gradients. 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They are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activated by alteration in action potential and are controlled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by gating machinery.</a:t>
            </a:r>
          </a:p>
        </p:txBody>
      </p:sp>
      <p:pic>
        <p:nvPicPr>
          <p:cNvPr id="17" name="Picture 2" descr="C:\Users\Administrator\Desktop\pharma\RANGE Pharmacology 5th edition\Images\3.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993" t="26667" r="10094" b="60000"/>
          <a:stretch>
            <a:fillRect/>
          </a:stretch>
        </p:blipFill>
        <p:spPr bwMode="auto">
          <a:xfrm>
            <a:off x="4038600" y="2590800"/>
            <a:ext cx="4953000" cy="2133600"/>
          </a:xfrm>
          <a:prstGeom prst="rect">
            <a:avLst/>
          </a:prstGeom>
          <a:noFill/>
        </p:spPr>
      </p:pic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28600" y="2286000"/>
            <a:ext cx="8382000" cy="4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Drugs bind to alter channel  function by block or modulation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228600" y="5075872"/>
            <a:ext cx="4953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Local Anesthetics </a:t>
            </a:r>
            <a:r>
              <a:rPr lang="en-US" sz="2200" i="1" dirty="0">
                <a:latin typeface="Calibri" pitchFamily="34" charset="0"/>
              </a:rPr>
              <a:t>block Na influx through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channel </a:t>
            </a:r>
            <a:r>
              <a:rPr lang="en-US" sz="2200" b="1" dirty="0" smtClean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>
                <a:latin typeface="Calibri" pitchFamily="34" charset="0"/>
              </a:rPr>
              <a:t>nerve fibers</a:t>
            </a:r>
            <a:r>
              <a:rPr lang="en-US" sz="2200" i="1" dirty="0" smtClean="0">
                <a:latin typeface="Calibri" pitchFamily="34" charset="0"/>
              </a:rPr>
              <a:t>.</a:t>
            </a:r>
          </a:p>
          <a:p>
            <a:r>
              <a:rPr lang="en-US" sz="2200" i="1" dirty="0" smtClean="0">
                <a:latin typeface="Calibri" pitchFamily="34" charset="0"/>
              </a:rPr>
              <a:t>They </a:t>
            </a:r>
            <a:r>
              <a:rPr lang="en-US" sz="2200" i="1" dirty="0">
                <a:latin typeface="Calibri" pitchFamily="34" charset="0"/>
              </a:rPr>
              <a:t>are 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Na channel Blockers.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24" name="Picture 13" descr="voltgtan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624645"/>
            <a:ext cx="4038600" cy="223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iamond 24"/>
          <p:cNvSpPr/>
          <p:nvPr/>
        </p:nvSpPr>
        <p:spPr>
          <a:xfrm>
            <a:off x="5943600" y="5943600"/>
            <a:ext cx="2362200" cy="609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.</a:t>
            </a:r>
            <a:r>
              <a:rPr lang="en-US" sz="1050" dirty="0" err="1" smtClean="0"/>
              <a:t>Anaesthesia</a:t>
            </a:r>
            <a:endParaRPr lang="en-US" sz="105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6" name="TextBox 55"/>
          <p:cNvSpPr txBox="1">
            <a:spLocks noChangeArrowheads="1"/>
          </p:cNvSpPr>
          <p:nvPr/>
        </p:nvSpPr>
        <p:spPr bwMode="auto">
          <a:xfrm>
            <a:off x="228600" y="1905000"/>
            <a:ext cx="5029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Sulfonylurea drugs  </a:t>
            </a:r>
            <a:r>
              <a:rPr lang="en-US" sz="2200" i="1" dirty="0">
                <a:latin typeface="Calibri" pitchFamily="34" charset="0"/>
              </a:rPr>
              <a:t>block   K</a:t>
            </a:r>
            <a:r>
              <a:rPr lang="en-US" sz="2200" i="1" baseline="30000" dirty="0">
                <a:latin typeface="Calibri" pitchFamily="34" charset="0"/>
              </a:rPr>
              <a:t>+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 dirty="0">
                <a:latin typeface="Calibri" pitchFamily="34" charset="0"/>
              </a:rPr>
              <a:t>out flux via the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K </a:t>
            </a:r>
            <a:r>
              <a:rPr lang="en-US" sz="2200" b="1" dirty="0" smtClean="0">
                <a:solidFill>
                  <a:srgbClr val="FF00FF"/>
                </a:solidFill>
                <a:latin typeface="Calibri" pitchFamily="34" charset="0"/>
              </a:rPr>
              <a:t>channels </a:t>
            </a:r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>
                <a:latin typeface="Calibri" pitchFamily="34" charset="0"/>
              </a:rPr>
              <a:t>pancreatic cells </a:t>
            </a:r>
            <a:r>
              <a:rPr lang="en-US" sz="2200" i="1" dirty="0" smtClean="0">
                <a:latin typeface="Calibri" pitchFamily="34" charset="0"/>
              </a:rPr>
              <a:t>.</a:t>
            </a:r>
          </a:p>
          <a:p>
            <a:r>
              <a:rPr lang="en-US" sz="2200" i="1" dirty="0" smtClean="0">
                <a:latin typeface="Calibri" pitchFamily="34" charset="0"/>
              </a:rPr>
              <a:t> They </a:t>
            </a:r>
            <a:r>
              <a:rPr lang="en-US" sz="2200" i="1" dirty="0">
                <a:latin typeface="Calibri" pitchFamily="34" charset="0"/>
              </a:rPr>
              <a:t>are </a:t>
            </a:r>
            <a:r>
              <a:rPr lang="en-US" sz="2200" b="1" i="1" dirty="0">
                <a:solidFill>
                  <a:srgbClr val="7300E6"/>
                </a:solidFill>
                <a:latin typeface="Calibri" pitchFamily="34" charset="0"/>
              </a:rPr>
              <a:t>K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 Channel  Modulator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15" name="Picture 18" descr="Nateglinide_f1"/>
          <p:cNvPicPr>
            <a:picLocks noChangeAspect="1" noChangeArrowheads="1"/>
          </p:cNvPicPr>
          <p:nvPr/>
        </p:nvPicPr>
        <p:blipFill>
          <a:blip r:embed="rId2" cstate="print">
            <a:lum bright="-13000" contrast="38000"/>
          </a:blip>
          <a:srcRect l="9302" t="7074" r="3876" b="8032"/>
          <a:stretch>
            <a:fillRect/>
          </a:stretch>
        </p:blipFill>
        <p:spPr bwMode="auto">
          <a:xfrm>
            <a:off x="4572000" y="2971800"/>
            <a:ext cx="3822700" cy="3276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34200" y="3048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0" y="1752600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Drugs bind and alter R signal transduction machinery.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28600" y="9906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selectively sensing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&amp;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binding  of a stimulus (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ligand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)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&amp; its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coupling to a response  via a set of signal transduction machinery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05300" y="41878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43400" y="5548312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33600" y="3806825"/>
            <a:ext cx="2019300" cy="1295400"/>
            <a:chOff x="2933163" y="2362200"/>
            <a:chExt cx="2019837" cy="1295400"/>
          </a:xfrm>
        </p:grpSpPr>
        <p:sp>
          <p:nvSpPr>
            <p:cNvPr id="27" name="Oval 26"/>
            <p:cNvSpPr/>
            <p:nvPr/>
          </p:nvSpPr>
          <p:spPr>
            <a:xfrm>
              <a:off x="2971273" y="2362200"/>
              <a:ext cx="1981727" cy="1295400"/>
            </a:xfrm>
            <a:prstGeom prst="ellipse">
              <a:avLst/>
            </a:prstGeom>
            <a:solidFill>
              <a:srgbClr val="32CC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33163" y="2590800"/>
              <a:ext cx="342991" cy="304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4648200" y="4187825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73600" y="5548312"/>
            <a:ext cx="344488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19800" y="4187825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" y="41878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2500" y="5548312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000" y="4010025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Pharmacological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72200" y="5510212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NO RESPONSE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" y="25876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35500" y="2905125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92600" y="28924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8488" y="2727325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Physiological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19800" y="2892425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28600" y="3044825"/>
            <a:ext cx="2057400" cy="554038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ENDOGENOUS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LIGAND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10400" y="457200"/>
            <a:ext cx="1752600" cy="49371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RECEPTOR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38600" y="2246312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62600" y="2209800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05600" y="3044825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05600" y="4338638"/>
            <a:ext cx="304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0700" y="4111625"/>
            <a:ext cx="12192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Agonist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096000" y="5700712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33400" y="5483225"/>
            <a:ext cx="16002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57200" y="4492625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E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E600"/>
                </a:solidFill>
              </a:rPr>
              <a:t>ACh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57200" y="5853112"/>
            <a:ext cx="1689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Tubocurarine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0" y="3273425"/>
            <a:ext cx="15240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AFFINITY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38800" y="3273425"/>
            <a:ext cx="14478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EFFICACY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457200" y="5026025"/>
            <a:ext cx="662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A drug that possesses both affinity and efficacy</a:t>
            </a:r>
            <a:endParaRPr lang="en-US" sz="2200" dirty="0"/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457200" y="6302375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 drug that possesses an affinity but no efficacy</a:t>
            </a:r>
            <a:endParaRPr lang="en-US" sz="20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sp>
        <p:nvSpPr>
          <p:cNvPr id="31750" name="TextBox 52"/>
          <p:cNvSpPr txBox="1">
            <a:spLocks noChangeArrowheads="1"/>
          </p:cNvSpPr>
          <p:nvPr/>
        </p:nvSpPr>
        <p:spPr bwMode="auto">
          <a:xfrm>
            <a:off x="2286000" y="3505200"/>
            <a:ext cx="701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onstantia" pitchFamily="18" charset="0"/>
              </a:rPr>
              <a:t>Is that inherent property </a:t>
            </a:r>
            <a:r>
              <a:rPr lang="en-US" sz="2200" b="1" i="1">
                <a:latin typeface="Constantia" pitchFamily="18" charset="0"/>
              </a:rPr>
              <a:t>intrinsic</a:t>
            </a:r>
            <a:r>
              <a:rPr lang="en-US" sz="2200" b="1">
                <a:latin typeface="Constantia" pitchFamily="18" charset="0"/>
              </a:rPr>
              <a:t> to the agonist that determines how "good" an agonist is.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04800" y="2971800"/>
            <a:ext cx="1371600" cy="461962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04800" y="5638800"/>
            <a:ext cx="1981200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31753" name="TextBox 1"/>
          <p:cNvSpPr txBox="1">
            <a:spLocks noChangeArrowheads="1"/>
          </p:cNvSpPr>
          <p:nvPr/>
        </p:nvSpPr>
        <p:spPr bwMode="auto">
          <a:xfrm>
            <a:off x="2286000" y="3006725"/>
            <a:ext cx="662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31754" name="TextBox 1"/>
          <p:cNvSpPr txBox="1">
            <a:spLocks noChangeArrowheads="1"/>
          </p:cNvSpPr>
          <p:nvPr/>
        </p:nvSpPr>
        <p:spPr bwMode="auto">
          <a:xfrm>
            <a:off x="2514600" y="5653087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 drug that possesses an affinity but no efficacy</a:t>
            </a:r>
            <a:endParaRPr lang="en-US" sz="2000" dirty="0"/>
          </a:p>
        </p:txBody>
      </p:sp>
      <p:sp>
        <p:nvSpPr>
          <p:cNvPr id="31755" name="TextBox 21"/>
          <p:cNvSpPr txBox="1">
            <a:spLocks noChangeArrowheads="1"/>
          </p:cNvSpPr>
          <p:nvPr/>
        </p:nvSpPr>
        <p:spPr bwMode="auto">
          <a:xfrm>
            <a:off x="2819400" y="4648200"/>
            <a:ext cx="2819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solidFill>
                  <a:srgbClr val="00E600"/>
                </a:solidFill>
                <a:latin typeface="Arial Narrow" pitchFamily="34" charset="0"/>
              </a:rPr>
              <a:t>a</a:t>
            </a: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 full agonist </a:t>
            </a:r>
          </a:p>
        </p:txBody>
      </p:sp>
      <p:sp>
        <p:nvSpPr>
          <p:cNvPr id="31756" name="TextBox 22"/>
          <p:cNvSpPr txBox="1">
            <a:spLocks noChangeArrowheads="1"/>
          </p:cNvSpPr>
          <p:nvPr/>
        </p:nvSpPr>
        <p:spPr bwMode="auto">
          <a:xfrm>
            <a:off x="5867400" y="46482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  <a:r>
              <a:rPr lang="en-US" sz="24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a partial agonist.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0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29720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29718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772400" y="3394075"/>
            <a:ext cx="762000" cy="228600"/>
            <a:chOff x="7467600" y="3505200"/>
            <a:chExt cx="762000" cy="229394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7733904" y="3618309"/>
              <a:ext cx="229394" cy="3175"/>
            </a:xfrm>
            <a:prstGeom prst="straightConnector1">
              <a:avLst/>
            </a:prstGeom>
            <a:ln w="38100">
              <a:solidFill>
                <a:srgbClr val="00E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467600" y="3505200"/>
              <a:ext cx="762000" cy="1593"/>
            </a:xfrm>
            <a:prstGeom prst="line">
              <a:avLst/>
            </a:prstGeom>
            <a:ln w="38100">
              <a:solidFill>
                <a:srgbClr val="00E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5638800" y="4191000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76800" y="4191000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7590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7388" y="609600"/>
            <a:ext cx="2309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181600" y="4579938"/>
            <a:ext cx="2971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Agonistic-Antagonistic</a:t>
            </a:r>
          </a:p>
          <a:p>
            <a:pPr algn="ctr"/>
            <a:r>
              <a:rPr lang="en-US" sz="2200" b="1">
                <a:latin typeface="Arial Narrow" pitchFamily="34" charset="0"/>
              </a:rPr>
              <a:t>Potentials</a:t>
            </a:r>
          </a:p>
        </p:txBody>
      </p:sp>
      <p:pic>
        <p:nvPicPr>
          <p:cNvPr id="6759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600075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Line 19"/>
          <p:cNvSpPr>
            <a:spLocks noChangeShapeType="1"/>
          </p:cNvSpPr>
          <p:nvPr/>
        </p:nvSpPr>
        <p:spPr bwMode="auto">
          <a:xfrm>
            <a:off x="2224088" y="914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838200" y="5715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80000" sy="8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Pindolol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</a:t>
            </a:r>
            <a:r>
              <a:rPr lang="en-US" sz="2400" dirty="0">
                <a:latin typeface="Arial Narrow" pitchFamily="34" charset="0"/>
              </a:rPr>
              <a:t> a beta blocker which is a </a:t>
            </a:r>
            <a:r>
              <a:rPr lang="en-US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partial agonist</a:t>
            </a:r>
            <a:r>
              <a:rPr lang="en-US" sz="2400" dirty="0">
                <a:latin typeface="Arial Narrow" pitchFamily="34" charset="0"/>
              </a:rPr>
              <a:t>, produces less decrease in heart rate than pure antagonists such as </a:t>
            </a:r>
            <a:r>
              <a:rPr lang="en-US" sz="2400" dirty="0" err="1">
                <a:latin typeface="Arial Narrow" pitchFamily="34" charset="0"/>
              </a:rPr>
              <a:t>propranolol</a:t>
            </a:r>
            <a:r>
              <a:rPr lang="en-US" sz="2400" dirty="0">
                <a:latin typeface="Arial Narrow" pitchFamily="34" charset="0"/>
              </a:rPr>
              <a:t>. </a:t>
            </a:r>
          </a:p>
        </p:txBody>
      </p:sp>
      <p:sp>
        <p:nvSpPr>
          <p:cNvPr id="67595" name="TextBox 21"/>
          <p:cNvSpPr txBox="1">
            <a:spLocks noChangeArrowheads="1"/>
          </p:cNvSpPr>
          <p:nvPr/>
        </p:nvSpPr>
        <p:spPr bwMode="auto">
          <a:xfrm>
            <a:off x="381000" y="3556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</a:t>
            </a:r>
          </a:p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Max response </a:t>
            </a:r>
          </a:p>
        </p:txBody>
      </p:sp>
      <p:sp>
        <p:nvSpPr>
          <p:cNvPr id="67596" name="TextBox 22"/>
          <p:cNvSpPr txBox="1">
            <a:spLocks noChangeArrowheads="1"/>
          </p:cNvSpPr>
          <p:nvPr/>
        </p:nvSpPr>
        <p:spPr bwMode="auto">
          <a:xfrm>
            <a:off x="3505200" y="3581400"/>
            <a:ext cx="358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Calibri" pitchFamily="34" charset="0"/>
              </a:rPr>
              <a:t>↓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 Submax response agonist. </a:t>
            </a:r>
          </a:p>
        </p:txBody>
      </p:sp>
      <p:sp>
        <p:nvSpPr>
          <p:cNvPr id="67597" name="TextBox 16"/>
          <p:cNvSpPr txBox="1">
            <a:spLocks noChangeArrowheads="1"/>
          </p:cNvSpPr>
          <p:nvPr/>
        </p:nvSpPr>
        <p:spPr bwMode="auto">
          <a:xfrm>
            <a:off x="1828800" y="4702175"/>
            <a:ext cx="12192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 Full Agonist</a:t>
            </a:r>
          </a:p>
        </p:txBody>
      </p:sp>
      <p:sp>
        <p:nvSpPr>
          <p:cNvPr id="67598" name="TextBox 17"/>
          <p:cNvSpPr txBox="1">
            <a:spLocks noChangeArrowheads="1"/>
          </p:cNvSpPr>
          <p:nvPr/>
        </p:nvSpPr>
        <p:spPr bwMode="auto">
          <a:xfrm>
            <a:off x="3657600" y="4702175"/>
            <a:ext cx="14478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 Partial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67599" name="TextBox 19"/>
          <p:cNvSpPr txBox="1">
            <a:spLocks noChangeArrowheads="1"/>
          </p:cNvSpPr>
          <p:nvPr/>
        </p:nvSpPr>
        <p:spPr bwMode="auto">
          <a:xfrm>
            <a:off x="2590800" y="152400"/>
            <a:ext cx="1600200" cy="425450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477000" y="5486400"/>
            <a:ext cx="228600" cy="228600"/>
          </a:xfrm>
          <a:prstGeom prst="downArrow">
            <a:avLst/>
          </a:prstGeom>
          <a:solidFill>
            <a:srgbClr val="00E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01" name="TextBox 23"/>
          <p:cNvSpPr txBox="1">
            <a:spLocks noChangeArrowheads="1"/>
          </p:cNvSpPr>
          <p:nvPr/>
        </p:nvSpPr>
        <p:spPr bwMode="auto">
          <a:xfrm>
            <a:off x="685800" y="111125"/>
            <a:ext cx="1295400" cy="425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i="1">
                <a:solidFill>
                  <a:schemeClr val="bg1"/>
                </a:solidFill>
              </a:rPr>
              <a:t>Ligand</a:t>
            </a:r>
          </a:p>
        </p:txBody>
      </p:sp>
      <p:sp>
        <p:nvSpPr>
          <p:cNvPr id="17" name="Oval 16"/>
          <p:cNvSpPr/>
          <p:nvPr/>
        </p:nvSpPr>
        <p:spPr>
          <a:xfrm>
            <a:off x="3670852" y="4595192"/>
            <a:ext cx="1447800" cy="914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495800" y="381000"/>
            <a:ext cx="4330700" cy="2714625"/>
            <a:chOff x="2667000" y="2057400"/>
            <a:chExt cx="4330700" cy="2714625"/>
          </a:xfrm>
        </p:grpSpPr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2286000"/>
              <a:ext cx="4111625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eform 20"/>
            <p:cNvSpPr/>
            <p:nvPr/>
          </p:nvSpPr>
          <p:spPr>
            <a:xfrm>
              <a:off x="4174067" y="2607733"/>
              <a:ext cx="1576916" cy="1519767"/>
            </a:xfrm>
            <a:custGeom>
              <a:avLst/>
              <a:gdLst>
                <a:gd name="connsiteX0" fmla="*/ 4233 w 1576916"/>
                <a:gd name="connsiteY0" fmla="*/ 1519767 h 1519767"/>
                <a:gd name="connsiteX1" fmla="*/ 4233 w 1576916"/>
                <a:gd name="connsiteY1" fmla="*/ 1100667 h 1519767"/>
                <a:gd name="connsiteX2" fmla="*/ 29633 w 1576916"/>
                <a:gd name="connsiteY2" fmla="*/ 656167 h 1519767"/>
                <a:gd name="connsiteX3" fmla="*/ 182033 w 1576916"/>
                <a:gd name="connsiteY3" fmla="*/ 313267 h 1519767"/>
                <a:gd name="connsiteX4" fmla="*/ 791633 w 1576916"/>
                <a:gd name="connsiteY4" fmla="*/ 71967 h 1519767"/>
                <a:gd name="connsiteX5" fmla="*/ 1464733 w 1576916"/>
                <a:gd name="connsiteY5" fmla="*/ 8467 h 1519767"/>
                <a:gd name="connsiteX6" fmla="*/ 1464733 w 1576916"/>
                <a:gd name="connsiteY6" fmla="*/ 21167 h 15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916" h="1519767">
                  <a:moveTo>
                    <a:pt x="4233" y="1519767"/>
                  </a:moveTo>
                  <a:cubicBezTo>
                    <a:pt x="2116" y="1382183"/>
                    <a:pt x="0" y="1244600"/>
                    <a:pt x="4233" y="1100667"/>
                  </a:cubicBezTo>
                  <a:cubicBezTo>
                    <a:pt x="8466" y="956734"/>
                    <a:pt x="0" y="787400"/>
                    <a:pt x="29633" y="656167"/>
                  </a:cubicBezTo>
                  <a:cubicBezTo>
                    <a:pt x="59266" y="524934"/>
                    <a:pt x="55033" y="410634"/>
                    <a:pt x="182033" y="313267"/>
                  </a:cubicBezTo>
                  <a:cubicBezTo>
                    <a:pt x="309033" y="215900"/>
                    <a:pt x="577850" y="122767"/>
                    <a:pt x="791633" y="71967"/>
                  </a:cubicBezTo>
                  <a:cubicBezTo>
                    <a:pt x="1005416" y="21167"/>
                    <a:pt x="1352550" y="16934"/>
                    <a:pt x="1464733" y="8467"/>
                  </a:cubicBezTo>
                  <a:cubicBezTo>
                    <a:pt x="1576916" y="0"/>
                    <a:pt x="1520824" y="10583"/>
                    <a:pt x="1464733" y="21167"/>
                  </a:cubicBezTo>
                </a:path>
              </a:pathLst>
            </a:cu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2300" y="20574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  <a:ea typeface="Batang" pitchFamily="18" charset="-127"/>
                </a:rPr>
                <a:t>Ligand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5638800" y="2400300"/>
              <a:ext cx="152400" cy="152400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673100"/>
            <a:ext cx="73279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err="1" smtClean="0">
                <a:latin typeface="Arial Narrow" pitchFamily="34" charset="0"/>
              </a:rPr>
              <a:t>Vincristine</a:t>
            </a:r>
            <a:r>
              <a:rPr lang="en-US" sz="2800" b="1" dirty="0" smtClean="0">
                <a:latin typeface="Arial Narrow" pitchFamily="34" charset="0"/>
              </a:rPr>
              <a:t> binds to: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a structural protein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an ion channel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an enzyme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a carrier molecule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Local </a:t>
            </a:r>
            <a:r>
              <a:rPr lang="en-US" sz="2800" b="1" dirty="0" err="1" smtClean="0">
                <a:latin typeface="Arial Narrow" pitchFamily="34" charset="0"/>
              </a:rPr>
              <a:t>anaesthetics</a:t>
            </a:r>
            <a:r>
              <a:rPr lang="en-US" sz="2800" b="1" dirty="0" smtClean="0">
                <a:latin typeface="Arial Narrow" pitchFamily="34" charset="0"/>
              </a:rPr>
              <a:t> are: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Reversible enzyme inhibitors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Irreversible enzyme inhibitors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Channel blockers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Channel modulators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 agent that can bind and maximally activate the receptor .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Reversible antagonist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Full agonist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Partial agonist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Irreversible antagonist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err="1" smtClean="0">
                <a:latin typeface="Arial Narrow" pitchFamily="34" charset="0"/>
              </a:rPr>
              <a:t>Tubocurarine</a:t>
            </a:r>
            <a:r>
              <a:rPr lang="en-US" sz="2800" b="1" dirty="0" smtClean="0">
                <a:latin typeface="Arial Narrow" pitchFamily="34" charset="0"/>
              </a:rPr>
              <a:t> is a drug that possesses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Affinity and efficacy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Affinity but no efficacy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No affinity but efficacy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No affinity and efficacy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5105400"/>
            <a:ext cx="19050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300E6"/>
                </a:solidFill>
                <a:latin typeface="Broadway" pitchFamily="82" charset="0"/>
                <a:cs typeface="+mn-cs"/>
              </a:rPr>
              <a:t>RESPONSE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5408613"/>
            <a:ext cx="3810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2438400" y="41910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To alter 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their biochemical &amp;/or biophysical activity 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6400800" y="4691063"/>
            <a:ext cx="1600200" cy="1938337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Depress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Activate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Replace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Irritate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Destroy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001294" y="49141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595378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0994" y="32766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1" name="TextBox 21"/>
          <p:cNvSpPr txBox="1">
            <a:spLocks noChangeArrowheads="1"/>
          </p:cNvSpPr>
          <p:nvPr/>
        </p:nvSpPr>
        <p:spPr bwMode="auto">
          <a:xfrm>
            <a:off x="1295400" y="533400"/>
            <a:ext cx="1981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Absorb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Distribute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Metabolize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Excrete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76200"/>
            <a:ext cx="36576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PHARMACOKINETICS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692400" y="3009900"/>
            <a:ext cx="61722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Britannic Bold" pitchFamily="34" charset="0"/>
              </a:rPr>
              <a:t>Interacts with </a:t>
            </a:r>
            <a:r>
              <a:rPr lang="en-US" sz="2400" dirty="0" smtClean="0">
                <a:solidFill>
                  <a:srgbClr val="07044C"/>
                </a:solidFill>
                <a:latin typeface="Britannic Bold" pitchFamily="34" charset="0"/>
              </a:rPr>
              <a:t>body’s biological  </a:t>
            </a:r>
            <a:r>
              <a:rPr lang="en-US" sz="2400" dirty="0">
                <a:solidFill>
                  <a:srgbClr val="07044C"/>
                </a:solidFill>
                <a:latin typeface="Britannic Bold" pitchFamily="34" charset="0"/>
              </a:rPr>
              <a:t>molecules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771900" y="3847306"/>
            <a:ext cx="8382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25"/>
          <p:cNvSpPr txBox="1">
            <a:spLocks noChangeArrowheads="1"/>
          </p:cNvSpPr>
          <p:nvPr/>
        </p:nvSpPr>
        <p:spPr bwMode="auto">
          <a:xfrm>
            <a:off x="4495800" y="3429000"/>
            <a:ext cx="4343400" cy="46166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Broadway" pitchFamily="82" charset="0"/>
              </a:rPr>
              <a:t>TARGETS Of Drug Action</a:t>
            </a:r>
            <a:endParaRPr lang="en-US" sz="24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5029200" y="171271"/>
            <a:ext cx="1524000" cy="446088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Britannic Bold" pitchFamily="34" charset="0"/>
              </a:rPr>
              <a:t>Exceptions</a:t>
            </a: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4876800" y="552271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</a:rPr>
              <a:t> Osmotic Diuretics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</a:rPr>
              <a:t> Purgatives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Antacids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164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43200"/>
            <a:ext cx="2451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1066800" y="2743200"/>
            <a:ext cx="1067594" cy="794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-76200" y="10414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The body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533400" y="4953000"/>
            <a:ext cx="1524000" cy="446088"/>
          </a:xfrm>
          <a:prstGeom prst="rect">
            <a:avLst/>
          </a:prstGeom>
          <a:solidFill>
            <a:srgbClr val="00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Britannic Bold" pitchFamily="34" charset="0"/>
              </a:rPr>
              <a:t>The DRUG</a:t>
            </a:r>
            <a:endParaRPr lang="en-US" sz="2200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676400" y="0"/>
            <a:ext cx="3429000" cy="3200400"/>
          </a:xfrm>
          <a:prstGeom prst="line">
            <a:avLst/>
          </a:prstGeom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676400" y="685800"/>
            <a:ext cx="7620000" cy="2514600"/>
          </a:xfrm>
          <a:prstGeom prst="line">
            <a:avLst/>
          </a:prstGeom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24000" y="2057400"/>
            <a:ext cx="17557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048000"/>
            <a:ext cx="2590800" cy="25144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2505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0" y="36718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MOLECULAR  MECHANISMS  OF  DRUG  ACTION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4191000"/>
            <a:ext cx="2590800" cy="24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981200" y="228600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124200" y="300038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By the end of this lecture you will be able to : 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505200" y="1295400"/>
            <a:ext cx="5387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Differentiate between their patterns of </a:t>
            </a:r>
            <a:br>
              <a:rPr lang="en-US" sz="240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      action; agonism versus antagonism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505200" y="762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Identify  different targets of drug action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603625" y="2293938"/>
            <a:ext cx="5387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Elaborate on drug binding to receptors 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505200" y="54102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0099CC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0099CC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7268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19939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18"/>
          <p:cNvSpPr txBox="1">
            <a:spLocks noChangeArrowheads="1"/>
          </p:cNvSpPr>
          <p:nvPr/>
        </p:nvSpPr>
        <p:spPr bwMode="auto">
          <a:xfrm>
            <a:off x="152400" y="16764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33400" y="3036888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STRUCTURAL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54100" y="2286000"/>
            <a:ext cx="6935788" cy="736600"/>
            <a:chOff x="1054100" y="1066800"/>
            <a:chExt cx="6935788" cy="736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4267994" y="1294606"/>
              <a:ext cx="4572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572" name="Group 35"/>
            <p:cNvGrpSpPr>
              <a:grpSpLocks/>
            </p:cNvGrpSpPr>
            <p:nvPr/>
          </p:nvGrpSpPr>
          <p:grpSpPr bwMode="auto">
            <a:xfrm>
              <a:off x="1054100" y="1498600"/>
              <a:ext cx="6935788" cy="304800"/>
              <a:chOff x="1053921" y="1447800"/>
              <a:chExt cx="6935788" cy="304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913428" y="1599406"/>
                <a:ext cx="304800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7836515" y="1599406"/>
                <a:ext cx="304800" cy="1588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53921" y="1447800"/>
                <a:ext cx="6934200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8400" y="4114800"/>
            <a:ext cx="1752600" cy="1196975"/>
            <a:chOff x="2438400" y="2895600"/>
            <a:chExt cx="1752600" cy="1196975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123407" y="3047206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384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CARRIER MOLECULE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1000" y="3522663"/>
            <a:ext cx="7621588" cy="1430337"/>
            <a:chOff x="381000" y="2261830"/>
            <a:chExt cx="7621588" cy="1430695"/>
          </a:xfrm>
        </p:grpSpPr>
        <p:grpSp>
          <p:nvGrpSpPr>
            <p:cNvPr id="66580" name="Group 46"/>
            <p:cNvGrpSpPr>
              <a:grpSpLocks/>
            </p:cNvGrpSpPr>
            <p:nvPr/>
          </p:nvGrpSpPr>
          <p:grpSpPr bwMode="auto">
            <a:xfrm>
              <a:off x="1066800" y="2261830"/>
              <a:ext cx="6935788" cy="912812"/>
              <a:chOff x="1066800" y="2286794"/>
              <a:chExt cx="6934994" cy="91360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926135" y="3047264"/>
                <a:ext cx="305141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66800" y="2895487"/>
                <a:ext cx="6933406" cy="1590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696654" y="2590347"/>
                <a:ext cx="608693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1000" y="3200277"/>
              <a:ext cx="1447800" cy="49224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ENZYME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4114800"/>
            <a:ext cx="1752600" cy="1196975"/>
            <a:chOff x="4876800" y="2895600"/>
            <a:chExt cx="1752600" cy="1196975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8768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ION CHANNEL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086600" y="4114800"/>
            <a:ext cx="1752600" cy="796925"/>
            <a:chOff x="7086600" y="2895600"/>
            <a:chExt cx="1752600" cy="796925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6600" y="3200400"/>
              <a:ext cx="1752600" cy="49212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RECEPTOR</a:t>
              </a:r>
            </a:p>
          </p:txBody>
        </p:sp>
      </p:grp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6324600" y="3022600"/>
            <a:ext cx="2387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45720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CCFFFF">
                  <a:alpha val="65882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609600" y="2574429"/>
            <a:ext cx="6553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Tubulin</a:t>
            </a:r>
            <a:r>
              <a:rPr lang="en-US" sz="2800" b="1" dirty="0">
                <a:solidFill>
                  <a:srgbClr val="FF00FF"/>
                </a:solidFill>
                <a:latin typeface="Calibri" pitchFamily="34" charset="0"/>
              </a:rPr>
              <a:t>  </a:t>
            </a:r>
            <a:r>
              <a:rPr lang="en-US" sz="2400" i="1" dirty="0">
                <a:solidFill>
                  <a:srgbClr val="07044C"/>
                </a:solidFill>
                <a:latin typeface="Calibri" pitchFamily="34" charset="0"/>
              </a:rPr>
              <a:t>is target </a:t>
            </a:r>
            <a:r>
              <a:rPr lang="en-US" sz="2400" i="1" dirty="0" smtClean="0">
                <a:solidFill>
                  <a:srgbClr val="07044C"/>
                </a:solidFill>
                <a:latin typeface="Calibri" pitchFamily="34" charset="0"/>
              </a:rPr>
              <a:t>for: </a:t>
            </a:r>
          </a:p>
          <a:p>
            <a:r>
              <a:rPr lang="en-US" sz="2800" b="1" dirty="0" smtClean="0">
                <a:solidFill>
                  <a:srgbClr val="7300E6"/>
                </a:solidFill>
                <a:latin typeface="Calibri" pitchFamily="34" charset="0"/>
              </a:rPr>
              <a:t>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Vincristine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  <a:p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                               </a:t>
            </a:r>
            <a:endParaRPr lang="en-US" sz="2400" b="1" dirty="0" smtClean="0">
              <a:solidFill>
                <a:srgbClr val="07044C"/>
              </a:solidFill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    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Colchicine</a:t>
            </a:r>
            <a:r>
              <a:rPr lang="en-US" sz="2400" b="1" dirty="0" smtClean="0">
                <a:solidFill>
                  <a:srgbClr val="7300E6"/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191000" y="1841500"/>
            <a:ext cx="4549775" cy="4864100"/>
            <a:chOff x="1440" y="1008"/>
            <a:chExt cx="2866" cy="3064"/>
          </a:xfrm>
        </p:grpSpPr>
        <p:pic>
          <p:nvPicPr>
            <p:cNvPr id="4" name="Picture 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928" t="2826" r="43658" b="7004"/>
            <a:stretch>
              <a:fillRect/>
            </a:stretch>
          </p:blipFill>
          <p:spPr bwMode="auto">
            <a:xfrm>
              <a:off x="1440" y="1008"/>
              <a:ext cx="2866" cy="30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" name="Rectangle 34"/>
            <p:cNvSpPr>
              <a:spLocks noChangeArrowheads="1"/>
            </p:cNvSpPr>
            <p:nvPr/>
          </p:nvSpPr>
          <p:spPr bwMode="auto">
            <a:xfrm>
              <a:off x="3536" y="3448"/>
              <a:ext cx="768" cy="5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E05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Tubulin</a:t>
              </a:r>
            </a:p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Structure</a:t>
              </a:r>
            </a:p>
          </p:txBody>
        </p:sp>
      </p:grpSp>
      <p:sp>
        <p:nvSpPr>
          <p:cNvPr id="6" name="Left-Right Arrow 5"/>
          <p:cNvSpPr/>
          <p:nvPr/>
        </p:nvSpPr>
        <p:spPr>
          <a:xfrm>
            <a:off x="3352800" y="31242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3352800" y="38100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657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STRUCTURAL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1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grpSp>
        <p:nvGrpSpPr>
          <p:cNvPr id="67593" name="Group 46"/>
          <p:cNvGrpSpPr>
            <a:grpSpLocks/>
          </p:cNvGrpSpPr>
          <p:nvPr/>
        </p:nvGrpSpPr>
        <p:grpSpPr bwMode="auto">
          <a:xfrm>
            <a:off x="1066800" y="1066800"/>
            <a:ext cx="4114800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81000" y="1979613"/>
            <a:ext cx="1447800" cy="49371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ENZYME</a:t>
            </a:r>
          </a:p>
        </p:txBody>
      </p:sp>
      <p:sp>
        <p:nvSpPr>
          <p:cNvPr id="20490" name="TextBox 51"/>
          <p:cNvSpPr txBox="1">
            <a:spLocks noChangeArrowheads="1"/>
          </p:cNvSpPr>
          <p:nvPr/>
        </p:nvSpPr>
        <p:spPr bwMode="auto">
          <a:xfrm>
            <a:off x="2133600" y="19050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competes with the natural substrate </a:t>
            </a:r>
          </a:p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for the enzyme </a:t>
            </a:r>
          </a:p>
        </p:txBody>
      </p:sp>
      <p:sp>
        <p:nvSpPr>
          <p:cNvPr id="18443" name="TextBox 52"/>
          <p:cNvSpPr txBox="1">
            <a:spLocks noChangeArrowheads="1"/>
          </p:cNvSpPr>
          <p:nvPr/>
        </p:nvSpPr>
        <p:spPr bwMode="auto">
          <a:xfrm>
            <a:off x="228600" y="2895600"/>
            <a:ext cx="19050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REVERSIBLE</a:t>
            </a:r>
          </a:p>
        </p:txBody>
      </p:sp>
      <p:sp>
        <p:nvSpPr>
          <p:cNvPr id="18444" name="TextBox 53"/>
          <p:cNvSpPr txBox="1">
            <a:spLocks noChangeArrowheads="1"/>
          </p:cNvSpPr>
          <p:nvPr/>
        </p:nvSpPr>
        <p:spPr bwMode="auto">
          <a:xfrm>
            <a:off x="228600" y="4495800"/>
            <a:ext cx="22098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Britannic Bold" pitchFamily="34" charset="0"/>
              </a:rPr>
              <a:t>IRREVERSIBLE</a:t>
            </a:r>
          </a:p>
        </p:txBody>
      </p:sp>
      <p:sp>
        <p:nvSpPr>
          <p:cNvPr id="18445" name="TextBox 54"/>
          <p:cNvSpPr txBox="1">
            <a:spLocks noChangeArrowheads="1"/>
          </p:cNvSpPr>
          <p:nvPr/>
        </p:nvSpPr>
        <p:spPr bwMode="auto">
          <a:xfrm>
            <a:off x="228600" y="5181600"/>
            <a:ext cx="8915400" cy="457200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Organophosphates </a:t>
            </a:r>
            <a:r>
              <a:rPr lang="en-US" sz="2200" b="1" i="1">
                <a:latin typeface="Calibri" pitchFamily="34" charset="0"/>
              </a:rPr>
              <a:t>irreversibly competes with ACH for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cholinestrase</a:t>
            </a:r>
          </a:p>
        </p:txBody>
      </p:sp>
      <p:sp>
        <p:nvSpPr>
          <p:cNvPr id="18446" name="TextBox 55"/>
          <p:cNvSpPr txBox="1">
            <a:spLocks noChangeArrowheads="1"/>
          </p:cNvSpPr>
          <p:nvPr/>
        </p:nvSpPr>
        <p:spPr bwMode="auto">
          <a:xfrm>
            <a:off x="228600" y="3521075"/>
            <a:ext cx="8915400" cy="461963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7300E6"/>
                </a:solidFill>
                <a:latin typeface="Calibri" pitchFamily="34" charset="0"/>
              </a:rPr>
              <a:t>Neostigmine</a:t>
            </a: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reversibly compete with ACH for </a:t>
            </a:r>
            <a:r>
              <a:rPr lang="en-US" sz="2400" b="1" dirty="0" err="1">
                <a:solidFill>
                  <a:srgbClr val="FF00FF"/>
                </a:solidFill>
                <a:latin typeface="Calibri" pitchFamily="34" charset="0"/>
              </a:rPr>
              <a:t>cholinestrase</a:t>
            </a:r>
            <a:r>
              <a:rPr lang="en-US" sz="2400" b="1" dirty="0">
                <a:solidFill>
                  <a:srgbClr val="FF00FF"/>
                </a:solidFill>
                <a:latin typeface="Calibri" pitchFamily="34" charset="0"/>
              </a:rPr>
              <a:t> at MEP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4267200" y="609600"/>
            <a:ext cx="2819400" cy="5715000"/>
            <a:chOff x="2592" y="432"/>
            <a:chExt cx="1776" cy="3600"/>
          </a:xfrm>
        </p:grpSpPr>
        <p:sp>
          <p:nvSpPr>
            <p:cNvPr id="3" name="Rectangle 62"/>
            <p:cNvSpPr>
              <a:spLocks noChangeArrowheads="1"/>
            </p:cNvSpPr>
            <p:nvPr/>
          </p:nvSpPr>
          <p:spPr bwMode="auto">
            <a:xfrm>
              <a:off x="2592" y="432"/>
              <a:ext cx="1776" cy="3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2640" y="480"/>
              <a:ext cx="1680" cy="3456"/>
              <a:chOff x="3888" y="432"/>
              <a:chExt cx="1680" cy="3456"/>
            </a:xfrm>
          </p:grpSpPr>
          <p:pic>
            <p:nvPicPr>
              <p:cNvPr id="5" name="Picture 37" descr="ach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7857" t="7838" r="893" b="7240"/>
              <a:stretch>
                <a:fillRect/>
              </a:stretch>
            </p:blipFill>
            <p:spPr bwMode="auto">
              <a:xfrm>
                <a:off x="3888" y="432"/>
                <a:ext cx="1680" cy="3120"/>
              </a:xfrm>
              <a:prstGeom prst="rect">
                <a:avLst/>
              </a:prstGeom>
              <a:noFill/>
            </p:spPr>
          </p:pic>
          <p:pic>
            <p:nvPicPr>
              <p:cNvPr id="6" name="Picture 39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416" y="1392"/>
                <a:ext cx="160" cy="240"/>
              </a:xfrm>
              <a:prstGeom prst="rect">
                <a:avLst/>
              </a:prstGeom>
              <a:noFill/>
            </p:spPr>
          </p:pic>
          <p:pic>
            <p:nvPicPr>
              <p:cNvPr id="7" name="Picture 40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800" y="1392"/>
                <a:ext cx="160" cy="240"/>
              </a:xfrm>
              <a:prstGeom prst="rect">
                <a:avLst/>
              </a:prstGeom>
              <a:noFill/>
            </p:spPr>
          </p:pic>
          <p:pic>
            <p:nvPicPr>
              <p:cNvPr id="8" name="Picture 41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976" y="1488"/>
                <a:ext cx="160" cy="240"/>
              </a:xfrm>
              <a:prstGeom prst="rect">
                <a:avLst/>
              </a:prstGeom>
              <a:noFill/>
            </p:spPr>
          </p:pic>
          <p:pic>
            <p:nvPicPr>
              <p:cNvPr id="9" name="Picture 42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544" y="1536"/>
                <a:ext cx="160" cy="240"/>
              </a:xfrm>
              <a:prstGeom prst="rect">
                <a:avLst/>
              </a:prstGeom>
              <a:noFill/>
            </p:spPr>
          </p:pic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 rot="6390476">
                <a:off x="5047" y="1541"/>
                <a:ext cx="178" cy="76"/>
                <a:chOff x="8229600" y="4048118"/>
                <a:chExt cx="228600" cy="447682"/>
              </a:xfrm>
            </p:grpSpPr>
            <p:sp>
              <p:nvSpPr>
                <p:cNvPr id="23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1" name="Group 50"/>
              <p:cNvGrpSpPr>
                <a:grpSpLocks/>
              </p:cNvGrpSpPr>
              <p:nvPr/>
            </p:nvGrpSpPr>
            <p:grpSpPr bwMode="auto">
              <a:xfrm rot="6390476">
                <a:off x="4567" y="1589"/>
                <a:ext cx="178" cy="76"/>
                <a:chOff x="8229600" y="4048118"/>
                <a:chExt cx="228600" cy="447682"/>
              </a:xfrm>
            </p:grpSpPr>
            <p:sp>
              <p:nvSpPr>
                <p:cNvPr id="21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 rot="6390476">
                <a:off x="4471" y="1445"/>
                <a:ext cx="178" cy="76"/>
                <a:chOff x="8229600" y="4048118"/>
                <a:chExt cx="228600" cy="447682"/>
              </a:xfrm>
            </p:grpSpPr>
            <p:sp>
              <p:nvSpPr>
                <p:cNvPr id="19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3" name="Group 50"/>
              <p:cNvGrpSpPr>
                <a:grpSpLocks/>
              </p:cNvGrpSpPr>
              <p:nvPr/>
            </p:nvGrpSpPr>
            <p:grpSpPr bwMode="auto">
              <a:xfrm rot="6390476">
                <a:off x="3895" y="3605"/>
                <a:ext cx="178" cy="76"/>
                <a:chOff x="8229600" y="4048118"/>
                <a:chExt cx="228600" cy="447682"/>
              </a:xfrm>
            </p:grpSpPr>
            <p:sp>
              <p:nvSpPr>
                <p:cNvPr id="17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Isosceles Triangle 17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4" name="Text Box 58"/>
              <p:cNvSpPr txBox="1">
                <a:spLocks noChangeArrowheads="1"/>
              </p:cNvSpPr>
              <p:nvPr/>
            </p:nvSpPr>
            <p:spPr bwMode="auto">
              <a:xfrm>
                <a:off x="4032" y="3536"/>
                <a:ext cx="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Neostigmine</a:t>
                </a:r>
              </a:p>
            </p:txBody>
          </p:sp>
          <p:sp>
            <p:nvSpPr>
              <p:cNvPr id="15" name="AutoShape 59"/>
              <p:cNvSpPr>
                <a:spLocks noChangeArrowheads="1"/>
              </p:cNvSpPr>
              <p:nvPr/>
            </p:nvSpPr>
            <p:spPr bwMode="auto">
              <a:xfrm>
                <a:off x="3888" y="3744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60"/>
              <p:cNvSpPr txBox="1">
                <a:spLocks noChangeArrowheads="1"/>
              </p:cNvSpPr>
              <p:nvPr/>
            </p:nvSpPr>
            <p:spPr bwMode="auto">
              <a:xfrm>
                <a:off x="4032" y="3696"/>
                <a:ext cx="12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Organophosphorsphates </a:t>
                </a:r>
              </a:p>
            </p:txBody>
          </p:sp>
        </p:grpSp>
      </p:grpSp>
      <p:grpSp>
        <p:nvGrpSpPr>
          <p:cNvPr id="25" name="Group 54"/>
          <p:cNvGrpSpPr>
            <a:grpSpLocks/>
          </p:cNvGrpSpPr>
          <p:nvPr/>
        </p:nvGrpSpPr>
        <p:grpSpPr bwMode="auto">
          <a:xfrm>
            <a:off x="990600" y="533400"/>
            <a:ext cx="2895600" cy="5832475"/>
            <a:chOff x="2304" y="240"/>
            <a:chExt cx="1824" cy="3674"/>
          </a:xfrm>
        </p:grpSpPr>
        <p:grpSp>
          <p:nvGrpSpPr>
            <p:cNvPr id="26" name="Group 50"/>
            <p:cNvGrpSpPr>
              <a:grpSpLocks/>
            </p:cNvGrpSpPr>
            <p:nvPr/>
          </p:nvGrpSpPr>
          <p:grpSpPr bwMode="auto">
            <a:xfrm rot="9615245">
              <a:off x="2592" y="2496"/>
              <a:ext cx="156" cy="143"/>
              <a:chOff x="8229600" y="4048118"/>
              <a:chExt cx="228600" cy="447682"/>
            </a:xfrm>
          </p:grpSpPr>
          <p:sp>
            <p:nvSpPr>
              <p:cNvPr id="33" name="Oval 48"/>
              <p:cNvSpPr>
                <a:spLocks noChangeArrowheads="1"/>
              </p:cNvSpPr>
              <p:nvPr/>
            </p:nvSpPr>
            <p:spPr bwMode="auto">
              <a:xfrm>
                <a:off x="8229600" y="4267200"/>
                <a:ext cx="228600" cy="228600"/>
              </a:xfrm>
              <a:prstGeom prst="ellipse">
                <a:avLst/>
              </a:prstGeom>
              <a:solidFill>
                <a:srgbClr val="00FFCC"/>
              </a:solidFill>
              <a:ln w="25400" algn="ctr">
                <a:noFill/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Isosceles Triangle 49"/>
              <p:cNvSpPr>
                <a:spLocks noChangeArrowheads="1"/>
              </p:cNvSpPr>
              <p:nvPr/>
            </p:nvSpPr>
            <p:spPr bwMode="auto">
              <a:xfrm>
                <a:off x="8229600" y="4048118"/>
                <a:ext cx="2286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00FFCC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27" name="Picture 38" descr="ach"/>
            <p:cNvPicPr>
              <a:picLocks noChangeAspect="1" noChangeArrowheads="1"/>
            </p:cNvPicPr>
            <p:nvPr/>
          </p:nvPicPr>
          <p:blipFill>
            <a:blip r:embed="rId2" cstate="print"/>
            <a:srcRect l="33035" r="33035"/>
            <a:stretch>
              <a:fillRect/>
            </a:stretch>
          </p:blipFill>
          <p:spPr bwMode="auto">
            <a:xfrm>
              <a:off x="2304" y="240"/>
              <a:ext cx="1824" cy="3674"/>
            </a:xfrm>
            <a:prstGeom prst="rect">
              <a:avLst/>
            </a:prstGeom>
            <a:noFill/>
          </p:spPr>
        </p:pic>
        <p:pic>
          <p:nvPicPr>
            <p:cNvPr id="28" name="Picture 43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600" y="1584"/>
              <a:ext cx="160" cy="240"/>
            </a:xfrm>
            <a:prstGeom prst="rect">
              <a:avLst/>
            </a:prstGeom>
            <a:noFill/>
          </p:spPr>
        </p:pic>
        <p:pic>
          <p:nvPicPr>
            <p:cNvPr id="29" name="Picture 44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2656" y="1632"/>
              <a:ext cx="160" cy="240"/>
            </a:xfrm>
            <a:prstGeom prst="rect">
              <a:avLst/>
            </a:prstGeom>
            <a:noFill/>
          </p:spPr>
        </p:pic>
        <p:pic>
          <p:nvPicPr>
            <p:cNvPr id="30" name="Picture 45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2928" y="1680"/>
              <a:ext cx="160" cy="240"/>
            </a:xfrm>
            <a:prstGeom prst="rect">
              <a:avLst/>
            </a:prstGeom>
            <a:noFill/>
          </p:spPr>
        </p:pic>
        <p:pic>
          <p:nvPicPr>
            <p:cNvPr id="31" name="Picture 46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200" y="1728"/>
              <a:ext cx="160" cy="240"/>
            </a:xfrm>
            <a:prstGeom prst="rect">
              <a:avLst/>
            </a:prstGeom>
            <a:noFill/>
          </p:spPr>
        </p:pic>
        <p:pic>
          <p:nvPicPr>
            <p:cNvPr id="32" name="Picture 47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264" y="1488"/>
              <a:ext cx="160" cy="240"/>
            </a:xfrm>
            <a:prstGeom prst="rect">
              <a:avLst/>
            </a:prstGeom>
            <a:noFill/>
          </p:spPr>
        </p:pic>
      </p:grpSp>
      <p:sp>
        <p:nvSpPr>
          <p:cNvPr id="35" name="TextBox 52"/>
          <p:cNvSpPr txBox="1">
            <a:spLocks noChangeArrowheads="1"/>
          </p:cNvSpPr>
          <p:nvPr/>
        </p:nvSpPr>
        <p:spPr bwMode="auto">
          <a:xfrm>
            <a:off x="6705600" y="5334000"/>
            <a:ext cx="1905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7300E6"/>
                </a:solidFill>
                <a:latin typeface="Britannic Bold" pitchFamily="34" charset="0"/>
              </a:rPr>
              <a:t>REVERSIBLE</a:t>
            </a:r>
          </a:p>
        </p:txBody>
      </p:sp>
      <p:sp>
        <p:nvSpPr>
          <p:cNvPr id="36" name="TextBox 53"/>
          <p:cNvSpPr txBox="1">
            <a:spLocks noChangeArrowheads="1"/>
          </p:cNvSpPr>
          <p:nvPr/>
        </p:nvSpPr>
        <p:spPr bwMode="auto">
          <a:xfrm>
            <a:off x="6705600" y="6096000"/>
            <a:ext cx="2209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7300E6"/>
                </a:solidFill>
                <a:latin typeface="Britannic Bold" pitchFamily="34" charset="0"/>
              </a:rPr>
              <a:t>IRREVERSIBLE</a:t>
            </a:r>
          </a:p>
        </p:txBody>
      </p:sp>
      <p:cxnSp>
        <p:nvCxnSpPr>
          <p:cNvPr id="38" name="Straight Arrow Connector 37"/>
          <p:cNvCxnSpPr>
            <a:stCxn id="35" idx="1"/>
          </p:cNvCxnSpPr>
          <p:nvPr/>
        </p:nvCxnSpPr>
        <p:spPr>
          <a:xfrm rot="10800000" flipV="1">
            <a:off x="5943600" y="5534054"/>
            <a:ext cx="762000" cy="18094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6324600" y="6096000"/>
            <a:ext cx="381000" cy="7620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04800" y="17526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466" name="TextBox 51"/>
          <p:cNvSpPr txBox="1">
            <a:spLocks noChangeArrowheads="1"/>
          </p:cNvSpPr>
          <p:nvPr/>
        </p:nvSpPr>
        <p:spPr bwMode="auto">
          <a:xfrm>
            <a:off x="2133600" y="1600200"/>
            <a:ext cx="6553200" cy="105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transport of ions and small organic molecules between intracellular compartments, through cell membranes or in extracellular fluids.</a:t>
            </a:r>
          </a:p>
        </p:txBody>
      </p:sp>
      <p:pic>
        <p:nvPicPr>
          <p:cNvPr id="17" name="Picture 23" descr="symprtan.gif - 78.9 K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34290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symprtan.gif - 78.9 K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1700" y="34290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705100" y="56388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Antiporter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5676900" y="56388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Symporter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590800" y="2770575"/>
            <a:ext cx="5562600" cy="73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binds to such molecules altering their transport ability</a:t>
            </a:r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152400" y="6248400"/>
            <a:ext cx="8839200" cy="461962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Cocaine  </a:t>
            </a:r>
            <a:r>
              <a:rPr lang="en-US" sz="2200" b="1" dirty="0">
                <a:latin typeface="Calibri" pitchFamily="34" charset="0"/>
              </a:rPr>
              <a:t> blocks transport of </a:t>
            </a:r>
            <a:r>
              <a:rPr lang="en-US" sz="2200" b="1" dirty="0" err="1">
                <a:solidFill>
                  <a:srgbClr val="FF00FF"/>
                </a:solidFill>
                <a:latin typeface="Calibri" pitchFamily="34" charset="0"/>
              </a:rPr>
              <a:t>catecholamines</a:t>
            </a:r>
            <a:r>
              <a:rPr lang="en-US" sz="2200" b="1" dirty="0">
                <a:latin typeface="Calibri" pitchFamily="34" charset="0"/>
              </a:rPr>
              <a:t> at synaptic </a:t>
            </a:r>
            <a:r>
              <a:rPr lang="en-US" sz="2200" b="1" dirty="0" smtClean="0">
                <a:latin typeface="Calibri" pitchFamily="34" charset="0"/>
              </a:rPr>
              <a:t>cleft in CNS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21" name="TextBox 52"/>
          <p:cNvSpPr txBox="1">
            <a:spLocks noChangeArrowheads="1"/>
          </p:cNvSpPr>
          <p:nvPr/>
        </p:nvSpPr>
        <p:spPr bwMode="auto">
          <a:xfrm>
            <a:off x="228600" y="2667000"/>
            <a:ext cx="1828800" cy="83099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300E6"/>
                </a:solidFill>
                <a:latin typeface="Britannic Bold" pitchFamily="34" charset="0"/>
              </a:rPr>
              <a:t>Passive Transporter</a:t>
            </a:r>
            <a:endParaRPr lang="en-US" sz="2400" dirty="0">
              <a:solidFill>
                <a:srgbClr val="7300E6"/>
              </a:solidFill>
              <a:latin typeface="Britannic Bold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grpSp>
        <p:nvGrpSpPr>
          <p:cNvPr id="27" name="Group 46"/>
          <p:cNvGrpSpPr>
            <a:grpSpLocks/>
          </p:cNvGrpSpPr>
          <p:nvPr/>
        </p:nvGrpSpPr>
        <p:grpSpPr bwMode="auto">
          <a:xfrm>
            <a:off x="1066800" y="1066801"/>
            <a:ext cx="4114800" cy="762000"/>
            <a:chOff x="1066800" y="2286794"/>
            <a:chExt cx="6934994" cy="913606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381000" y="2057400"/>
            <a:ext cx="8839200" cy="431800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Digitalis</a:t>
            </a:r>
            <a:r>
              <a:rPr lang="en-US" sz="2200" b="1" dirty="0">
                <a:latin typeface="Calibri" pitchFamily="34" charset="0"/>
              </a:rPr>
              <a:t> blocks efflux of Na by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pump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17" name="Picture 19" descr="Na-K-pum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95600"/>
            <a:ext cx="5183188" cy="30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iamond 20"/>
          <p:cNvSpPr/>
          <p:nvPr/>
        </p:nvSpPr>
        <p:spPr>
          <a:xfrm>
            <a:off x="4724400" y="411480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Digitalis</a:t>
            </a: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254000" y="2743200"/>
            <a:ext cx="1828800" cy="83099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300E6"/>
                </a:solidFill>
                <a:latin typeface="Britannic Bold" pitchFamily="34" charset="0"/>
              </a:rPr>
              <a:t>Active</a:t>
            </a:r>
          </a:p>
          <a:p>
            <a:pPr algn="ctr"/>
            <a:r>
              <a:rPr lang="en-US" sz="2400" dirty="0" smtClean="0">
                <a:solidFill>
                  <a:srgbClr val="7300E6"/>
                </a:solidFill>
                <a:latin typeface="Britannic Bold" pitchFamily="34" charset="0"/>
              </a:rPr>
              <a:t>Transporter</a:t>
            </a:r>
            <a:endParaRPr lang="en-US" sz="2400" dirty="0">
              <a:solidFill>
                <a:srgbClr val="7300E6"/>
              </a:solidFill>
              <a:latin typeface="Britannic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7526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1066800" y="1066801"/>
            <a:ext cx="4114800" cy="762000"/>
            <a:chOff x="1066800" y="2286794"/>
            <a:chExt cx="6934994" cy="913606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597</Words>
  <Application>Microsoft Office PowerPoint</Application>
  <PresentationFormat>On-screen Show (4:3)</PresentationFormat>
  <Paragraphs>179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244</cp:revision>
  <dcterms:created xsi:type="dcterms:W3CDTF">2010-09-28T15:47:12Z</dcterms:created>
  <dcterms:modified xsi:type="dcterms:W3CDTF">2011-09-27T06:54:01Z</dcterms:modified>
</cp:coreProperties>
</file>