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1" r:id="rId2"/>
    <p:sldId id="256" r:id="rId3"/>
    <p:sldId id="388" r:id="rId4"/>
    <p:sldId id="314" r:id="rId5"/>
    <p:sldId id="318" r:id="rId6"/>
    <p:sldId id="315" r:id="rId7"/>
    <p:sldId id="262" r:id="rId8"/>
    <p:sldId id="265" r:id="rId9"/>
    <p:sldId id="266" r:id="rId10"/>
    <p:sldId id="305" r:id="rId11"/>
    <p:sldId id="306" r:id="rId12"/>
    <p:sldId id="375" r:id="rId13"/>
    <p:sldId id="379" r:id="rId14"/>
    <p:sldId id="380" r:id="rId15"/>
    <p:sldId id="38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FF00FF"/>
    <a:srgbClr val="0000FF"/>
    <a:srgbClr val="33CCCC"/>
    <a:srgbClr val="A1E9E7"/>
    <a:srgbClr val="0000CC"/>
    <a:srgbClr val="FFCCFF"/>
    <a:srgbClr val="FF6600"/>
    <a:srgbClr val="CCFFFF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3EA043-7FE3-47D5-A512-E13B2753FD1D}" type="datetimeFigureOut">
              <a:rPr lang="en-US"/>
              <a:pPr>
                <a:defRPr/>
              </a:pPr>
              <a:t>11/09/2012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B3A181C-82A3-482C-BC53-F8B0921D7EE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D36E11-8749-4FA0-899C-5915B0B7891D}" type="slidenum">
              <a:rPr lang="ar-SA" smtClean="0">
                <a:cs typeface="Arial" pitchFamily="34" charset="0"/>
              </a:rPr>
              <a:pPr/>
              <a:t>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3F09F1-4CCB-47C7-8C2C-0AADEDFD1257}" type="slidenum">
              <a:rPr lang="ar-SA" smtClean="0">
                <a:cs typeface="Arial" pitchFamily="34" charset="0"/>
              </a:rPr>
              <a:pPr/>
              <a:t>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609898-B78A-49DC-8FDE-27E81576EFB2}" type="slidenum">
              <a:rPr lang="ar-SA" smtClean="0">
                <a:cs typeface="Arial" pitchFamily="34" charset="0"/>
              </a:rPr>
              <a:pPr/>
              <a:t>9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072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2637E8-C721-47F3-9631-DC9F21D00E1D}" type="slidenum">
              <a:rPr lang="ar-SA" sz="1200">
                <a:latin typeface="Calibri" pitchFamily="34" charset="0"/>
              </a:rPr>
              <a:pPr algn="r"/>
              <a:t>10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D339897-BEBB-47D1-B92D-268CB422A913}" type="slidenum">
              <a:rPr lang="ar-SA" sz="1200">
                <a:latin typeface="Calibri" pitchFamily="34" charset="0"/>
              </a:rPr>
              <a:pPr algn="r"/>
              <a:t>11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0FF83-58C2-4A67-ABF5-0907C7BE0FB2}" type="datetimeFigureOut">
              <a:rPr lang="en-US"/>
              <a:pPr>
                <a:defRPr/>
              </a:pPr>
              <a:t>11/09/2012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E63A-8FC9-4CA9-8626-08D18DA3A7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06629-0C78-4509-A659-D621FFF0DDCA}" type="datetimeFigureOut">
              <a:rPr lang="en-US"/>
              <a:pPr>
                <a:defRPr/>
              </a:pPr>
              <a:t>11/09/2012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EB3C9-A463-4F50-9ABB-EBC1181215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9A2E-F20D-455B-91CC-527E5FAA4BA4}" type="datetimeFigureOut">
              <a:rPr lang="en-US"/>
              <a:pPr>
                <a:defRPr/>
              </a:pPr>
              <a:t>11/09/2012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386CA-40D7-4C98-9B53-A29236C95A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4464A-2121-41B9-8A03-4D2005C66136}" type="datetimeFigureOut">
              <a:rPr lang="en-US"/>
              <a:pPr>
                <a:defRPr/>
              </a:pPr>
              <a:t>11/09/2012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7CEAA-ED53-414F-A6F6-62C5E0F9BF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B7B52-318C-4E66-BC72-7B1B8AE8DFE9}" type="datetimeFigureOut">
              <a:rPr lang="en-US"/>
              <a:pPr>
                <a:defRPr/>
              </a:pPr>
              <a:t>11/09/2012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97B7E-5592-4BB8-BA10-38AB41D2FC9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26FA8-542A-4D71-8256-A46AFFBE5673}" type="datetimeFigureOut">
              <a:rPr lang="en-US"/>
              <a:pPr>
                <a:defRPr/>
              </a:pPr>
              <a:t>11/09/2012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A8E3B-8438-4E29-A329-1F680F49152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509F1-0EAD-4330-AAA9-BC8A684E8955}" type="datetimeFigureOut">
              <a:rPr lang="en-US"/>
              <a:pPr>
                <a:defRPr/>
              </a:pPr>
              <a:t>11/09/2012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C8399-4919-4690-8DCC-420244D922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66E25-129D-48A9-AF27-2085C754CEA0}" type="datetimeFigureOut">
              <a:rPr lang="en-US"/>
              <a:pPr>
                <a:defRPr/>
              </a:pPr>
              <a:t>11/09/2012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A95A9-FB19-42E9-B167-06DBC70156A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1852D-C0F7-4F71-8B2D-78B8F54F567D}" type="datetimeFigureOut">
              <a:rPr lang="en-US"/>
              <a:pPr>
                <a:defRPr/>
              </a:pPr>
              <a:t>11/09/2012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AF71-8CDB-400B-A1CC-0D58CF9862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F1F9D-3517-4FB9-BEA0-2E6F234610E0}" type="datetimeFigureOut">
              <a:rPr lang="en-US"/>
              <a:pPr>
                <a:defRPr/>
              </a:pPr>
              <a:t>11/09/2012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159E1-16B4-46A7-A781-B0F949EC03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0D447-F0D4-4BB2-9948-9F36EB7CC8F2}" type="datetimeFigureOut">
              <a:rPr lang="en-US"/>
              <a:pPr>
                <a:defRPr/>
              </a:pPr>
              <a:t>11/09/2012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0777-B0AF-4BA7-A7AB-B5621A9B91A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07DCE3-9647-46D3-9F7E-364B9851798C}" type="datetimeFigureOut">
              <a:rPr lang="en-US"/>
              <a:pPr>
                <a:defRPr/>
              </a:pPr>
              <a:t>11/09/2012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14D95B1-4587-42FE-973A-7DF9C04D589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2261" y="4511554"/>
            <a:ext cx="622478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PHARMACOLOGY</a:t>
            </a:r>
          </a:p>
        </p:txBody>
      </p: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1" y="228600"/>
            <a:ext cx="2187172" cy="3276600"/>
          </a:xfrm>
          <a:prstGeom prst="rect">
            <a:avLst/>
          </a:prstGeom>
          <a:noFill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716088"/>
            <a:ext cx="32004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743200" y="1676400"/>
            <a:ext cx="622478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PHARMACOLOGY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FF00">
                  <a:alpha val="19000"/>
                </a:srgbClr>
              </a:gs>
              <a:gs pos="91000">
                <a:schemeClr val="bg1"/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00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914400" y="381000"/>
            <a:ext cx="8229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tendency of a drug to bind to the receptors</a:t>
            </a:r>
            <a:r>
              <a:rPr lang="en-US"/>
              <a:t> is governed by its </a:t>
            </a:r>
            <a:r>
              <a:rPr lang="en-US" sz="2200" b="1" i="1">
                <a:solidFill>
                  <a:srgbClr val="0060A2"/>
                </a:solidFill>
              </a:rPr>
              <a:t>affinity. </a:t>
            </a:r>
            <a:endParaRPr lang="en-US" sz="2200" b="1">
              <a:solidFill>
                <a:srgbClr val="0060A2"/>
              </a:solidFill>
            </a:endParaRPr>
          </a:p>
        </p:txBody>
      </p:sp>
      <p:sp>
        <p:nvSpPr>
          <p:cNvPr id="31750" name="TextBox 52"/>
          <p:cNvSpPr txBox="1">
            <a:spLocks noChangeArrowheads="1"/>
          </p:cNvSpPr>
          <p:nvPr/>
        </p:nvSpPr>
        <p:spPr bwMode="auto">
          <a:xfrm>
            <a:off x="2286000" y="3505200"/>
            <a:ext cx="7010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Constantia" pitchFamily="18" charset="0"/>
              </a:rPr>
              <a:t>Is that inherent property </a:t>
            </a:r>
            <a:r>
              <a:rPr lang="en-US" sz="2200" b="1" i="1">
                <a:latin typeface="Constantia" pitchFamily="18" charset="0"/>
              </a:rPr>
              <a:t>intrinsic</a:t>
            </a:r>
            <a:r>
              <a:rPr lang="en-US" sz="2200" b="1">
                <a:latin typeface="Constantia" pitchFamily="18" charset="0"/>
              </a:rPr>
              <a:t> to the agonist that determines how "good" an agonist is. 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304800" y="2971800"/>
            <a:ext cx="1371600" cy="461962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Agonist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04800" y="5638800"/>
            <a:ext cx="1981200" cy="4619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Antagonist</a:t>
            </a:r>
          </a:p>
        </p:txBody>
      </p:sp>
      <p:sp>
        <p:nvSpPr>
          <p:cNvPr id="31753" name="TextBox 1"/>
          <p:cNvSpPr txBox="1">
            <a:spLocks noChangeArrowheads="1"/>
          </p:cNvSpPr>
          <p:nvPr/>
        </p:nvSpPr>
        <p:spPr bwMode="auto">
          <a:xfrm>
            <a:off x="2286000" y="3006725"/>
            <a:ext cx="6629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A drug that possesses both affinity and efficacy</a:t>
            </a:r>
            <a:endParaRPr lang="en-US" sz="2200"/>
          </a:p>
        </p:txBody>
      </p:sp>
      <p:sp>
        <p:nvSpPr>
          <p:cNvPr id="31754" name="TextBox 1"/>
          <p:cNvSpPr txBox="1">
            <a:spLocks noChangeArrowheads="1"/>
          </p:cNvSpPr>
          <p:nvPr/>
        </p:nvSpPr>
        <p:spPr bwMode="auto">
          <a:xfrm>
            <a:off x="2514600" y="5653087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A drug that possesses an affinity but no efficacy</a:t>
            </a:r>
            <a:endParaRPr lang="en-US" sz="2000" dirty="0"/>
          </a:p>
        </p:txBody>
      </p:sp>
      <p:sp>
        <p:nvSpPr>
          <p:cNvPr id="31755" name="TextBox 21"/>
          <p:cNvSpPr txBox="1">
            <a:spLocks noChangeArrowheads="1"/>
          </p:cNvSpPr>
          <p:nvPr/>
        </p:nvSpPr>
        <p:spPr bwMode="auto">
          <a:xfrm>
            <a:off x="2819400" y="4648200"/>
            <a:ext cx="2819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high intrinsic efficacy</a:t>
            </a:r>
          </a:p>
          <a:p>
            <a:pPr algn="ctr">
              <a:lnSpc>
                <a:spcPts val="2400"/>
              </a:lnSpc>
            </a:pPr>
            <a:r>
              <a:rPr lang="en-US" sz="2800" b="1">
                <a:latin typeface="Calibri" pitchFamily="34" charset="0"/>
              </a:rPr>
              <a:t>↓ </a:t>
            </a:r>
          </a:p>
          <a:p>
            <a:pPr algn="ctr">
              <a:lnSpc>
                <a:spcPts val="2400"/>
              </a:lnSpc>
            </a:pPr>
            <a:r>
              <a:rPr lang="en-US" sz="2800" b="1">
                <a:solidFill>
                  <a:srgbClr val="00E600"/>
                </a:solidFill>
                <a:latin typeface="Arial Narrow" pitchFamily="34" charset="0"/>
              </a:rPr>
              <a:t>a</a:t>
            </a:r>
            <a:r>
              <a:rPr lang="en-US" sz="2400" b="1">
                <a:solidFill>
                  <a:srgbClr val="00E600"/>
                </a:solidFill>
                <a:latin typeface="Arial Narrow" pitchFamily="34" charset="0"/>
              </a:rPr>
              <a:t> full agonist </a:t>
            </a:r>
          </a:p>
        </p:txBody>
      </p:sp>
      <p:sp>
        <p:nvSpPr>
          <p:cNvPr id="31756" name="TextBox 22"/>
          <p:cNvSpPr txBox="1">
            <a:spLocks noChangeArrowheads="1"/>
          </p:cNvSpPr>
          <p:nvPr/>
        </p:nvSpPr>
        <p:spPr bwMode="auto">
          <a:xfrm>
            <a:off x="5867400" y="4648200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low intrinsic efficacy </a:t>
            </a:r>
            <a:r>
              <a:rPr lang="en-US" sz="2400" b="1">
                <a:latin typeface="Calibri" pitchFamily="34" charset="0"/>
              </a:rPr>
              <a:t>↓ </a:t>
            </a:r>
          </a:p>
          <a:p>
            <a:pPr algn="ctr">
              <a:lnSpc>
                <a:spcPts val="2400"/>
              </a:lnSpc>
            </a:pPr>
            <a:r>
              <a:rPr lang="en-US" sz="2400" b="1">
                <a:solidFill>
                  <a:srgbClr val="00E600"/>
                </a:solidFill>
                <a:latin typeface="Arial Narrow" pitchFamily="34" charset="0"/>
              </a:rPr>
              <a:t>a partial agonist.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76200" y="213460"/>
            <a:ext cx="1676400" cy="16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10" name="TextBox 2"/>
          <p:cNvSpPr txBox="1">
            <a:spLocks noChangeArrowheads="1"/>
          </p:cNvSpPr>
          <p:nvPr/>
        </p:nvSpPr>
        <p:spPr bwMode="auto">
          <a:xfrm>
            <a:off x="228600" y="1676400"/>
            <a:ext cx="8915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ability for it, once bound, to activate the receptor is</a:t>
            </a:r>
            <a:r>
              <a:rPr lang="en-US"/>
              <a:t> denoted by its </a:t>
            </a:r>
            <a:r>
              <a:rPr lang="en-US" sz="2200" b="1" i="1">
                <a:solidFill>
                  <a:srgbClr val="0060A2"/>
                </a:solidFill>
              </a:rPr>
              <a:t>efficacy.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676400" y="762000"/>
            <a:ext cx="4648200" cy="457200"/>
            <a:chOff x="1676400" y="762000"/>
            <a:chExt cx="4648200" cy="457200"/>
          </a:xfrm>
        </p:grpSpPr>
        <p:sp>
          <p:nvSpPr>
            <p:cNvPr id="29720" name="TextBox 30"/>
            <p:cNvSpPr txBox="1">
              <a:spLocks noChangeArrowheads="1"/>
            </p:cNvSpPr>
            <p:nvPr/>
          </p:nvSpPr>
          <p:spPr bwMode="auto">
            <a:xfrm>
              <a:off x="2590800" y="762000"/>
              <a:ext cx="1905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2CB5B2"/>
                  </a:solidFill>
                  <a:latin typeface="Constantia" pitchFamily="18" charset="0"/>
                </a:rPr>
                <a:t>AFFINITY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676400" y="762000"/>
              <a:ext cx="4648200" cy="15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990600" y="2057400"/>
            <a:ext cx="5257800" cy="457200"/>
            <a:chOff x="990600" y="2057400"/>
            <a:chExt cx="5257800" cy="457200"/>
          </a:xfrm>
        </p:grpSpPr>
        <p:sp>
          <p:nvSpPr>
            <p:cNvPr id="29718" name="TextBox 30"/>
            <p:cNvSpPr txBox="1">
              <a:spLocks noChangeArrowheads="1"/>
            </p:cNvSpPr>
            <p:nvPr/>
          </p:nvSpPr>
          <p:spPr bwMode="auto">
            <a:xfrm>
              <a:off x="2590800" y="2057400"/>
              <a:ext cx="1905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2CB5B2"/>
                  </a:solidFill>
                  <a:latin typeface="Constantia" pitchFamily="18" charset="0"/>
                </a:rPr>
                <a:t>EFFICACY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990600" y="2057400"/>
              <a:ext cx="5257800" cy="15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7772400" y="3394075"/>
            <a:ext cx="762000" cy="228600"/>
            <a:chOff x="7467600" y="3505200"/>
            <a:chExt cx="762000" cy="229394"/>
          </a:xfrm>
        </p:grpSpPr>
        <p:cxnSp>
          <p:nvCxnSpPr>
            <p:cNvPr id="25" name="Straight Arrow Connector 24"/>
            <p:cNvCxnSpPr/>
            <p:nvPr/>
          </p:nvCxnSpPr>
          <p:spPr>
            <a:xfrm rot="5400000">
              <a:off x="7733904" y="3618309"/>
              <a:ext cx="229394" cy="3175"/>
            </a:xfrm>
            <a:prstGeom prst="straightConnector1">
              <a:avLst/>
            </a:prstGeom>
            <a:ln w="38100">
              <a:solidFill>
                <a:srgbClr val="00E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467600" y="3505200"/>
              <a:ext cx="762000" cy="1593"/>
            </a:xfrm>
            <a:prstGeom prst="line">
              <a:avLst/>
            </a:prstGeom>
            <a:ln w="38100">
              <a:solidFill>
                <a:srgbClr val="00E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/>
          <p:nvPr/>
        </p:nvCxnSpPr>
        <p:spPr>
          <a:xfrm>
            <a:off x="5638800" y="4191000"/>
            <a:ext cx="685800" cy="381000"/>
          </a:xfrm>
          <a:prstGeom prst="straightConnector1">
            <a:avLst/>
          </a:prstGeom>
          <a:ln w="38100">
            <a:solidFill>
              <a:srgbClr val="00E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876800" y="4191000"/>
            <a:ext cx="685800" cy="381000"/>
          </a:xfrm>
          <a:prstGeom prst="straightConnector1">
            <a:avLst/>
          </a:prstGeom>
          <a:ln w="38100">
            <a:solidFill>
              <a:srgbClr val="00E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FF00">
                  <a:alpha val="19000"/>
                </a:srgbClr>
              </a:gs>
              <a:gs pos="91000">
                <a:schemeClr val="bg1"/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7590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609600"/>
            <a:ext cx="230981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381000" y="5029200"/>
            <a:ext cx="6172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Has Agonistic-Antagonistic Potentials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67592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600075"/>
            <a:ext cx="2762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3" name="Line 19"/>
          <p:cNvSpPr>
            <a:spLocks noChangeShapeType="1"/>
          </p:cNvSpPr>
          <p:nvPr/>
        </p:nvSpPr>
        <p:spPr bwMode="auto">
          <a:xfrm>
            <a:off x="1357313" y="9144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152400" y="5638800"/>
            <a:ext cx="4800600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80000" sy="8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err="1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Pindolol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</a:rPr>
              <a:t>is </a:t>
            </a:r>
            <a:r>
              <a:rPr lang="en-US" sz="2200" dirty="0">
                <a:latin typeface="Arial Narrow" pitchFamily="34" charset="0"/>
              </a:rPr>
              <a:t>a </a:t>
            </a:r>
            <a:r>
              <a:rPr lang="en-US" sz="22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partial agonist</a:t>
            </a:r>
            <a:r>
              <a:rPr lang="en-US" sz="2200" dirty="0">
                <a:latin typeface="Arial Narrow" pitchFamily="34" charset="0"/>
              </a:rPr>
              <a:t>, produces less decrease in heart rate than pure antagonists such as </a:t>
            </a:r>
            <a:r>
              <a:rPr lang="en-US" sz="2200" dirty="0" err="1">
                <a:latin typeface="Arial Narrow" pitchFamily="34" charset="0"/>
              </a:rPr>
              <a:t>propranolol</a:t>
            </a:r>
            <a:r>
              <a:rPr lang="en-US" sz="2200" dirty="0">
                <a:latin typeface="Arial Narrow" pitchFamily="34" charset="0"/>
              </a:rPr>
              <a:t>. </a:t>
            </a:r>
          </a:p>
        </p:txBody>
      </p:sp>
      <p:sp>
        <p:nvSpPr>
          <p:cNvPr id="67595" name="TextBox 21"/>
          <p:cNvSpPr txBox="1">
            <a:spLocks noChangeArrowheads="1"/>
          </p:cNvSpPr>
          <p:nvPr/>
        </p:nvSpPr>
        <p:spPr bwMode="auto">
          <a:xfrm>
            <a:off x="-381000" y="2971800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200" b="1" spc="-150" dirty="0">
                <a:latin typeface="Arial Narrow" pitchFamily="34" charset="0"/>
              </a:rPr>
              <a:t>High intrinsic efficacy</a:t>
            </a:r>
          </a:p>
          <a:p>
            <a:pPr algn="r">
              <a:lnSpc>
                <a:spcPts val="2400"/>
              </a:lnSpc>
            </a:pPr>
            <a:r>
              <a:rPr lang="en-US" sz="2200" b="1" dirty="0">
                <a:latin typeface="Calibri" pitchFamily="34" charset="0"/>
              </a:rPr>
              <a:t>↓</a:t>
            </a:r>
          </a:p>
          <a:p>
            <a:pPr algn="r">
              <a:lnSpc>
                <a:spcPts val="2400"/>
              </a:lnSpc>
            </a:pPr>
            <a:r>
              <a:rPr lang="en-US" sz="2200" b="1" dirty="0">
                <a:latin typeface="Arial Narrow" pitchFamily="34" charset="0"/>
              </a:rPr>
              <a:t>Max response </a:t>
            </a:r>
          </a:p>
        </p:txBody>
      </p:sp>
      <p:sp>
        <p:nvSpPr>
          <p:cNvPr id="67596" name="TextBox 22"/>
          <p:cNvSpPr txBox="1">
            <a:spLocks noChangeArrowheads="1"/>
          </p:cNvSpPr>
          <p:nvPr/>
        </p:nvSpPr>
        <p:spPr bwMode="auto">
          <a:xfrm>
            <a:off x="2743200" y="2997200"/>
            <a:ext cx="228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150" dirty="0">
                <a:latin typeface="Arial Narrow" pitchFamily="34" charset="0"/>
              </a:rPr>
              <a:t>L</a:t>
            </a:r>
            <a:r>
              <a:rPr lang="en-US" sz="2200" b="1" spc="-150" dirty="0" smtClean="0">
                <a:latin typeface="Arial Narrow" pitchFamily="34" charset="0"/>
              </a:rPr>
              <a:t>ow </a:t>
            </a:r>
            <a:r>
              <a:rPr lang="en-US" sz="2200" b="1" spc="-150" dirty="0">
                <a:latin typeface="Arial Narrow" pitchFamily="34" charset="0"/>
              </a:rPr>
              <a:t>intrinsic efficacy </a:t>
            </a:r>
          </a:p>
          <a:p>
            <a:pPr>
              <a:lnSpc>
                <a:spcPts val="2400"/>
              </a:lnSpc>
            </a:pPr>
            <a:r>
              <a:rPr lang="en-US" sz="2200" b="1" dirty="0">
                <a:latin typeface="Calibri" pitchFamily="34" charset="0"/>
              </a:rPr>
              <a:t>↓ </a:t>
            </a:r>
          </a:p>
          <a:p>
            <a:pPr>
              <a:lnSpc>
                <a:spcPts val="2400"/>
              </a:lnSpc>
            </a:pP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err="1">
                <a:latin typeface="Arial Narrow" pitchFamily="34" charset="0"/>
              </a:rPr>
              <a:t>Submax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response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67597" name="TextBox 16"/>
          <p:cNvSpPr txBox="1">
            <a:spLocks noChangeArrowheads="1"/>
          </p:cNvSpPr>
          <p:nvPr/>
        </p:nvSpPr>
        <p:spPr bwMode="auto">
          <a:xfrm>
            <a:off x="1143000" y="4145583"/>
            <a:ext cx="1219200" cy="708025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A Full Agonist</a:t>
            </a:r>
          </a:p>
        </p:txBody>
      </p:sp>
      <p:sp>
        <p:nvSpPr>
          <p:cNvPr id="67598" name="TextBox 17"/>
          <p:cNvSpPr txBox="1">
            <a:spLocks noChangeArrowheads="1"/>
          </p:cNvSpPr>
          <p:nvPr/>
        </p:nvSpPr>
        <p:spPr bwMode="auto">
          <a:xfrm>
            <a:off x="2971800" y="4145583"/>
            <a:ext cx="1447800" cy="708025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 Partial</a:t>
            </a:r>
          </a:p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Agonist</a:t>
            </a:r>
          </a:p>
        </p:txBody>
      </p:sp>
      <p:sp>
        <p:nvSpPr>
          <p:cNvPr id="67599" name="TextBox 19"/>
          <p:cNvSpPr txBox="1">
            <a:spLocks noChangeArrowheads="1"/>
          </p:cNvSpPr>
          <p:nvPr/>
        </p:nvSpPr>
        <p:spPr bwMode="auto">
          <a:xfrm>
            <a:off x="2057400" y="152400"/>
            <a:ext cx="1600200" cy="425450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400" b="1">
                <a:solidFill>
                  <a:schemeClr val="bg1"/>
                </a:solidFill>
              </a:rPr>
              <a:t>Agonist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3581400" y="4876800"/>
            <a:ext cx="228600" cy="228600"/>
          </a:xfrm>
          <a:prstGeom prst="downArrow">
            <a:avLst/>
          </a:prstGeom>
          <a:solidFill>
            <a:srgbClr val="00E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601" name="TextBox 23"/>
          <p:cNvSpPr txBox="1">
            <a:spLocks noChangeArrowheads="1"/>
          </p:cNvSpPr>
          <p:nvPr/>
        </p:nvSpPr>
        <p:spPr bwMode="auto">
          <a:xfrm>
            <a:off x="152400" y="111125"/>
            <a:ext cx="1295400" cy="4254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400" b="1" i="1">
                <a:solidFill>
                  <a:schemeClr val="bg1"/>
                </a:solidFill>
              </a:rPr>
              <a:t>Ligand</a:t>
            </a:r>
          </a:p>
        </p:txBody>
      </p:sp>
      <p:sp>
        <p:nvSpPr>
          <p:cNvPr id="17" name="Oval 16"/>
          <p:cNvSpPr/>
          <p:nvPr/>
        </p:nvSpPr>
        <p:spPr>
          <a:xfrm>
            <a:off x="2985052" y="4038600"/>
            <a:ext cx="1447800" cy="914400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029200" y="3352800"/>
            <a:ext cx="4343400" cy="2667000"/>
            <a:chOff x="2667000" y="2057400"/>
            <a:chExt cx="4330700" cy="2714625"/>
          </a:xfrm>
        </p:grpSpPr>
        <p:pic>
          <p:nvPicPr>
            <p:cNvPr id="19" name="Picture 1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67000" y="2286000"/>
              <a:ext cx="4111625" cy="248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Freeform 20"/>
            <p:cNvSpPr/>
            <p:nvPr/>
          </p:nvSpPr>
          <p:spPr>
            <a:xfrm>
              <a:off x="4174067" y="2607733"/>
              <a:ext cx="1576916" cy="1519767"/>
            </a:xfrm>
            <a:custGeom>
              <a:avLst/>
              <a:gdLst>
                <a:gd name="connsiteX0" fmla="*/ 4233 w 1576916"/>
                <a:gd name="connsiteY0" fmla="*/ 1519767 h 1519767"/>
                <a:gd name="connsiteX1" fmla="*/ 4233 w 1576916"/>
                <a:gd name="connsiteY1" fmla="*/ 1100667 h 1519767"/>
                <a:gd name="connsiteX2" fmla="*/ 29633 w 1576916"/>
                <a:gd name="connsiteY2" fmla="*/ 656167 h 1519767"/>
                <a:gd name="connsiteX3" fmla="*/ 182033 w 1576916"/>
                <a:gd name="connsiteY3" fmla="*/ 313267 h 1519767"/>
                <a:gd name="connsiteX4" fmla="*/ 791633 w 1576916"/>
                <a:gd name="connsiteY4" fmla="*/ 71967 h 1519767"/>
                <a:gd name="connsiteX5" fmla="*/ 1464733 w 1576916"/>
                <a:gd name="connsiteY5" fmla="*/ 8467 h 1519767"/>
                <a:gd name="connsiteX6" fmla="*/ 1464733 w 1576916"/>
                <a:gd name="connsiteY6" fmla="*/ 21167 h 151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6916" h="1519767">
                  <a:moveTo>
                    <a:pt x="4233" y="1519767"/>
                  </a:moveTo>
                  <a:cubicBezTo>
                    <a:pt x="2116" y="1382183"/>
                    <a:pt x="0" y="1244600"/>
                    <a:pt x="4233" y="1100667"/>
                  </a:cubicBezTo>
                  <a:cubicBezTo>
                    <a:pt x="8466" y="956734"/>
                    <a:pt x="0" y="787400"/>
                    <a:pt x="29633" y="656167"/>
                  </a:cubicBezTo>
                  <a:cubicBezTo>
                    <a:pt x="59266" y="524934"/>
                    <a:pt x="55033" y="410634"/>
                    <a:pt x="182033" y="313267"/>
                  </a:cubicBezTo>
                  <a:cubicBezTo>
                    <a:pt x="309033" y="215900"/>
                    <a:pt x="577850" y="122767"/>
                    <a:pt x="791633" y="71967"/>
                  </a:cubicBezTo>
                  <a:cubicBezTo>
                    <a:pt x="1005416" y="21167"/>
                    <a:pt x="1352550" y="16934"/>
                    <a:pt x="1464733" y="8467"/>
                  </a:cubicBezTo>
                  <a:cubicBezTo>
                    <a:pt x="1576916" y="0"/>
                    <a:pt x="1520824" y="10583"/>
                    <a:pt x="1464733" y="21167"/>
                  </a:cubicBezTo>
                </a:path>
              </a:pathLst>
            </a:cu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02300" y="20574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itchFamily="66" charset="0"/>
                  <a:ea typeface="Batang" pitchFamily="18" charset="-127"/>
                </a:rPr>
                <a:t>Ligand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ea typeface="Batang" pitchFamily="18" charset="-127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5638800" y="2400300"/>
              <a:ext cx="152400" cy="152400"/>
            </a:xfrm>
            <a:prstGeom prst="straightConnector1">
              <a:avLst/>
            </a:prstGeom>
            <a:ln w="1905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0"/>
            <a:ext cx="41275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Down Arrow 25"/>
          <p:cNvSpPr/>
          <p:nvPr/>
        </p:nvSpPr>
        <p:spPr>
          <a:xfrm>
            <a:off x="3581400" y="5486400"/>
            <a:ext cx="228600" cy="228600"/>
          </a:xfrm>
          <a:prstGeom prst="downArrow">
            <a:avLst/>
          </a:prstGeom>
          <a:solidFill>
            <a:srgbClr val="00E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FF00">
                  <a:alpha val="19000"/>
                </a:srgbClr>
              </a:gs>
              <a:gs pos="91000">
                <a:schemeClr val="bg1"/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r>
              <a:rPr lang="en-US" sz="2800" b="1" dirty="0" err="1" smtClean="0">
                <a:latin typeface="Arial Narrow" pitchFamily="34" charset="0"/>
              </a:rPr>
              <a:t>Vincristine</a:t>
            </a:r>
            <a:r>
              <a:rPr lang="en-US" sz="2800" b="1" dirty="0" smtClean="0">
                <a:latin typeface="Arial Narrow" pitchFamily="34" charset="0"/>
              </a:rPr>
              <a:t> binds to: </a:t>
            </a:r>
            <a:endParaRPr lang="en-US" sz="2800" b="1" dirty="0">
              <a:latin typeface="Arial Narrow" pitchFamily="34" charset="0"/>
            </a:endParaRPr>
          </a:p>
          <a:p>
            <a:pPr marL="609600" indent="-609600" algn="l" rtl="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   </a:t>
            </a:r>
          </a:p>
          <a:p>
            <a:pPr marL="609600" indent="-609600" algn="l" rtl="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   A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smtClean="0">
                <a:latin typeface="Arial Narrow" pitchFamily="34" charset="0"/>
              </a:rPr>
              <a:t>a structural protein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B) </a:t>
            </a:r>
            <a:r>
              <a:rPr lang="en-US" sz="2800" b="1" dirty="0" smtClean="0">
                <a:latin typeface="Arial Narrow" pitchFamily="34" charset="0"/>
              </a:rPr>
              <a:t>an ion channel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C) </a:t>
            </a:r>
            <a:r>
              <a:rPr lang="en-US" sz="2800" b="1" dirty="0" smtClean="0">
                <a:latin typeface="Arial Narrow" pitchFamily="34" charset="0"/>
              </a:rPr>
              <a:t>an enzyme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D) </a:t>
            </a:r>
            <a:r>
              <a:rPr lang="en-US" sz="2800" b="1" dirty="0" smtClean="0">
                <a:latin typeface="Arial Narrow" pitchFamily="34" charset="0"/>
              </a:rPr>
              <a:t>a carrier molecule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FF00">
                  <a:alpha val="19000"/>
                </a:srgbClr>
              </a:gs>
              <a:gs pos="91000">
                <a:schemeClr val="bg1"/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Local </a:t>
            </a:r>
            <a:r>
              <a:rPr lang="en-US" sz="2800" b="1" dirty="0" err="1" smtClean="0">
                <a:latin typeface="Arial Narrow" pitchFamily="34" charset="0"/>
              </a:rPr>
              <a:t>anaesthetics</a:t>
            </a:r>
            <a:r>
              <a:rPr lang="en-US" sz="2800" b="1" dirty="0" smtClean="0">
                <a:latin typeface="Arial Narrow" pitchFamily="34" charset="0"/>
              </a:rPr>
              <a:t> are: </a:t>
            </a:r>
            <a:endParaRPr lang="en-US" sz="2800" b="1" dirty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b="1" dirty="0" smtClean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A) Reversible enzyme inhibitors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B) Irreversible enzyme inhibitors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C) Channel blockers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D) Channel modulators</a:t>
            </a:r>
            <a:endParaRPr lang="en-US" sz="2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FF00">
                  <a:alpha val="19000"/>
                </a:srgbClr>
              </a:gs>
              <a:gs pos="91000">
                <a:schemeClr val="bg1"/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An agent that can bind and maximally activate the receptor .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b="1" dirty="0" smtClean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A) Reversible antagonist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B) Full agonist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C) Partial agonist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D) Irreversible antagonist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FF00">
                  <a:alpha val="19000"/>
                </a:srgbClr>
              </a:gs>
              <a:gs pos="91000">
                <a:schemeClr val="bg1"/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err="1" smtClean="0">
                <a:latin typeface="Arial Narrow" pitchFamily="34" charset="0"/>
              </a:rPr>
              <a:t>Tubocurarine</a:t>
            </a:r>
            <a:r>
              <a:rPr lang="en-US" sz="2800" b="1" dirty="0" smtClean="0">
                <a:latin typeface="Arial Narrow" pitchFamily="34" charset="0"/>
              </a:rPr>
              <a:t> is a drug that possesses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b="1" dirty="0" smtClean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A) Affinity and efficacy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B) Affinity but no efficacy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C) No affinity but efficacy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D) No affinity and efficacy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8600" y="5105400"/>
            <a:ext cx="1905000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139700">
              <a:schemeClr val="accent2">
                <a:lumMod val="20000"/>
                <a:lumOff val="80000"/>
                <a:alpha val="40000"/>
              </a:schemeClr>
            </a:glow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7300E6"/>
                </a:solidFill>
                <a:latin typeface="Broadway" pitchFamily="82" charset="0"/>
                <a:cs typeface="+mn-cs"/>
              </a:rPr>
              <a:t>RESPONSE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019800" y="5408613"/>
            <a:ext cx="381000" cy="1587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2" name="TextBox 11"/>
          <p:cNvSpPr txBox="1">
            <a:spLocks noChangeArrowheads="1"/>
          </p:cNvSpPr>
          <p:nvPr/>
        </p:nvSpPr>
        <p:spPr bwMode="auto">
          <a:xfrm>
            <a:off x="2438400" y="4191000"/>
            <a:ext cx="662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To alter </a:t>
            </a: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their biochemical &amp;/or biophysical activity </a:t>
            </a:r>
          </a:p>
        </p:txBody>
      </p:sp>
      <p:sp>
        <p:nvSpPr>
          <p:cNvPr id="15375" name="TextBox 14"/>
          <p:cNvSpPr txBox="1">
            <a:spLocks noChangeArrowheads="1"/>
          </p:cNvSpPr>
          <p:nvPr/>
        </p:nvSpPr>
        <p:spPr bwMode="auto">
          <a:xfrm>
            <a:off x="6400800" y="4691063"/>
            <a:ext cx="1600200" cy="1938337"/>
          </a:xfrm>
          <a:prstGeom prst="rect">
            <a:avLst/>
          </a:prstGeom>
          <a:solidFill>
            <a:schemeClr val="bg1">
              <a:alpha val="10196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Depress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Activate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Replace 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Irritate 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Destroy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4001294" y="4914106"/>
            <a:ext cx="381000" cy="1588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76400" y="5953780"/>
            <a:ext cx="455586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139700">
              <a:schemeClr val="accent2">
                <a:lumMod val="20000"/>
                <a:lumOff val="80000"/>
                <a:alpha val="40000"/>
              </a:schemeClr>
            </a:glow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730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+mn-cs"/>
              </a:rPr>
              <a:t>PHARMACODYNAMICS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600994" y="32766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1" name="TextBox 21"/>
          <p:cNvSpPr txBox="1">
            <a:spLocks noChangeArrowheads="1"/>
          </p:cNvSpPr>
          <p:nvPr/>
        </p:nvSpPr>
        <p:spPr bwMode="auto">
          <a:xfrm>
            <a:off x="1295400" y="533400"/>
            <a:ext cx="1981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  <a:latin typeface="Calibri" pitchFamily="34" charset="0"/>
              </a:rPr>
              <a:t>Absorb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  <a:latin typeface="Calibri" pitchFamily="34" charset="0"/>
              </a:rPr>
              <a:t>Distribute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  <a:latin typeface="Calibri" pitchFamily="34" charset="0"/>
              </a:rPr>
              <a:t>Metabolize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  <a:latin typeface="Calibri" pitchFamily="34" charset="0"/>
              </a:rPr>
              <a:t>Excrete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00" y="76200"/>
            <a:ext cx="3657600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139700">
              <a:schemeClr val="accent2">
                <a:lumMod val="20000"/>
                <a:lumOff val="80000"/>
                <a:alpha val="40000"/>
              </a:schemeClr>
            </a:glow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+mn-cs"/>
              </a:rPr>
              <a:t>PHARMACOKINETICS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2692400" y="3009900"/>
            <a:ext cx="617220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7044C"/>
                </a:solidFill>
                <a:latin typeface="Britannic Bold" pitchFamily="34" charset="0"/>
              </a:rPr>
              <a:t>Interacts with </a:t>
            </a:r>
            <a:r>
              <a:rPr lang="en-US" sz="2400" dirty="0" smtClean="0">
                <a:solidFill>
                  <a:srgbClr val="07044C"/>
                </a:solidFill>
                <a:latin typeface="Britannic Bold" pitchFamily="34" charset="0"/>
              </a:rPr>
              <a:t>body’s biological  </a:t>
            </a:r>
            <a:r>
              <a:rPr lang="en-US" sz="2400" dirty="0">
                <a:solidFill>
                  <a:srgbClr val="07044C"/>
                </a:solidFill>
                <a:latin typeface="Britannic Bold" pitchFamily="34" charset="0"/>
              </a:rPr>
              <a:t>molecules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771900" y="3847306"/>
            <a:ext cx="838200" cy="1588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6" name="TextBox 25"/>
          <p:cNvSpPr txBox="1">
            <a:spLocks noChangeArrowheads="1"/>
          </p:cNvSpPr>
          <p:nvPr/>
        </p:nvSpPr>
        <p:spPr bwMode="auto">
          <a:xfrm>
            <a:off x="4495800" y="3429000"/>
            <a:ext cx="4343400" cy="46166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Broadway" pitchFamily="82" charset="0"/>
              </a:rPr>
              <a:t>TARGETS Of Drug Action</a:t>
            </a:r>
            <a:endParaRPr lang="en-US" sz="2400" dirty="0">
              <a:solidFill>
                <a:srgbClr val="FFFFFF"/>
              </a:solidFill>
              <a:latin typeface="Broadway" pitchFamily="82" charset="0"/>
            </a:endParaRPr>
          </a:p>
        </p:txBody>
      </p:sp>
      <p:pic>
        <p:nvPicPr>
          <p:cNvPr id="164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43200"/>
            <a:ext cx="24511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 rot="5400000" flipH="1" flipV="1">
            <a:off x="1066800" y="2743200"/>
            <a:ext cx="1067594" cy="794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-76200" y="10414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The body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533400" y="4953000"/>
            <a:ext cx="1524000" cy="446088"/>
          </a:xfrm>
          <a:prstGeom prst="rect">
            <a:avLst/>
          </a:prstGeom>
          <a:solidFill>
            <a:srgbClr val="00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dirty="0" smtClean="0">
                <a:solidFill>
                  <a:srgbClr val="FFFFFF"/>
                </a:solidFill>
                <a:latin typeface="Britannic Bold" pitchFamily="34" charset="0"/>
              </a:rPr>
              <a:t>The DRUG</a:t>
            </a:r>
            <a:endParaRPr lang="en-US" sz="2200" dirty="0">
              <a:solidFill>
                <a:srgbClr val="FFFFFF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3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524000" y="2057400"/>
            <a:ext cx="1755775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3048000"/>
            <a:ext cx="2590800" cy="251440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7" descr="prescription_drug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4800"/>
            <a:ext cx="25050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3"/>
          <p:cNvSpPr txBox="1">
            <a:spLocks noChangeArrowheads="1"/>
          </p:cNvSpPr>
          <p:nvPr/>
        </p:nvSpPr>
        <p:spPr bwMode="auto">
          <a:xfrm>
            <a:off x="0" y="3671888"/>
            <a:ext cx="9144000" cy="51911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Broadway" pitchFamily="82" charset="0"/>
              </a:rPr>
              <a:t>MOLECULAR  MECHANISMS  OF  DRUG  ACTION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66800" y="4191000"/>
            <a:ext cx="2590800" cy="249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981200" y="228600"/>
            <a:ext cx="9144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FF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dirty="0" err="1">
                <a:solidFill>
                  <a:srgbClr val="FF00FF"/>
                </a:solidFill>
                <a:latin typeface="Britannic Bold" pitchFamily="34" charset="0"/>
                <a:cs typeface="+mn-cs"/>
              </a:rPr>
              <a:t>s</a:t>
            </a:r>
            <a:endParaRPr lang="en-US" sz="2800" dirty="0">
              <a:solidFill>
                <a:srgbClr val="FF00FF"/>
              </a:solidFill>
              <a:latin typeface="Britannic Bold" pitchFamily="34" charset="0"/>
              <a:cs typeface="+mn-cs"/>
            </a:endParaRP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3124200" y="300038"/>
            <a:ext cx="601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By the end of this lecture you will be able to : </a:t>
            </a: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3505200" y="1295400"/>
            <a:ext cx="5387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Differentiate between their patterns of </a:t>
            </a:r>
            <a:br>
              <a:rPr lang="en-US" sz="240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      action; agonism versus antagonism</a:t>
            </a: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3505200" y="762000"/>
            <a:ext cx="563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Identify  different targets of drug action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3603625" y="2293938"/>
            <a:ext cx="5387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Elaborate on drug binding to receptors 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3505200" y="5410200"/>
            <a:ext cx="51816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0099CC"/>
                </a:solidFill>
                <a:latin typeface="Berlin Sans FB Demi" pitchFamily="34" charset="0"/>
              </a:rPr>
              <a:t>By</a:t>
            </a: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0099CC"/>
                </a:solidFill>
                <a:latin typeface="Berlin Sans FB Demi" pitchFamily="34" charset="0"/>
              </a:rPr>
              <a:t>Prof. </a:t>
            </a:r>
            <a:r>
              <a:rPr lang="en-US" sz="2800" dirty="0" err="1" smtClean="0">
                <a:solidFill>
                  <a:srgbClr val="0099CC"/>
                </a:solidFill>
                <a:latin typeface="Berlin Sans FB Demi" pitchFamily="34" charset="0"/>
              </a:rPr>
              <a:t>Omnia</a:t>
            </a:r>
            <a:r>
              <a:rPr lang="en-US" sz="2800" dirty="0" smtClean="0">
                <a:solidFill>
                  <a:srgbClr val="0099CC"/>
                </a:solidFill>
                <a:latin typeface="Berlin Sans FB Demi" pitchFamily="34" charset="0"/>
              </a:rPr>
              <a:t> </a:t>
            </a:r>
            <a:r>
              <a:rPr lang="en-US" sz="2800" dirty="0" err="1" smtClean="0">
                <a:solidFill>
                  <a:srgbClr val="0099CC"/>
                </a:solidFill>
                <a:latin typeface="Berlin Sans FB Demi" pitchFamily="34" charset="0"/>
              </a:rPr>
              <a:t>Nayel</a:t>
            </a:r>
            <a:endParaRPr lang="en-US" sz="2800" dirty="0" smtClean="0">
              <a:solidFill>
                <a:srgbClr val="0099CC"/>
              </a:solidFill>
              <a:latin typeface="Berlin Sans FB Demi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0099CC"/>
                </a:solidFill>
                <a:latin typeface="Berlin Sans FB Demi" pitchFamily="34" charset="0"/>
              </a:rPr>
              <a:t>Assoc. Prof. Osama </a:t>
            </a:r>
            <a:r>
              <a:rPr lang="en-US" sz="2800" dirty="0" err="1" smtClean="0">
                <a:solidFill>
                  <a:srgbClr val="0099CC"/>
                </a:solidFill>
                <a:latin typeface="Berlin Sans FB Demi" pitchFamily="34" charset="0"/>
              </a:rPr>
              <a:t>Yousif</a:t>
            </a:r>
            <a:endParaRPr lang="en-US" sz="2800" dirty="0">
              <a:solidFill>
                <a:srgbClr val="0099CC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350" y="635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17268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&gt; Proteins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19939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7" name="TextBox 18"/>
          <p:cNvSpPr txBox="1">
            <a:spLocks noChangeArrowheads="1"/>
          </p:cNvSpPr>
          <p:nvPr/>
        </p:nvSpPr>
        <p:spPr bwMode="auto">
          <a:xfrm>
            <a:off x="152400" y="16764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17416" name="TextBox 20"/>
          <p:cNvSpPr txBox="1">
            <a:spLocks noChangeArrowheads="1"/>
          </p:cNvSpPr>
          <p:nvPr/>
        </p:nvSpPr>
        <p:spPr bwMode="auto">
          <a:xfrm>
            <a:off x="533400" y="3036888"/>
            <a:ext cx="22098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STRUCTURAL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054100" y="2286000"/>
            <a:ext cx="6935788" cy="736600"/>
            <a:chOff x="1054100" y="1066800"/>
            <a:chExt cx="6935788" cy="736600"/>
          </a:xfrm>
        </p:grpSpPr>
        <p:cxnSp>
          <p:nvCxnSpPr>
            <p:cNvPr id="13" name="Straight Arrow Connector 12"/>
            <p:cNvCxnSpPr/>
            <p:nvPr/>
          </p:nvCxnSpPr>
          <p:spPr>
            <a:xfrm rot="5400000">
              <a:off x="4267994" y="1294606"/>
              <a:ext cx="4572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572" name="Group 35"/>
            <p:cNvGrpSpPr>
              <a:grpSpLocks/>
            </p:cNvGrpSpPr>
            <p:nvPr/>
          </p:nvGrpSpPr>
          <p:grpSpPr bwMode="auto">
            <a:xfrm>
              <a:off x="1054100" y="1498600"/>
              <a:ext cx="6935788" cy="304800"/>
              <a:chOff x="1053921" y="1447800"/>
              <a:chExt cx="6935788" cy="304800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rot="5400000">
                <a:off x="913428" y="1599406"/>
                <a:ext cx="304800" cy="1587"/>
              </a:xfrm>
              <a:prstGeom prst="straightConnector1">
                <a:avLst/>
              </a:prstGeom>
              <a:ln w="57150">
                <a:solidFill>
                  <a:srgbClr val="7300E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rot="5400000">
                <a:off x="7836515" y="1599406"/>
                <a:ext cx="304800" cy="1588"/>
              </a:xfrm>
              <a:prstGeom prst="straightConnector1">
                <a:avLst/>
              </a:prstGeom>
              <a:ln w="57150">
                <a:solidFill>
                  <a:srgbClr val="7300E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053921" y="1447800"/>
                <a:ext cx="6934200" cy="1588"/>
              </a:xfrm>
              <a:prstGeom prst="line">
                <a:avLst/>
              </a:prstGeom>
              <a:ln w="38100">
                <a:solidFill>
                  <a:srgbClr val="7300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2438400" y="4114800"/>
            <a:ext cx="1752600" cy="1196975"/>
            <a:chOff x="2438400" y="2895600"/>
            <a:chExt cx="1752600" cy="1196975"/>
          </a:xfrm>
        </p:grpSpPr>
        <p:cxnSp>
          <p:nvCxnSpPr>
            <p:cNvPr id="42" name="Straight Arrow Connector 41"/>
            <p:cNvCxnSpPr/>
            <p:nvPr/>
          </p:nvCxnSpPr>
          <p:spPr>
            <a:xfrm rot="5400000">
              <a:off x="3123407" y="3047206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438400" y="3200400"/>
              <a:ext cx="1752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CARRIER MOLECULE</a:t>
              </a: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381000" y="3522663"/>
            <a:ext cx="7621588" cy="1430337"/>
            <a:chOff x="381000" y="2261830"/>
            <a:chExt cx="7621588" cy="1430695"/>
          </a:xfrm>
        </p:grpSpPr>
        <p:grpSp>
          <p:nvGrpSpPr>
            <p:cNvPr id="66580" name="Group 46"/>
            <p:cNvGrpSpPr>
              <a:grpSpLocks/>
            </p:cNvGrpSpPr>
            <p:nvPr/>
          </p:nvGrpSpPr>
          <p:grpSpPr bwMode="auto">
            <a:xfrm>
              <a:off x="1066800" y="2261830"/>
              <a:ext cx="6935788" cy="912812"/>
              <a:chOff x="1066800" y="2286794"/>
              <a:chExt cx="6934994" cy="913606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rot="5400000">
                <a:off x="926135" y="3047264"/>
                <a:ext cx="305141" cy="1587"/>
              </a:xfrm>
              <a:prstGeom prst="straightConnector1">
                <a:avLst/>
              </a:prstGeom>
              <a:ln w="57150">
                <a:solidFill>
                  <a:srgbClr val="7300E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066800" y="2895487"/>
                <a:ext cx="6933406" cy="1590"/>
              </a:xfrm>
              <a:prstGeom prst="line">
                <a:avLst/>
              </a:prstGeom>
              <a:ln w="38100">
                <a:solidFill>
                  <a:srgbClr val="7300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7696654" y="2590347"/>
                <a:ext cx="608693" cy="1588"/>
              </a:xfrm>
              <a:prstGeom prst="line">
                <a:avLst/>
              </a:prstGeom>
              <a:ln w="38100">
                <a:solidFill>
                  <a:srgbClr val="7300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381000" y="3200277"/>
              <a:ext cx="1447800" cy="492248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ENZYME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876800" y="4114800"/>
            <a:ext cx="1752600" cy="1196975"/>
            <a:chOff x="4876800" y="2895600"/>
            <a:chExt cx="1752600" cy="1196975"/>
          </a:xfrm>
        </p:grpSpPr>
        <p:cxnSp>
          <p:nvCxnSpPr>
            <p:cNvPr id="41" name="Straight Arrow Connector 40"/>
            <p:cNvCxnSpPr/>
            <p:nvPr/>
          </p:nvCxnSpPr>
          <p:spPr>
            <a:xfrm rot="5400000">
              <a:off x="5563394" y="30472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876800" y="3200400"/>
              <a:ext cx="1752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ION CHANNEL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7086600" y="4114800"/>
            <a:ext cx="1752600" cy="796925"/>
            <a:chOff x="7086600" y="2895600"/>
            <a:chExt cx="1752600" cy="796925"/>
          </a:xfrm>
        </p:grpSpPr>
        <p:cxnSp>
          <p:nvCxnSpPr>
            <p:cNvPr id="39" name="Straight Arrow Connector 38"/>
            <p:cNvCxnSpPr/>
            <p:nvPr/>
          </p:nvCxnSpPr>
          <p:spPr>
            <a:xfrm rot="5400000">
              <a:off x="7849394" y="30472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086600" y="3200400"/>
              <a:ext cx="1752600" cy="49212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RECEPTOR</a:t>
              </a:r>
            </a:p>
          </p:txBody>
        </p:sp>
      </p:grpSp>
      <p:sp>
        <p:nvSpPr>
          <p:cNvPr id="17417" name="TextBox 23"/>
          <p:cNvSpPr txBox="1">
            <a:spLocks noChangeArrowheads="1"/>
          </p:cNvSpPr>
          <p:nvPr/>
        </p:nvSpPr>
        <p:spPr bwMode="auto">
          <a:xfrm>
            <a:off x="6324600" y="3022600"/>
            <a:ext cx="2387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4800" y="457200"/>
            <a:ext cx="455586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139700">
              <a:schemeClr val="accent2">
                <a:lumMod val="20000"/>
                <a:lumOff val="80000"/>
                <a:alpha val="40000"/>
              </a:schemeClr>
            </a:glow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730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+mn-cs"/>
              </a:rPr>
              <a:t>PHARMACODYNAMICS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6350" y="635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CCFFFF">
                  <a:alpha val="65882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extBox 26"/>
          <p:cNvSpPr txBox="1">
            <a:spLocks noChangeArrowheads="1"/>
          </p:cNvSpPr>
          <p:nvPr/>
        </p:nvSpPr>
        <p:spPr bwMode="auto">
          <a:xfrm>
            <a:off x="381000" y="2286000"/>
            <a:ext cx="65532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Tubulin</a:t>
            </a:r>
            <a:r>
              <a:rPr lang="en-US" sz="2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</a:t>
            </a:r>
            <a:r>
              <a:rPr lang="en-US" sz="2200" dirty="0" smtClean="0">
                <a:latin typeface="Britannic Bold" pitchFamily="34" charset="0"/>
              </a:rPr>
              <a:t>are </a:t>
            </a:r>
          </a:p>
          <a:p>
            <a:endParaRPr lang="en-US" sz="2200" dirty="0" smtClean="0">
              <a:latin typeface="Britannic Bold" pitchFamily="34" charset="0"/>
            </a:endParaRPr>
          </a:p>
          <a:p>
            <a:r>
              <a:rPr lang="en-US" sz="2800" b="1" dirty="0" smtClean="0">
                <a:solidFill>
                  <a:srgbClr val="7300E6"/>
                </a:solidFill>
                <a:latin typeface="Calibri" pitchFamily="34" charset="0"/>
              </a:rPr>
              <a:t>               </a:t>
            </a:r>
            <a:r>
              <a:rPr lang="en-US" sz="2400" b="1" dirty="0" err="1" smtClean="0">
                <a:solidFill>
                  <a:srgbClr val="7300E6"/>
                </a:solidFill>
                <a:latin typeface="Calibri" pitchFamily="34" charset="0"/>
              </a:rPr>
              <a:t>Vincristine</a:t>
            </a:r>
            <a:endParaRPr lang="en-US" sz="2400" b="1" dirty="0">
              <a:solidFill>
                <a:srgbClr val="7300E6"/>
              </a:solidFill>
              <a:latin typeface="Calibri" pitchFamily="34" charset="0"/>
            </a:endParaRPr>
          </a:p>
          <a:p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                 </a:t>
            </a: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7300E6"/>
                </a:solidFill>
                <a:latin typeface="Calibri" pitchFamily="34" charset="0"/>
              </a:rPr>
              <a:t>Colchicine</a:t>
            </a:r>
            <a:r>
              <a:rPr lang="en-US" sz="2400" b="1" dirty="0" smtClean="0">
                <a:solidFill>
                  <a:srgbClr val="7300E6"/>
                </a:solidFill>
                <a:latin typeface="Calibri" pitchFamily="34" charset="0"/>
              </a:rPr>
              <a:t> </a:t>
            </a:r>
            <a:endParaRPr lang="en-US" sz="2400" b="1" dirty="0">
              <a:solidFill>
                <a:srgbClr val="7300E6"/>
              </a:solidFill>
              <a:latin typeface="Calibri" pitchFamily="34" charset="0"/>
            </a:endParaRP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4191000" y="1841500"/>
            <a:ext cx="4549775" cy="4864100"/>
            <a:chOff x="1440" y="1008"/>
            <a:chExt cx="2866" cy="3064"/>
          </a:xfrm>
        </p:grpSpPr>
        <p:pic>
          <p:nvPicPr>
            <p:cNvPr id="4" name="Picture 3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 l="928" t="2826" r="43658" b="7004"/>
            <a:stretch>
              <a:fillRect/>
            </a:stretch>
          </p:blipFill>
          <p:spPr bwMode="auto">
            <a:xfrm>
              <a:off x="1440" y="1008"/>
              <a:ext cx="2866" cy="30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5" name="Rectangle 34"/>
            <p:cNvSpPr>
              <a:spLocks noChangeArrowheads="1"/>
            </p:cNvSpPr>
            <p:nvPr/>
          </p:nvSpPr>
          <p:spPr bwMode="auto">
            <a:xfrm>
              <a:off x="3536" y="3448"/>
              <a:ext cx="768" cy="508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E05B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b="1">
                  <a:solidFill>
                    <a:srgbClr val="FF00FF"/>
                  </a:solidFill>
                </a:rPr>
                <a:t>Tubulin</a:t>
              </a:r>
            </a:p>
            <a:p>
              <a:pPr algn="ctr">
                <a:lnSpc>
                  <a:spcPct val="130000"/>
                </a:lnSpc>
              </a:pPr>
              <a:r>
                <a:rPr lang="en-US" b="1">
                  <a:solidFill>
                    <a:srgbClr val="FF00FF"/>
                  </a:solidFill>
                </a:rPr>
                <a:t>Structure</a:t>
              </a:r>
            </a:p>
          </p:txBody>
        </p:sp>
      </p:grpSp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2743200" y="466725"/>
            <a:ext cx="36576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  <a:latin typeface="Calibri" pitchFamily="34" charset="0"/>
              </a:rPr>
              <a:t>STRUCTURAL PROTEIN</a:t>
            </a:r>
            <a:endParaRPr lang="en-US" sz="2800" b="1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222500" y="762000"/>
            <a:ext cx="520700" cy="12700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4800" y="1524000"/>
            <a:ext cx="38170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Britannic Bold" pitchFamily="34" charset="0"/>
              </a:rPr>
              <a:t>Examples </a:t>
            </a:r>
            <a:r>
              <a:rPr lang="en-US" sz="2200" dirty="0" smtClean="0">
                <a:latin typeface="Britannic Bold" pitchFamily="34" charset="0"/>
              </a:rPr>
              <a:t>of </a:t>
            </a:r>
            <a:r>
              <a:rPr lang="en-US" sz="2200" dirty="0" smtClean="0">
                <a:latin typeface="Britannic Bold" pitchFamily="34" charset="0"/>
              </a:rPr>
              <a:t>drugs acting on: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222500" y="762000"/>
            <a:ext cx="520700" cy="12700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1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grpSp>
        <p:nvGrpSpPr>
          <p:cNvPr id="67593" name="Group 46"/>
          <p:cNvGrpSpPr>
            <a:grpSpLocks/>
          </p:cNvGrpSpPr>
          <p:nvPr/>
        </p:nvGrpSpPr>
        <p:grpSpPr bwMode="auto">
          <a:xfrm>
            <a:off x="1066800" y="1066800"/>
            <a:ext cx="4114800" cy="912813"/>
            <a:chOff x="1066800" y="2286794"/>
            <a:chExt cx="6934994" cy="913606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381000" y="1979613"/>
            <a:ext cx="1447800" cy="49371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ENZYME</a:t>
            </a:r>
          </a:p>
        </p:txBody>
      </p:sp>
      <p:sp>
        <p:nvSpPr>
          <p:cNvPr id="20490" name="TextBox 51"/>
          <p:cNvSpPr txBox="1">
            <a:spLocks noChangeArrowheads="1"/>
          </p:cNvSpPr>
          <p:nvPr/>
        </p:nvSpPr>
        <p:spPr bwMode="auto">
          <a:xfrm>
            <a:off x="2133600" y="1905000"/>
            <a:ext cx="655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The drug competes with the natural substrate </a:t>
            </a:r>
          </a:p>
          <a:p>
            <a:pPr algn="ctr"/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for the enzyme </a:t>
            </a:r>
          </a:p>
        </p:txBody>
      </p:sp>
      <p:sp>
        <p:nvSpPr>
          <p:cNvPr id="18443" name="TextBox 52"/>
          <p:cNvSpPr txBox="1">
            <a:spLocks noChangeArrowheads="1"/>
          </p:cNvSpPr>
          <p:nvPr/>
        </p:nvSpPr>
        <p:spPr bwMode="auto">
          <a:xfrm>
            <a:off x="228600" y="3505200"/>
            <a:ext cx="1905000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300E6"/>
                </a:solidFill>
                <a:latin typeface="Britannic Bold" pitchFamily="34" charset="0"/>
              </a:rPr>
              <a:t>REVERSIBLE</a:t>
            </a:r>
          </a:p>
        </p:txBody>
      </p:sp>
      <p:sp>
        <p:nvSpPr>
          <p:cNvPr id="18444" name="TextBox 53"/>
          <p:cNvSpPr txBox="1">
            <a:spLocks noChangeArrowheads="1"/>
          </p:cNvSpPr>
          <p:nvPr/>
        </p:nvSpPr>
        <p:spPr bwMode="auto">
          <a:xfrm>
            <a:off x="228600" y="5105400"/>
            <a:ext cx="220980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7300E6"/>
                </a:solidFill>
                <a:latin typeface="Britannic Bold" pitchFamily="34" charset="0"/>
              </a:rPr>
              <a:t>IRREVERSIBLE</a:t>
            </a:r>
          </a:p>
        </p:txBody>
      </p:sp>
      <p:sp>
        <p:nvSpPr>
          <p:cNvPr id="18445" name="TextBox 54"/>
          <p:cNvSpPr txBox="1">
            <a:spLocks noChangeArrowheads="1"/>
          </p:cNvSpPr>
          <p:nvPr/>
        </p:nvSpPr>
        <p:spPr bwMode="auto">
          <a:xfrm>
            <a:off x="228600" y="5791200"/>
            <a:ext cx="8915400" cy="457200"/>
          </a:xfrm>
          <a:prstGeom prst="rect">
            <a:avLst/>
          </a:prstGeom>
          <a:solidFill>
            <a:srgbClr val="FFFFFF">
              <a:alpha val="2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Organophosphates </a:t>
            </a:r>
            <a:r>
              <a:rPr lang="en-US" sz="2200" b="1" i="1">
                <a:latin typeface="Calibri" pitchFamily="34" charset="0"/>
              </a:rPr>
              <a:t>irreversibly competes with ACH for </a:t>
            </a:r>
            <a:r>
              <a:rPr lang="en-US" sz="2400" b="1">
                <a:solidFill>
                  <a:srgbClr val="FF00FF"/>
                </a:solidFill>
                <a:latin typeface="Calibri" pitchFamily="34" charset="0"/>
              </a:rPr>
              <a:t>cholinestrase</a:t>
            </a:r>
          </a:p>
        </p:txBody>
      </p:sp>
      <p:sp>
        <p:nvSpPr>
          <p:cNvPr id="18446" name="TextBox 55"/>
          <p:cNvSpPr txBox="1">
            <a:spLocks noChangeArrowheads="1"/>
          </p:cNvSpPr>
          <p:nvPr/>
        </p:nvSpPr>
        <p:spPr bwMode="auto">
          <a:xfrm>
            <a:off x="228600" y="4130675"/>
            <a:ext cx="8915400" cy="461963"/>
          </a:xfrm>
          <a:prstGeom prst="rect">
            <a:avLst/>
          </a:prstGeom>
          <a:solidFill>
            <a:srgbClr val="FFFFFF">
              <a:alpha val="2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7300E6"/>
                </a:solidFill>
                <a:latin typeface="Calibri" pitchFamily="34" charset="0"/>
              </a:rPr>
              <a:t>Neostigmine</a:t>
            </a:r>
            <a:r>
              <a:rPr lang="en-US" sz="2400" b="1" dirty="0">
                <a:solidFill>
                  <a:srgbClr val="7300E6"/>
                </a:solidFill>
                <a:latin typeface="Calibri" pitchFamily="34" charset="0"/>
              </a:rPr>
              <a:t> </a:t>
            </a:r>
            <a:r>
              <a:rPr lang="en-US" sz="2200" b="1" dirty="0">
                <a:latin typeface="Calibri" pitchFamily="34" charset="0"/>
              </a:rPr>
              <a:t>reversibly compete with ACH for </a:t>
            </a:r>
            <a:r>
              <a:rPr lang="en-US" sz="2400" b="1" dirty="0" err="1">
                <a:solidFill>
                  <a:srgbClr val="FF00FF"/>
                </a:solidFill>
                <a:latin typeface="Calibri" pitchFamily="34" charset="0"/>
              </a:rPr>
              <a:t>cholinestrase</a:t>
            </a:r>
            <a:r>
              <a:rPr lang="en-US" sz="2400" b="1" dirty="0">
                <a:solidFill>
                  <a:srgbClr val="FF00FF"/>
                </a:solidFill>
                <a:latin typeface="Calibri" pitchFamily="34" charset="0"/>
              </a:rPr>
              <a:t> at MEP</a:t>
            </a:r>
          </a:p>
        </p:txBody>
      </p: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2743200" y="466725"/>
            <a:ext cx="3733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  <a:latin typeface="Calibri" pitchFamily="34" charset="0"/>
              </a:rPr>
              <a:t>REGULATORY PROTEIN</a:t>
            </a:r>
            <a:endParaRPr lang="en-US" sz="2800" b="1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2895600"/>
            <a:ext cx="34195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Britannic Bold" pitchFamily="34" charset="0"/>
              </a:rPr>
              <a:t>Examples </a:t>
            </a:r>
            <a:r>
              <a:rPr lang="en-US" sz="2200" dirty="0" smtClean="0">
                <a:latin typeface="Britannic Bold" pitchFamily="34" charset="0"/>
              </a:rPr>
              <a:t>of </a:t>
            </a:r>
            <a:r>
              <a:rPr lang="en-US" sz="2200" dirty="0" smtClean="0">
                <a:latin typeface="Britannic Bold" pitchFamily="34" charset="0"/>
              </a:rPr>
              <a:t>drugs acting:</a:t>
            </a:r>
            <a:endParaRPr lang="en-US" sz="22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04800" y="1752600"/>
            <a:ext cx="1752600" cy="89376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CARRIER MOLECULE</a:t>
            </a:r>
          </a:p>
        </p:txBody>
      </p:sp>
      <p:sp>
        <p:nvSpPr>
          <p:cNvPr id="19466" name="TextBox 51"/>
          <p:cNvSpPr txBox="1">
            <a:spLocks noChangeArrowheads="1"/>
          </p:cNvSpPr>
          <p:nvPr/>
        </p:nvSpPr>
        <p:spPr bwMode="auto">
          <a:xfrm>
            <a:off x="2133600" y="1600200"/>
            <a:ext cx="6553200" cy="105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Responsible for transport of ions and small organic molecules between intracellular compartments, through cell membranes or in extracellular fluids.</a:t>
            </a:r>
          </a:p>
        </p:txBody>
      </p:sp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2590800" y="2770575"/>
            <a:ext cx="5562600" cy="73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The drug binds to such molecules altering their transport ability</a:t>
            </a:r>
          </a:p>
        </p:txBody>
      </p:sp>
      <p:sp>
        <p:nvSpPr>
          <p:cNvPr id="25" name="TextBox 55"/>
          <p:cNvSpPr txBox="1">
            <a:spLocks noChangeArrowheads="1"/>
          </p:cNvSpPr>
          <p:nvPr/>
        </p:nvSpPr>
        <p:spPr bwMode="auto">
          <a:xfrm>
            <a:off x="152400" y="4567238"/>
            <a:ext cx="8839200" cy="461962"/>
          </a:xfrm>
          <a:prstGeom prst="rect">
            <a:avLst/>
          </a:prstGeom>
          <a:solidFill>
            <a:srgbClr val="FFFFFF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7300E6"/>
                </a:solidFill>
                <a:latin typeface="Calibri" pitchFamily="34" charset="0"/>
              </a:rPr>
              <a:t>Cocaine  </a:t>
            </a:r>
            <a:r>
              <a:rPr lang="en-US" sz="2200" b="1" dirty="0">
                <a:latin typeface="Calibri" pitchFamily="34" charset="0"/>
              </a:rPr>
              <a:t> blocks transport of </a:t>
            </a:r>
            <a:r>
              <a:rPr lang="en-US" sz="2200" b="1" dirty="0" err="1">
                <a:solidFill>
                  <a:srgbClr val="FF00FF"/>
                </a:solidFill>
                <a:latin typeface="Calibri" pitchFamily="34" charset="0"/>
              </a:rPr>
              <a:t>catecholamines</a:t>
            </a:r>
            <a:r>
              <a:rPr lang="en-US" sz="2200" b="1" dirty="0">
                <a:latin typeface="Calibri" pitchFamily="34" charset="0"/>
              </a:rPr>
              <a:t> at synaptic </a:t>
            </a:r>
            <a:r>
              <a:rPr lang="en-US" sz="2200" b="1" dirty="0" smtClean="0">
                <a:latin typeface="Calibri" pitchFamily="34" charset="0"/>
              </a:rPr>
              <a:t>cleft in CNS</a:t>
            </a:r>
            <a:endParaRPr lang="en-US" sz="2400" b="1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21" name="TextBox 52"/>
          <p:cNvSpPr txBox="1">
            <a:spLocks noChangeArrowheads="1"/>
          </p:cNvSpPr>
          <p:nvPr/>
        </p:nvSpPr>
        <p:spPr bwMode="auto">
          <a:xfrm>
            <a:off x="228600" y="4114800"/>
            <a:ext cx="3352800" cy="40011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dirty="0" smtClean="0">
                <a:solidFill>
                  <a:srgbClr val="7300E6"/>
                </a:solidFill>
                <a:latin typeface="Britannic Bold" pitchFamily="34" charset="0"/>
              </a:rPr>
              <a:t>On a Passive </a:t>
            </a:r>
            <a:r>
              <a:rPr lang="en-US" sz="2000" dirty="0" smtClean="0">
                <a:solidFill>
                  <a:srgbClr val="7300E6"/>
                </a:solidFill>
                <a:latin typeface="Britannic Bold" pitchFamily="34" charset="0"/>
              </a:rPr>
              <a:t>Transporter</a:t>
            </a:r>
            <a:endParaRPr lang="en-US" sz="2000" dirty="0">
              <a:solidFill>
                <a:srgbClr val="7300E6"/>
              </a:solidFill>
              <a:latin typeface="Britannic Bold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222500" y="762000"/>
            <a:ext cx="520700" cy="12700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grpSp>
        <p:nvGrpSpPr>
          <p:cNvPr id="27" name="Group 46"/>
          <p:cNvGrpSpPr>
            <a:grpSpLocks/>
          </p:cNvGrpSpPr>
          <p:nvPr/>
        </p:nvGrpSpPr>
        <p:grpSpPr bwMode="auto">
          <a:xfrm>
            <a:off x="1066800" y="1066801"/>
            <a:ext cx="4114800" cy="762000"/>
            <a:chOff x="1066800" y="2286794"/>
            <a:chExt cx="6934994" cy="913606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20"/>
          <p:cNvSpPr txBox="1">
            <a:spLocks noChangeArrowheads="1"/>
          </p:cNvSpPr>
          <p:nvPr/>
        </p:nvSpPr>
        <p:spPr bwMode="auto">
          <a:xfrm>
            <a:off x="2743200" y="466725"/>
            <a:ext cx="3733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  <a:latin typeface="Calibri" pitchFamily="34" charset="0"/>
              </a:rPr>
              <a:t>REGULATORY PROTEIN</a:t>
            </a:r>
            <a:endParaRPr lang="en-US" sz="2800" b="1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8600" y="3581400"/>
            <a:ext cx="34195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Britannic Bold" pitchFamily="34" charset="0"/>
              </a:rPr>
              <a:t>Examples </a:t>
            </a:r>
            <a:r>
              <a:rPr lang="en-US" sz="2200" dirty="0" smtClean="0">
                <a:latin typeface="Britannic Bold" pitchFamily="34" charset="0"/>
              </a:rPr>
              <a:t>of </a:t>
            </a:r>
            <a:r>
              <a:rPr lang="en-US" sz="2200" dirty="0" smtClean="0">
                <a:latin typeface="Britannic Bold" pitchFamily="34" charset="0"/>
              </a:rPr>
              <a:t>drugs acting:</a:t>
            </a:r>
            <a:endParaRPr lang="en-US" sz="2200" dirty="0"/>
          </a:p>
        </p:txBody>
      </p:sp>
      <p:sp>
        <p:nvSpPr>
          <p:cNvPr id="34" name="TextBox 52"/>
          <p:cNvSpPr txBox="1">
            <a:spLocks noChangeArrowheads="1"/>
          </p:cNvSpPr>
          <p:nvPr/>
        </p:nvSpPr>
        <p:spPr bwMode="auto">
          <a:xfrm>
            <a:off x="228600" y="5105400"/>
            <a:ext cx="3352800" cy="40011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dirty="0" smtClean="0">
                <a:solidFill>
                  <a:srgbClr val="7300E6"/>
                </a:solidFill>
                <a:latin typeface="Britannic Bold" pitchFamily="34" charset="0"/>
              </a:rPr>
              <a:t>On an Active </a:t>
            </a:r>
            <a:r>
              <a:rPr lang="en-US" sz="2000" dirty="0" smtClean="0">
                <a:solidFill>
                  <a:srgbClr val="7300E6"/>
                </a:solidFill>
                <a:latin typeface="Britannic Bold" pitchFamily="34" charset="0"/>
              </a:rPr>
              <a:t>Transporter</a:t>
            </a:r>
            <a:endParaRPr lang="en-US" sz="2000" dirty="0">
              <a:solidFill>
                <a:srgbClr val="7300E6"/>
              </a:solidFill>
              <a:latin typeface="Britannic Bold" pitchFamily="34" charset="0"/>
            </a:endParaRPr>
          </a:p>
        </p:txBody>
      </p:sp>
      <p:sp>
        <p:nvSpPr>
          <p:cNvPr id="35" name="TextBox 55"/>
          <p:cNvSpPr txBox="1">
            <a:spLocks noChangeArrowheads="1"/>
          </p:cNvSpPr>
          <p:nvPr/>
        </p:nvSpPr>
        <p:spPr bwMode="auto">
          <a:xfrm>
            <a:off x="228600" y="5634335"/>
            <a:ext cx="8839200" cy="461665"/>
          </a:xfrm>
          <a:prstGeom prst="rect">
            <a:avLst/>
          </a:prstGeom>
          <a:solidFill>
            <a:srgbClr val="FFFFFF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7300E6"/>
                </a:solidFill>
                <a:latin typeface="Arial Narrow" pitchFamily="34" charset="0"/>
              </a:rPr>
              <a:t>Digitalis</a:t>
            </a:r>
            <a:r>
              <a:rPr lang="en-US" sz="2400" b="1" dirty="0">
                <a:latin typeface="Arial Narrow" pitchFamily="34" charset="0"/>
              </a:rPr>
              <a:t> blocks efflux of Na by </a:t>
            </a: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</a:rPr>
              <a:t>Na pump</a:t>
            </a:r>
            <a:endParaRPr lang="en-US" sz="2800" b="1" dirty="0">
              <a:solidFill>
                <a:srgbClr val="FF00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934200" y="304800"/>
            <a:ext cx="1752600" cy="89376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ION CHANNEL</a:t>
            </a:r>
          </a:p>
        </p:txBody>
      </p:sp>
      <p:sp>
        <p:nvSpPr>
          <p:cNvPr id="21520" name="TextBox 19"/>
          <p:cNvSpPr txBox="1">
            <a:spLocks noChangeArrowheads="1"/>
          </p:cNvSpPr>
          <p:nvPr/>
        </p:nvSpPr>
        <p:spPr bwMode="auto">
          <a:xfrm>
            <a:off x="76200" y="1104900"/>
            <a:ext cx="7543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Responsible for  influx or out-flux  of ions through cell membranes along their concentration gradients. </a:t>
            </a:r>
          </a:p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They are </a:t>
            </a: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activated by alteration in action potential and are controlled 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by gating machinery.</a:t>
            </a:r>
          </a:p>
        </p:txBody>
      </p:sp>
      <p:pic>
        <p:nvPicPr>
          <p:cNvPr id="17" name="Picture 2" descr="C:\Users\Administrator\Desktop\pharma\RANGE Pharmacology 5th edition\Images\3.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7993" t="26667" r="10094" b="60000"/>
          <a:stretch>
            <a:fillRect/>
          </a:stretch>
        </p:blipFill>
        <p:spPr bwMode="auto">
          <a:xfrm>
            <a:off x="3962400" y="2590800"/>
            <a:ext cx="4953000" cy="2133600"/>
          </a:xfrm>
          <a:prstGeom prst="rect">
            <a:avLst/>
          </a:prstGeom>
          <a:noFill/>
        </p:spPr>
      </p:pic>
      <p:sp>
        <p:nvSpPr>
          <p:cNvPr id="23" name="TextBox 55"/>
          <p:cNvSpPr txBox="1">
            <a:spLocks noChangeArrowheads="1"/>
          </p:cNvSpPr>
          <p:nvPr/>
        </p:nvSpPr>
        <p:spPr bwMode="auto">
          <a:xfrm>
            <a:off x="228600" y="5075872"/>
            <a:ext cx="8763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300E6"/>
                </a:solidFill>
                <a:latin typeface="Calibri" pitchFamily="34" charset="0"/>
              </a:rPr>
              <a:t>Local Anesthetics </a:t>
            </a:r>
            <a:r>
              <a:rPr lang="en-US" sz="2200" i="1" dirty="0">
                <a:latin typeface="Calibri" pitchFamily="34" charset="0"/>
              </a:rPr>
              <a:t>block Na influx through </a:t>
            </a:r>
            <a:r>
              <a:rPr lang="en-US" sz="2200" b="1" dirty="0">
                <a:solidFill>
                  <a:srgbClr val="FF00FF"/>
                </a:solidFill>
                <a:latin typeface="Calibri" pitchFamily="34" charset="0"/>
              </a:rPr>
              <a:t>Na channel </a:t>
            </a:r>
            <a:r>
              <a:rPr lang="en-US" sz="2200" b="1" dirty="0" smtClean="0">
                <a:solidFill>
                  <a:srgbClr val="FF00FF"/>
                </a:solidFill>
                <a:latin typeface="Calibri" pitchFamily="34" charset="0"/>
              </a:rPr>
              <a:t> </a:t>
            </a:r>
            <a:r>
              <a:rPr lang="en-US" sz="2200" i="1" dirty="0" smtClean="0">
                <a:latin typeface="Calibri" pitchFamily="34" charset="0"/>
              </a:rPr>
              <a:t>in </a:t>
            </a:r>
            <a:r>
              <a:rPr lang="en-US" sz="2200" i="1" dirty="0">
                <a:latin typeface="Calibri" pitchFamily="34" charset="0"/>
              </a:rPr>
              <a:t>nerve fibers</a:t>
            </a:r>
            <a:r>
              <a:rPr lang="en-US" sz="2200" i="1" dirty="0" smtClean="0">
                <a:latin typeface="Calibri" pitchFamily="34" charset="0"/>
              </a:rPr>
              <a:t>.</a:t>
            </a:r>
          </a:p>
          <a:p>
            <a:r>
              <a:rPr lang="en-US" sz="2200" i="1" dirty="0" smtClean="0">
                <a:latin typeface="Calibri" pitchFamily="34" charset="0"/>
              </a:rPr>
              <a:t>They </a:t>
            </a:r>
            <a:r>
              <a:rPr lang="en-US" sz="2200" i="1" dirty="0">
                <a:latin typeface="Calibri" pitchFamily="34" charset="0"/>
              </a:rPr>
              <a:t>are </a:t>
            </a:r>
            <a:r>
              <a:rPr lang="en-US" sz="2200" b="1" dirty="0">
                <a:solidFill>
                  <a:srgbClr val="7300E6"/>
                </a:solidFill>
                <a:latin typeface="Calibri" pitchFamily="34" charset="0"/>
              </a:rPr>
              <a:t>Na channel Blockers.</a:t>
            </a:r>
            <a:endParaRPr lang="en-US" sz="2400" i="1" dirty="0">
              <a:solidFill>
                <a:srgbClr val="7300E6"/>
              </a:solidFill>
              <a:latin typeface="Calibri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222500" y="762000"/>
            <a:ext cx="520700" cy="12700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27" name="TextBox 20"/>
          <p:cNvSpPr txBox="1">
            <a:spLocks noChangeArrowheads="1"/>
          </p:cNvSpPr>
          <p:nvPr/>
        </p:nvSpPr>
        <p:spPr bwMode="auto">
          <a:xfrm>
            <a:off x="2743200" y="466725"/>
            <a:ext cx="3733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  <a:latin typeface="Calibri" pitchFamily="34" charset="0"/>
              </a:rPr>
              <a:t>REGULATORY PROTEIN</a:t>
            </a:r>
            <a:endParaRPr lang="en-US" sz="2800" b="1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2971800"/>
            <a:ext cx="269336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Britannic Bold" pitchFamily="34" charset="0"/>
              </a:rPr>
              <a:t>Drugs can act as a:</a:t>
            </a:r>
          </a:p>
          <a:p>
            <a:r>
              <a:rPr lang="en-US" sz="2200" dirty="0" smtClean="0">
                <a:latin typeface="Britannic Bold" pitchFamily="34" charset="0"/>
              </a:rPr>
              <a:t>*Channel blocker </a:t>
            </a:r>
          </a:p>
          <a:p>
            <a:r>
              <a:rPr lang="en-US" sz="2200" dirty="0" smtClean="0">
                <a:latin typeface="Britannic Bold" pitchFamily="34" charset="0"/>
              </a:rPr>
              <a:t>or </a:t>
            </a:r>
          </a:p>
          <a:p>
            <a:r>
              <a:rPr lang="en-US" sz="2200" dirty="0" smtClean="0">
                <a:latin typeface="Britannic Bold" pitchFamily="34" charset="0"/>
              </a:rPr>
              <a:t>*Channel modulator</a:t>
            </a:r>
            <a:endParaRPr lang="en-US" sz="2200" dirty="0"/>
          </a:p>
        </p:txBody>
      </p:sp>
      <p:sp>
        <p:nvSpPr>
          <p:cNvPr id="14" name="TextBox 55"/>
          <p:cNvSpPr txBox="1">
            <a:spLocks noChangeArrowheads="1"/>
          </p:cNvSpPr>
          <p:nvPr/>
        </p:nvSpPr>
        <p:spPr bwMode="auto">
          <a:xfrm>
            <a:off x="228600" y="5871627"/>
            <a:ext cx="838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300E6"/>
                </a:solidFill>
                <a:latin typeface="Calibri" pitchFamily="34" charset="0"/>
              </a:rPr>
              <a:t>Sulfonylurea drugs  </a:t>
            </a:r>
            <a:r>
              <a:rPr lang="en-US" sz="2200" i="1" dirty="0">
                <a:latin typeface="Calibri" pitchFamily="34" charset="0"/>
              </a:rPr>
              <a:t>block   K</a:t>
            </a:r>
            <a:r>
              <a:rPr lang="en-US" sz="2200" i="1" baseline="30000" dirty="0">
                <a:latin typeface="Calibri" pitchFamily="34" charset="0"/>
              </a:rPr>
              <a:t>+</a:t>
            </a:r>
            <a:r>
              <a:rPr lang="en-US" sz="2200" b="1" dirty="0">
                <a:solidFill>
                  <a:srgbClr val="FF00FF"/>
                </a:solidFill>
                <a:latin typeface="Calibri" pitchFamily="34" charset="0"/>
              </a:rPr>
              <a:t> </a:t>
            </a:r>
            <a:r>
              <a:rPr lang="en-US" sz="2200" i="1" dirty="0">
                <a:latin typeface="Calibri" pitchFamily="34" charset="0"/>
              </a:rPr>
              <a:t>out flux via the </a:t>
            </a:r>
            <a:r>
              <a:rPr lang="en-US" sz="2200" b="1" dirty="0">
                <a:solidFill>
                  <a:srgbClr val="FF00FF"/>
                </a:solidFill>
                <a:latin typeface="Calibri" pitchFamily="34" charset="0"/>
              </a:rPr>
              <a:t>K </a:t>
            </a:r>
            <a:r>
              <a:rPr lang="en-US" sz="2200" b="1" dirty="0" smtClean="0">
                <a:solidFill>
                  <a:srgbClr val="FF00FF"/>
                </a:solidFill>
                <a:latin typeface="Calibri" pitchFamily="34" charset="0"/>
              </a:rPr>
              <a:t>channels </a:t>
            </a:r>
            <a:r>
              <a:rPr lang="en-US" sz="2200" i="1" dirty="0" smtClean="0">
                <a:latin typeface="Calibri" pitchFamily="34" charset="0"/>
              </a:rPr>
              <a:t>in </a:t>
            </a:r>
            <a:r>
              <a:rPr lang="en-US" sz="2200" i="1" dirty="0">
                <a:latin typeface="Calibri" pitchFamily="34" charset="0"/>
              </a:rPr>
              <a:t>pancreatic cells </a:t>
            </a:r>
            <a:r>
              <a:rPr lang="en-US" sz="2200" i="1" dirty="0" smtClean="0">
                <a:latin typeface="Calibri" pitchFamily="34" charset="0"/>
              </a:rPr>
              <a:t>. They </a:t>
            </a:r>
            <a:r>
              <a:rPr lang="en-US" sz="2200" i="1" dirty="0">
                <a:latin typeface="Calibri" pitchFamily="34" charset="0"/>
              </a:rPr>
              <a:t>are </a:t>
            </a:r>
            <a:r>
              <a:rPr lang="en-US" sz="2200" b="1" i="1" dirty="0">
                <a:solidFill>
                  <a:srgbClr val="7300E6"/>
                </a:solidFill>
                <a:latin typeface="Calibri" pitchFamily="34" charset="0"/>
              </a:rPr>
              <a:t>K</a:t>
            </a:r>
            <a:r>
              <a:rPr lang="en-US" sz="2200" b="1" dirty="0">
                <a:solidFill>
                  <a:srgbClr val="7300E6"/>
                </a:solidFill>
                <a:latin typeface="Calibri" pitchFamily="34" charset="0"/>
              </a:rPr>
              <a:t> Channel  Modulator</a:t>
            </a:r>
            <a:endParaRPr lang="en-US" sz="2400" i="1" dirty="0">
              <a:solidFill>
                <a:srgbClr val="7300E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43" name="TextBox 16"/>
          <p:cNvSpPr txBox="1">
            <a:spLocks noChangeArrowheads="1"/>
          </p:cNvSpPr>
          <p:nvPr/>
        </p:nvSpPr>
        <p:spPr bwMode="auto">
          <a:xfrm>
            <a:off x="0" y="1752600"/>
            <a:ext cx="815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Drugs bind and alter R signal transduction machinery.</a:t>
            </a: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228600" y="99060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Responsible for selectively sensing </a:t>
            </a: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&amp; 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binding  of a stimulus (</a:t>
            </a:r>
            <a:r>
              <a:rPr lang="en-US" sz="2400" dirty="0" err="1">
                <a:solidFill>
                  <a:srgbClr val="07044C"/>
                </a:solidFill>
                <a:latin typeface="Calibri" pitchFamily="34" charset="0"/>
              </a:rPr>
              <a:t>ligand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) </a:t>
            </a: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&amp; its 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coupling to a response  via a set of signal transduction machinery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305300" y="4187825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00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E600"/>
                </a:solidFill>
              </a:rPr>
              <a:t>A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343400" y="5548312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133600" y="3806825"/>
            <a:ext cx="2019300" cy="1295400"/>
            <a:chOff x="2933163" y="2362200"/>
            <a:chExt cx="2019837" cy="1295400"/>
          </a:xfrm>
        </p:grpSpPr>
        <p:sp>
          <p:nvSpPr>
            <p:cNvPr id="27" name="Oval 26"/>
            <p:cNvSpPr/>
            <p:nvPr/>
          </p:nvSpPr>
          <p:spPr>
            <a:xfrm>
              <a:off x="2971273" y="2362200"/>
              <a:ext cx="1981727" cy="1295400"/>
            </a:xfrm>
            <a:prstGeom prst="ellipse">
              <a:avLst/>
            </a:prstGeom>
            <a:solidFill>
              <a:srgbClr val="32CC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933163" y="2590800"/>
              <a:ext cx="342991" cy="3048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269996"/>
                  </a:solidFill>
                </a:rPr>
                <a:t>R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4648200" y="4187825"/>
            <a:ext cx="342900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673600" y="5548312"/>
            <a:ext cx="344488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019800" y="4187825"/>
            <a:ext cx="609600" cy="304800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E600"/>
                </a:solidFill>
              </a:rPr>
              <a:t>A</a:t>
            </a:r>
            <a:r>
              <a:rPr lang="en-US" b="1" dirty="0">
                <a:solidFill>
                  <a:srgbClr val="269996"/>
                </a:solidFill>
              </a:rPr>
              <a:t>R*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14400" y="4187825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00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E600"/>
                </a:solidFill>
              </a:rPr>
              <a:t>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52500" y="5548312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858000" y="4010025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Pharmacological</a:t>
            </a:r>
          </a:p>
          <a:p>
            <a:pPr algn="ctr"/>
            <a:r>
              <a:rPr lang="en-US" b="1"/>
              <a:t>RESPONSE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172200" y="5510212"/>
            <a:ext cx="2209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NO RESPONSE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14400" y="2587625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9933FF"/>
                </a:solidFill>
              </a:rPr>
              <a:t>L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635500" y="2905125"/>
            <a:ext cx="342900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292600" y="2892425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9933FF"/>
                </a:solidFill>
              </a:rPr>
              <a:t>L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948488" y="2727325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Physiological</a:t>
            </a:r>
          </a:p>
          <a:p>
            <a:pPr algn="ctr"/>
            <a:r>
              <a:rPr lang="en-US" b="1"/>
              <a:t>RESPONSE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019800" y="2892425"/>
            <a:ext cx="609600" cy="304800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9933FF"/>
                </a:solidFill>
              </a:rPr>
              <a:t>L</a:t>
            </a:r>
            <a:r>
              <a:rPr lang="en-US" b="1" dirty="0">
                <a:solidFill>
                  <a:srgbClr val="269996"/>
                </a:solidFill>
              </a:rPr>
              <a:t>R*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28600" y="3044825"/>
            <a:ext cx="2057400" cy="554038"/>
          </a:xfrm>
          <a:prstGeom prst="rect">
            <a:avLst/>
          </a:prstGeom>
          <a:solidFill>
            <a:srgbClr val="993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</a:rPr>
              <a:t>ENDOGENOUS</a:t>
            </a:r>
          </a:p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</a:rPr>
              <a:t>LIGAND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10400" y="457200"/>
            <a:ext cx="1752600" cy="49371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RECEPTOR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038600" y="2246312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Bind</a:t>
            </a:r>
          </a:p>
          <a:p>
            <a:pPr algn="ctr"/>
            <a:r>
              <a:rPr lang="en-US" b="1"/>
              <a:t>Occupy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562600" y="2209800"/>
            <a:ext cx="1447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Initiate</a:t>
            </a:r>
          </a:p>
          <a:p>
            <a:pPr algn="ctr"/>
            <a:r>
              <a:rPr lang="en-US" b="1"/>
              <a:t>Activate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6705600" y="3044825"/>
            <a:ext cx="30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705600" y="4338638"/>
            <a:ext cx="3048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520700" y="4111625"/>
            <a:ext cx="1219200" cy="369888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Agonist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096000" y="5700712"/>
            <a:ext cx="30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33400" y="5483225"/>
            <a:ext cx="1600200" cy="3698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Antagonist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457200" y="4492625"/>
            <a:ext cx="1219200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00E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E600"/>
                </a:solidFill>
              </a:rPr>
              <a:t>ACh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57200" y="5853112"/>
            <a:ext cx="168910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Tubocurarine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10000" y="3273425"/>
            <a:ext cx="1524000" cy="369887"/>
          </a:xfrm>
          <a:prstGeom prst="rect">
            <a:avLst/>
          </a:prstGeom>
          <a:gradFill flip="none" rotWithShape="1">
            <a:gsLst>
              <a:gs pos="0">
                <a:srgbClr val="00FF00"/>
              </a:gs>
              <a:gs pos="9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AFFINITY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638800" y="3273425"/>
            <a:ext cx="1447800" cy="369888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EFFICACY</a:t>
            </a:r>
          </a:p>
        </p:txBody>
      </p:sp>
      <p:sp>
        <p:nvSpPr>
          <p:cNvPr id="53" name="TextBox 1"/>
          <p:cNvSpPr txBox="1">
            <a:spLocks noChangeArrowheads="1"/>
          </p:cNvSpPr>
          <p:nvPr/>
        </p:nvSpPr>
        <p:spPr bwMode="auto">
          <a:xfrm>
            <a:off x="457200" y="5026025"/>
            <a:ext cx="6629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/>
              <a:t>A drug that possesses both affinity and efficacy</a:t>
            </a:r>
            <a:endParaRPr lang="en-US" sz="2200" dirty="0"/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457200" y="6302375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A drug that possesses an affinity but no efficacy</a:t>
            </a:r>
            <a:endParaRPr lang="en-US" sz="2000" dirty="0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2222500" y="762000"/>
            <a:ext cx="520700" cy="12700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51" name="TextBox 20"/>
          <p:cNvSpPr txBox="1">
            <a:spLocks noChangeArrowheads="1"/>
          </p:cNvSpPr>
          <p:nvPr/>
        </p:nvSpPr>
        <p:spPr bwMode="auto">
          <a:xfrm>
            <a:off x="2743200" y="466725"/>
            <a:ext cx="3733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  <a:latin typeface="Calibri" pitchFamily="34" charset="0"/>
              </a:rPr>
              <a:t>REGULATORY PROTEIN</a:t>
            </a:r>
            <a:endParaRPr lang="en-US" sz="2800" b="1" dirty="0">
              <a:solidFill>
                <a:srgbClr val="FF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4265</TotalTime>
  <Words>582</Words>
  <Application>Microsoft Office PowerPoint</Application>
  <PresentationFormat>On-screen Show (4:3)</PresentationFormat>
  <Paragraphs>163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 Omnia</cp:lastModifiedBy>
  <cp:revision>250</cp:revision>
  <dcterms:created xsi:type="dcterms:W3CDTF">2010-09-28T15:47:12Z</dcterms:created>
  <dcterms:modified xsi:type="dcterms:W3CDTF">2012-09-11T03:28:30Z</dcterms:modified>
</cp:coreProperties>
</file>