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3" r:id="rId2"/>
    <p:sldId id="375" r:id="rId3"/>
    <p:sldId id="354" r:id="rId4"/>
    <p:sldId id="360" r:id="rId5"/>
    <p:sldId id="368" r:id="rId6"/>
    <p:sldId id="272" r:id="rId7"/>
    <p:sldId id="377" r:id="rId8"/>
    <p:sldId id="393" r:id="rId9"/>
    <p:sldId id="394" r:id="rId10"/>
    <p:sldId id="386" r:id="rId11"/>
    <p:sldId id="387" r:id="rId12"/>
    <p:sldId id="395" r:id="rId13"/>
    <p:sldId id="382" r:id="rId14"/>
    <p:sldId id="391" r:id="rId15"/>
    <p:sldId id="389" r:id="rId16"/>
    <p:sldId id="396" r:id="rId17"/>
    <p:sldId id="397" r:id="rId18"/>
    <p:sldId id="398" r:id="rId19"/>
    <p:sldId id="399" r:id="rId20"/>
    <p:sldId id="4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FF00"/>
    <a:srgbClr val="CC0066"/>
    <a:srgbClr val="FFE5E5"/>
    <a:srgbClr val="0099FF"/>
    <a:srgbClr val="00FFFF"/>
    <a:srgbClr val="CCFFFF"/>
    <a:srgbClr val="CCFF33"/>
    <a:srgbClr val="00A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04" autoAdjust="0"/>
    <p:restoredTop sz="94667" autoAdjust="0"/>
  </p:normalViewPr>
  <p:slideViewPr>
    <p:cSldViewPr>
      <p:cViewPr>
        <p:scale>
          <a:sx n="70" d="100"/>
          <a:sy n="70" d="100"/>
        </p:scale>
        <p:origin x="-6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81000" y="83403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250" y="3011031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01198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287294" y="2193085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36680" y="180969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517480" y="264789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552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0" name="Group 38"/>
          <p:cNvGrpSpPr/>
          <p:nvPr/>
        </p:nvGrpSpPr>
        <p:grpSpPr>
          <a:xfrm rot="5400000">
            <a:off x="1616593" y="1554465"/>
            <a:ext cx="849774" cy="1371600"/>
            <a:chOff x="6781801" y="3810001"/>
            <a:chExt cx="621174" cy="1066800"/>
          </a:xfrm>
        </p:grpSpPr>
        <p:sp>
          <p:nvSpPr>
            <p:cNvPr id="21" name="Arc 20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9480" y="3159516"/>
            <a:ext cx="1525587" cy="1262739"/>
            <a:chOff x="1524000" y="2125580"/>
            <a:chExt cx="1525587" cy="465220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1296194" y="2361406"/>
              <a:ext cx="457200" cy="1588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820193" y="2353386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117680" y="4552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Vasodilatation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2041480" y="264789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880" y="3486090"/>
            <a:ext cx="2590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GP- Coupled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0668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Mechanism of 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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SN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Bradykinins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2895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Exocrine gland secretion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0093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4592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196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94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2390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1054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182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530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066800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50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038600" y="4495800"/>
            <a:ext cx="190500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143000" y="2743200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762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7620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143000"/>
            <a:ext cx="533400" cy="5334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85800" y="1416027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7176" y="34830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30782" y="4141260"/>
            <a:ext cx="4774210" cy="664029"/>
            <a:chOff x="3503150" y="2464860"/>
            <a:chExt cx="4774210" cy="66402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503150" y="2723180"/>
              <a:ext cx="3384418" cy="20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24760" y="246486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5832" y="27432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4313832" y="51170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8600" y="1626513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30259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185087" y="838200"/>
            <a:ext cx="1535998" cy="70788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sz="2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1693" y="2209800"/>
            <a:ext cx="1346844" cy="70788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sz="2000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24384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is an example of mediator that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Stored in preformed granules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Synthesized de novo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Only inducible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Vasoconstrictor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Secreted by the liver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 to II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Inhibited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alsikiren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Activated by elevated blood pressure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responsible for: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Vasoconstriction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Pain sensation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Endocrine gland secretion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Skeletal muscle contraction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ACE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kininogen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Mostly concentrated in the kidney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Inactivated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vasopetidase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inhibitors.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64124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ea typeface="Times New Roman"/>
              </a:rPr>
              <a:t>EC= Endothelial Cells   	/   VSMC= Vascular  Smooth Muscle Cell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130372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893425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1.Vasodilatation</a:t>
            </a: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51460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905000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1219200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4848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2. 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48768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487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943600" y="4953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  <a:sym typeface="Wingdings 3"/>
              </a:rPr>
              <a:t>MLCK= </a:t>
            </a:r>
          </a:p>
          <a:p>
            <a:r>
              <a:rPr lang="en-US" b="1" dirty="0" smtClean="0">
                <a:latin typeface="Arial Narrow" pitchFamily="34" charset="0"/>
                <a:sym typeface="Wingdings 3"/>
              </a:rPr>
              <a:t>Myosin Light Chain </a:t>
            </a:r>
            <a:r>
              <a:rPr lang="en-US" b="1" dirty="0" err="1" smtClean="0">
                <a:latin typeface="Arial Narrow" pitchFamily="34" charset="0"/>
                <a:sym typeface="Wingdings 3"/>
              </a:rPr>
              <a:t>Kinase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break down of its downstream signal 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 </a:t>
            </a:r>
            <a:r>
              <a:rPr lang="en-US" sz="2400" b="1" dirty="0" smtClean="0">
                <a:latin typeface="Arial Narrow" pitchFamily="34" charset="0"/>
              </a:rPr>
              <a:t>PDE 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smtClean="0">
                <a:latin typeface="Arial Narrow" pitchFamily="34" charset="0"/>
              </a:rPr>
              <a:t>form GMP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3. Prevent breakdown of PDE: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DR.OMNIA\My Documents\My Pictures\A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" t="1660" r="1111" b="2075"/>
          <a:stretch>
            <a:fillRect/>
          </a:stretch>
        </p:blipFill>
        <p:spPr bwMode="auto">
          <a:xfrm>
            <a:off x="568125" y="1066800"/>
            <a:ext cx="6705600" cy="44196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733800" y="1219200"/>
            <a:ext cx="1524000" cy="228600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7502" y="339524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125" y="3651647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52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810000"/>
            <a:ext cx="2057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apparatus. HOW ?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4876800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6400800" y="44958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 rot="5400000">
            <a:off x="6090213" y="3891987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6200" y="5105400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When Blood Pressure              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Blood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flow </a:t>
            </a:r>
          </a:p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is released 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25725" y="2438400"/>
            <a:ext cx="727275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77000" y="32004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The active form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5486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794" y="4876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410994" y="5257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11131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Lungs Endothelium &amp; Brain</a:t>
            </a:r>
            <a:endParaRPr lang="en-US" b="1" i="1" dirty="0">
              <a:solidFill>
                <a:srgbClr val="386129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057400" y="3657600"/>
            <a:ext cx="3810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" y="2895601"/>
            <a:ext cx="2514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cs typeface="Aharoni" pitchFamily="2" charset="-79"/>
              </a:rPr>
              <a:t>Angiotensinogen</a:t>
            </a:r>
            <a:r>
              <a:rPr lang="en-US" sz="2000" b="1" dirty="0" smtClean="0">
                <a:cs typeface="Aharoni" pitchFamily="2" charset="-79"/>
              </a:rPr>
              <a:t> (Ag)</a:t>
            </a:r>
            <a:endParaRPr lang="en-US" sz="2000" b="1" dirty="0">
              <a:cs typeface="Aharoni" pitchFamily="2" charset="-79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96925" y="3276600"/>
            <a:ext cx="8382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2400" y="-76200"/>
            <a:ext cx="4648200" cy="76944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4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4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9436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225729"/>
            <a:ext cx="13716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724400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990600"/>
            <a:ext cx="1362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67425" y="1184475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 / 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0" y="54102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8600" y="541020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80206" y="6019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115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39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8190</TotalTime>
  <Words>763</Words>
  <Application>Microsoft Office PowerPoint</Application>
  <PresentationFormat>On-screen Show (4:3)</PresentationFormat>
  <Paragraphs>241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402</cp:revision>
  <dcterms:created xsi:type="dcterms:W3CDTF">2011-03-05T17:05:47Z</dcterms:created>
  <dcterms:modified xsi:type="dcterms:W3CDTF">2012-10-06T20:45:02Z</dcterms:modified>
</cp:coreProperties>
</file>