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5" r:id="rId2"/>
    <p:sldId id="316" r:id="rId3"/>
    <p:sldId id="322" r:id="rId4"/>
    <p:sldId id="323" r:id="rId5"/>
    <p:sldId id="324" r:id="rId6"/>
    <p:sldId id="325" r:id="rId7"/>
    <p:sldId id="327" r:id="rId8"/>
    <p:sldId id="385" r:id="rId9"/>
    <p:sldId id="329" r:id="rId10"/>
    <p:sldId id="330" r:id="rId11"/>
    <p:sldId id="331" r:id="rId12"/>
    <p:sldId id="332" r:id="rId13"/>
    <p:sldId id="333" r:id="rId14"/>
    <p:sldId id="371" r:id="rId15"/>
    <p:sldId id="382" r:id="rId16"/>
    <p:sldId id="383" r:id="rId17"/>
    <p:sldId id="38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CC"/>
    <a:srgbClr val="FF00FF"/>
    <a:srgbClr val="0000FF"/>
    <a:srgbClr val="33CCCC"/>
    <a:srgbClr val="A1E9E7"/>
    <a:srgbClr val="0000CC"/>
    <a:srgbClr val="FFCCFF"/>
    <a:srgbClr val="FF66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A181C-82A3-482C-BC53-F8B0921D7EE8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A181C-82A3-482C-BC53-F8B0921D7EE8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A181C-82A3-482C-BC53-F8B0921D7EE8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A181C-82A3-482C-BC53-F8B0921D7EE8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A181C-82A3-482C-BC53-F8B0921D7EE8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thelordsheritage.com/j0290950-doctors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838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25463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150971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657600" y="54864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339933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339933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339933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339933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228600" y="838201"/>
            <a:ext cx="1905000" cy="1581328"/>
            <a:chOff x="685800" y="838201"/>
            <a:chExt cx="19050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9050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</a:rPr>
                <a:t>(Competitive)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3276600" y="4233333"/>
            <a:ext cx="5562600" cy="2472267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25146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1447800"/>
            <a:ext cx="61722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3683913"/>
            <a:ext cx="60960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 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14400" y="53295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28600" y="44958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1714501" y="4341742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5400000">
            <a:off x="2019302" y="4686300"/>
            <a:ext cx="1143001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err="1" smtClean="0">
                <a:latin typeface="Arial Narrow" pitchFamily="34" charset="0"/>
              </a:rPr>
              <a:t>overcomed</a:t>
            </a:r>
            <a:r>
              <a:rPr lang="en-US" sz="2200" b="1" dirty="0" smtClean="0">
                <a:latin typeface="Arial Narrow" pitchFamily="34" charset="0"/>
              </a:rPr>
              <a:t>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43000" y="2895600"/>
            <a:ext cx="77724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Parallel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375992"/>
            <a:ext cx="4953000" cy="27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5867400"/>
            <a:ext cx="84582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parallel shift </a:t>
            </a:r>
          </a:p>
          <a:p>
            <a:r>
              <a:rPr lang="en-US" sz="2200" b="1" dirty="0" smtClean="0">
                <a:latin typeface="Arial Narrow" pitchFamily="34" charset="0"/>
              </a:rPr>
              <a:t>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500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6820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1543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29440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3" name="Group 283"/>
          <p:cNvGrpSpPr>
            <a:grpSpLocks/>
          </p:cNvGrpSpPr>
          <p:nvPr/>
        </p:nvGrpSpPr>
        <p:grpSpPr bwMode="auto">
          <a:xfrm>
            <a:off x="1175709" y="1690596"/>
            <a:ext cx="3853477" cy="3574996"/>
            <a:chOff x="2752" y="1088"/>
            <a:chExt cx="2624" cy="2624"/>
          </a:xfrm>
        </p:grpSpPr>
        <p:grpSp>
          <p:nvGrpSpPr>
            <p:cNvPr id="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27"/>
          <p:cNvGrpSpPr>
            <a:grpSpLocks/>
          </p:cNvGrpSpPr>
          <p:nvPr/>
        </p:nvGrpSpPr>
        <p:grpSpPr bwMode="auto">
          <a:xfrm>
            <a:off x="758641" y="15598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334"/>
          <p:cNvGrpSpPr>
            <a:grpSpLocks/>
          </p:cNvGrpSpPr>
          <p:nvPr/>
        </p:nvGrpSpPr>
        <p:grpSpPr bwMode="auto">
          <a:xfrm>
            <a:off x="1287319" y="52942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8438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49212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1745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250950" y="17074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990600" y="16947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159000" y="32947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609600" y="5638800"/>
            <a:ext cx="8534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16" name="Group 415"/>
          <p:cNvGrpSpPr/>
          <p:nvPr/>
        </p:nvGrpSpPr>
        <p:grpSpPr>
          <a:xfrm>
            <a:off x="1600200" y="2495259"/>
            <a:ext cx="4114800" cy="2651706"/>
            <a:chOff x="-1143000" y="3027937"/>
            <a:chExt cx="4048410" cy="2104451"/>
          </a:xfrm>
        </p:grpSpPr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3329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5257800" y="35052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0" y="457200"/>
            <a:ext cx="9144000" cy="430887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spc="-30" dirty="0" smtClean="0">
                <a:latin typeface="Arial Narrow" pitchFamily="34" charset="0"/>
              </a:rPr>
              <a:t>Antagonism can be </a:t>
            </a:r>
            <a:r>
              <a:rPr lang="en-US" sz="2200" spc="-30" dirty="0" err="1" smtClean="0">
                <a:latin typeface="Arial Narrow" pitchFamily="34" charset="0"/>
              </a:rPr>
              <a:t>overcomed</a:t>
            </a:r>
            <a:r>
              <a:rPr lang="en-US" sz="2200" spc="-3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spc="-3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19" name="Group 425"/>
          <p:cNvGrpSpPr/>
          <p:nvPr/>
        </p:nvGrpSpPr>
        <p:grpSpPr>
          <a:xfrm>
            <a:off x="8626406" y="2308040"/>
            <a:ext cx="136593" cy="3254559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1430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067066" y="44958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Concentration-binding-curves are used to detect: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highest limit of dose-response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relationship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concentration of drug required to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produce a specified response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</a:t>
            </a:r>
            <a:r>
              <a:rPr lang="en-US" sz="2800" b="1" dirty="0" smtClean="0">
                <a:latin typeface="Arial Narrow" pitchFamily="34" charset="0"/>
                <a:cs typeface="Arial" charset="0"/>
              </a:rPr>
              <a:t>ffinity of a drug for its receptor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therapeutic index of a drug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61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Drug A has a smaller EC</a:t>
            </a:r>
            <a:r>
              <a:rPr lang="en-US" sz="2800" b="1" baseline="-25000" dirty="0" smtClean="0">
                <a:latin typeface="Arial Narrow" pitchFamily="34" charset="0"/>
              </a:rPr>
              <a:t>50 </a:t>
            </a:r>
            <a:r>
              <a:rPr lang="en-US" sz="2800" b="1" dirty="0" smtClean="0">
                <a:latin typeface="Arial Narrow" pitchFamily="34" charset="0"/>
              </a:rPr>
              <a:t>than drug B. This means that drug B is: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more potent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less potent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more efficacious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less efficacious than A 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3400" y="1752600"/>
            <a:ext cx="69500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example of a reversible competitive antagonist is: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phenoxybenzamine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noradrenaline</a:t>
            </a:r>
            <a:r>
              <a:rPr lang="en-US" sz="2800" b="1" dirty="0" smtClean="0">
                <a:latin typeface="Arial Narrow" pitchFamily="34" charset="0"/>
              </a:rPr>
              <a:t>.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</a:t>
            </a:r>
            <a:r>
              <a:rPr lang="en-US" sz="2800" b="1" dirty="0" err="1" smtClean="0">
                <a:latin typeface="Arial Narrow" pitchFamily="34" charset="0"/>
              </a:rPr>
              <a:t>omeprazole</a:t>
            </a:r>
            <a:r>
              <a:rPr lang="en-US" sz="2800" b="1" dirty="0" smtClean="0">
                <a:latin typeface="Arial Narrow" pitchFamily="34" charset="0"/>
              </a:rPr>
              <a:t> to histamine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dimercaprol</a:t>
            </a:r>
            <a:r>
              <a:rPr lang="en-US" sz="2800" b="1" dirty="0" smtClean="0">
                <a:latin typeface="Arial Narrow" pitchFamily="34" charset="0"/>
              </a:rPr>
              <a:t> to lead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atropine to acetylcholine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3400" y="1752600"/>
            <a:ext cx="69500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Antagonism can be </a:t>
            </a:r>
            <a:r>
              <a:rPr lang="en-US" sz="2800" b="1" dirty="0" err="1" smtClean="0">
                <a:latin typeface="Arial Narrow" pitchFamily="34" charset="0"/>
              </a:rPr>
              <a:t>overcomed</a:t>
            </a:r>
            <a:r>
              <a:rPr lang="en-US" sz="2800" b="1" dirty="0" smtClean="0">
                <a:latin typeface="Arial Narrow" pitchFamily="34" charset="0"/>
              </a:rPr>
              <a:t> by increasing concentration of agonist in: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irreversible competitive antagonism.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non-competitive antagonism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reversible competitive antagonism         D) pharmacokinetic antagonism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228600" y="1447801"/>
            <a:ext cx="560124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6019800" y="4464050"/>
            <a:ext cx="28791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6019800" y="14478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54"/>
          <p:cNvGrpSpPr>
            <a:grpSpLocks/>
          </p:cNvGrpSpPr>
          <p:nvPr/>
        </p:nvGrpSpPr>
        <p:grpSpPr bwMode="auto">
          <a:xfrm>
            <a:off x="-76200" y="24130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7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1260475" y="1885950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284288" y="703263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574925" y="304800"/>
            <a:ext cx="1692275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1752600" y="3733800"/>
            <a:ext cx="3886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C that gives the  half-maximal effect</a:t>
            </a:r>
          </a:p>
        </p:txBody>
      </p: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276600" y="814626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11" name="Group 347"/>
          <p:cNvGrpSpPr>
            <a:grpSpLocks/>
          </p:cNvGrpSpPr>
          <p:nvPr/>
        </p:nvGrpSpPr>
        <p:grpSpPr bwMode="auto">
          <a:xfrm>
            <a:off x="4465637" y="1020762"/>
            <a:ext cx="4144962" cy="3411538"/>
            <a:chOff x="2429" y="576"/>
            <a:chExt cx="2611" cy="2149"/>
          </a:xfrm>
        </p:grpSpPr>
        <p:grpSp>
          <p:nvGrpSpPr>
            <p:cNvPr id="1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1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15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16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18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20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grpSp>
          <p:nvGrpSpPr>
            <p:cNvPr id="21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189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88919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</a:t>
            </a:r>
            <a:r>
              <a:rPr lang="en-US" sz="2000" b="1" dirty="0" smtClean="0">
                <a:latin typeface="Arial Narrow" pitchFamily="34" charset="0"/>
              </a:rPr>
              <a:t>agonist i.e. </a:t>
            </a:r>
            <a:r>
              <a:rPr lang="en-US" sz="2000" b="1" dirty="0">
                <a:latin typeface="Arial Narrow" pitchFamily="34" charset="0"/>
              </a:rPr>
              <a:t>the 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22" name="Group 170"/>
          <p:cNvGrpSpPr/>
          <p:nvPr/>
        </p:nvGrpSpPr>
        <p:grpSpPr>
          <a:xfrm>
            <a:off x="1143000" y="3448050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Rectangle 170"/>
          <p:cNvSpPr/>
          <p:nvPr/>
        </p:nvSpPr>
        <p:spPr>
          <a:xfrm>
            <a:off x="4114800" y="304800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  <a:endParaRPr lang="en-US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73" name="Text Box 340"/>
          <p:cNvSpPr txBox="1">
            <a:spLocks noChangeArrowheads="1"/>
          </p:cNvSpPr>
          <p:nvPr/>
        </p:nvSpPr>
        <p:spPr bwMode="auto">
          <a:xfrm>
            <a:off x="8458200" y="368776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3" descr="C:\Users\Dr 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070100"/>
            <a:ext cx="7442200" cy="4114800"/>
          </a:xfrm>
          <a:prstGeom prst="rect">
            <a:avLst/>
          </a:prstGeom>
          <a:noFill/>
        </p:spPr>
      </p:pic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152400" y="1066800"/>
            <a:ext cx="5029200" cy="42713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152400" y="609600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705600" y="152400"/>
            <a:ext cx="2209800" cy="143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5715000" y="1752600"/>
            <a:ext cx="1524000" cy="16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4876800" y="3733800"/>
            <a:ext cx="4038600" cy="22098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096000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heavy" dirty="0">
              <a:uFill>
                <a:solidFill>
                  <a:srgbClr val="0000CC"/>
                </a:solidFill>
              </a:uFill>
            </a:endParaRPr>
          </a:p>
        </p:txBody>
      </p:sp>
      <p:grpSp>
        <p:nvGrpSpPr>
          <p:cNvPr id="2" name="Group 283"/>
          <p:cNvGrpSpPr>
            <a:grpSpLocks/>
          </p:cNvGrpSpPr>
          <p:nvPr/>
        </p:nvGrpSpPr>
        <p:grpSpPr bwMode="auto">
          <a:xfrm>
            <a:off x="807279" y="644769"/>
            <a:ext cx="6584120" cy="3044093"/>
            <a:chOff x="2752" y="1088"/>
            <a:chExt cx="2624" cy="2624"/>
          </a:xfrm>
        </p:grpSpPr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5032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29092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3153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7224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1285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5334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8" name="Group 334"/>
          <p:cNvGrpSpPr>
            <a:grpSpLocks/>
          </p:cNvGrpSpPr>
          <p:nvPr/>
        </p:nvGrpSpPr>
        <p:grpSpPr bwMode="auto">
          <a:xfrm>
            <a:off x="982529" y="37132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255"/>
          <p:cNvGrpSpPr>
            <a:grpSpLocks/>
          </p:cNvGrpSpPr>
          <p:nvPr/>
        </p:nvGrpSpPr>
        <p:grpSpPr bwMode="auto">
          <a:xfrm>
            <a:off x="990599" y="7288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200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341"/>
          <p:cNvGrpSpPr>
            <a:grpSpLocks/>
          </p:cNvGrpSpPr>
          <p:nvPr/>
        </p:nvGrpSpPr>
        <p:grpSpPr bwMode="auto">
          <a:xfrm>
            <a:off x="990599" y="21336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2057399" y="7354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55"/>
          <p:cNvGrpSpPr>
            <a:grpSpLocks/>
          </p:cNvGrpSpPr>
          <p:nvPr/>
        </p:nvGrpSpPr>
        <p:grpSpPr bwMode="auto">
          <a:xfrm>
            <a:off x="3962399" y="7348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64"/>
          <p:cNvGrpSpPr/>
          <p:nvPr/>
        </p:nvGrpSpPr>
        <p:grpSpPr>
          <a:xfrm>
            <a:off x="2095500" y="26670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41"/>
          <p:cNvGrpSpPr>
            <a:grpSpLocks/>
          </p:cNvGrpSpPr>
          <p:nvPr/>
        </p:nvGrpSpPr>
        <p:grpSpPr bwMode="auto">
          <a:xfrm>
            <a:off x="990599" y="21336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41"/>
          <p:cNvGrpSpPr>
            <a:grpSpLocks/>
          </p:cNvGrpSpPr>
          <p:nvPr/>
        </p:nvGrpSpPr>
        <p:grpSpPr bwMode="auto">
          <a:xfrm>
            <a:off x="990600" y="21257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19246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" name="Group 265"/>
          <p:cNvGrpSpPr/>
          <p:nvPr/>
        </p:nvGrpSpPr>
        <p:grpSpPr>
          <a:xfrm>
            <a:off x="3352800" y="2819400"/>
            <a:ext cx="762000" cy="579438"/>
            <a:chOff x="4495801" y="4038600"/>
            <a:chExt cx="762000" cy="5794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495801" y="41910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6"/>
          <p:cNvGrpSpPr/>
          <p:nvPr/>
        </p:nvGrpSpPr>
        <p:grpSpPr>
          <a:xfrm>
            <a:off x="5435957" y="25908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444500" y="41656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50% of individuals exhibit the specified  therapeutic response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124200" y="3810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2.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Median toxic dose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3. 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Median lethal dose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Median Effective Dose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grpSp>
        <p:nvGrpSpPr>
          <p:cNvPr id="19" name="Group 273"/>
          <p:cNvGrpSpPr/>
          <p:nvPr/>
        </p:nvGrpSpPr>
        <p:grpSpPr>
          <a:xfrm>
            <a:off x="4800600" y="23607"/>
            <a:ext cx="4191000" cy="2251994"/>
            <a:chOff x="4800600" y="0"/>
            <a:chExt cx="4191000" cy="2326914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4800600" y="1865249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5240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1238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7218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7" name="Rectangle 36"/>
          <p:cNvSpPr>
            <a:spLocks noChangeArrowheads="1"/>
          </p:cNvSpPr>
          <p:nvPr/>
        </p:nvSpPr>
        <p:spPr bwMode="auto">
          <a:xfrm>
            <a:off x="457200" y="44704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2.  “  	“ 	    “	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toxic effects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auto">
          <a:xfrm>
            <a:off x="381000" y="47752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 3. “  	“ 	    “	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death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55" name="Rectangle 11"/>
          <p:cNvSpPr>
            <a:spLocks noChangeArrowheads="1"/>
          </p:cNvSpPr>
          <p:nvPr/>
        </p:nvSpPr>
        <p:spPr bwMode="auto">
          <a:xfrm>
            <a:off x="76200" y="5359400"/>
            <a:ext cx="2286000" cy="387286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dirty="0" smtClean="0">
                <a:solidFill>
                  <a:schemeClr val="bg1"/>
                </a:solidFill>
                <a:latin typeface="Bernard MT Condensed" pitchFamily="18" charset="0"/>
              </a:rPr>
              <a:t>Therapeutic Index</a:t>
            </a:r>
            <a:endParaRPr lang="en-US" sz="23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0" name="Group 282"/>
          <p:cNvGrpSpPr/>
          <p:nvPr/>
        </p:nvGrpSpPr>
        <p:grpSpPr>
          <a:xfrm>
            <a:off x="2286000" y="5181600"/>
            <a:ext cx="918483" cy="694142"/>
            <a:chOff x="7803037" y="2555142"/>
            <a:chExt cx="918483" cy="758465"/>
          </a:xfrm>
        </p:grpSpPr>
        <p:sp>
          <p:nvSpPr>
            <p:cNvPr id="266" name="Text Box 5"/>
            <p:cNvSpPr txBox="1">
              <a:spLocks noChangeArrowheads="1"/>
            </p:cNvSpPr>
            <p:nvPr/>
          </p:nvSpPr>
          <p:spPr bwMode="auto">
            <a:xfrm>
              <a:off x="7803037" y="2555142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67" name="Text Box 6"/>
            <p:cNvSpPr txBox="1">
              <a:spLocks noChangeArrowheads="1"/>
            </p:cNvSpPr>
            <p:nvPr/>
          </p:nvSpPr>
          <p:spPr bwMode="auto">
            <a:xfrm>
              <a:off x="7803037" y="2913558"/>
              <a:ext cx="918483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3352800" y="5181600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3048000" y="5573712"/>
            <a:ext cx="22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0" y="52070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36"/>
          <p:cNvSpPr>
            <a:spLocks noChangeArrowheads="1"/>
          </p:cNvSpPr>
          <p:nvPr/>
        </p:nvSpPr>
        <p:spPr bwMode="auto">
          <a:xfrm>
            <a:off x="152400" y="587172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narrow margin of safety →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52400" y="6310195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safe profile →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2400" y="2559981"/>
            <a:ext cx="2057400" cy="412934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2.Physiological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2400" y="1441264"/>
            <a:ext cx="16764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1. Chemical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52400" y="3629967"/>
            <a:ext cx="26670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3. Pharmacokinetic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52400" y="5867400"/>
            <a:ext cx="27432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5. Non-Competitive</a:t>
            </a: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2895600" y="228600"/>
            <a:ext cx="5943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2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52400" y="4748684"/>
            <a:ext cx="4800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4. Receptor Blockade (</a:t>
            </a: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</a:rPr>
              <a:t>Competitive )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3200" y="1371600"/>
            <a:ext cx="7086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8600" y="1689652"/>
            <a:ext cx="5677437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lead]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501348"/>
            <a:ext cx="6705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Arial Narrow" pitchFamily="34" charset="0"/>
              </a:rPr>
              <a:t>Two drugs possess opposing actions in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effect.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3200" y="3559066"/>
            <a:ext cx="6248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3200" y="4191000"/>
            <a:ext cx="6324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 accelerates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9800" y="2826586"/>
            <a:ext cx="2971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10200" y="53340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410200" y="4787348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953000" y="5029200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4953000" y="5181600"/>
            <a:ext cx="381000" cy="22860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7391400" y="5257800"/>
            <a:ext cx="1219200" cy="68580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124200" y="6172200"/>
            <a:ext cx="54864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854</Words>
  <Application>Microsoft Office PowerPoint</Application>
  <PresentationFormat>On-screen Show (4:3)</PresentationFormat>
  <Paragraphs>199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zaina</cp:lastModifiedBy>
  <cp:revision>323</cp:revision>
  <dcterms:created xsi:type="dcterms:W3CDTF">2010-09-28T15:47:12Z</dcterms:created>
  <dcterms:modified xsi:type="dcterms:W3CDTF">2012-09-14T11:05:49Z</dcterms:modified>
</cp:coreProperties>
</file>