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337" r:id="rId3"/>
    <p:sldId id="338" r:id="rId4"/>
    <p:sldId id="339" r:id="rId5"/>
    <p:sldId id="340" r:id="rId6"/>
    <p:sldId id="341" r:id="rId7"/>
    <p:sldId id="390" r:id="rId8"/>
    <p:sldId id="391" r:id="rId9"/>
    <p:sldId id="343" r:id="rId10"/>
    <p:sldId id="389" r:id="rId11"/>
    <p:sldId id="392" r:id="rId12"/>
    <p:sldId id="349" r:id="rId13"/>
    <p:sldId id="351" r:id="rId14"/>
    <p:sldId id="355" r:id="rId15"/>
    <p:sldId id="393" r:id="rId16"/>
    <p:sldId id="357" r:id="rId17"/>
    <p:sldId id="359" r:id="rId18"/>
    <p:sldId id="385" r:id="rId19"/>
    <p:sldId id="386" r:id="rId20"/>
    <p:sldId id="3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  <a:srgbClr val="FF00FF"/>
    <a:srgbClr val="33CCCC"/>
    <a:srgbClr val="A1E9E7"/>
    <a:srgbClr val="0000CC"/>
    <a:srgbClr val="FFCCFF"/>
    <a:srgbClr val="FF6600"/>
    <a:srgbClr val="CC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Reception and recognition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aseline="0" dirty="0" smtClean="0">
                <a:sym typeface="Wingdings" pitchFamily="2" charset="2"/>
              </a:rPr>
              <a:t> belong to affinity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Transduction and response</a:t>
            </a:r>
            <a:r>
              <a:rPr lang="en-US" baseline="0" dirty="0" smtClean="0">
                <a:sym typeface="Wingdings" pitchFamily="2" charset="2"/>
              </a:rPr>
              <a:t>  belong to efficacy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02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8100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00FF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00FF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00FF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1744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 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, b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, b</a:t>
            </a:r>
            <a:r>
              <a:rPr lang="en-US" sz="2400" b="1" baseline="-25000" dirty="0" smtClean="0">
                <a:latin typeface="Symbol" pitchFamily="18" charset="2"/>
              </a:rPr>
              <a:t>3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410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307848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726714"/>
            <a:ext cx="8839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n,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060448"/>
            <a:ext cx="7315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Difference  in their related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670048"/>
            <a:ext cx="7315200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08248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600" b="1" dirty="0" smtClean="0">
                <a:latin typeface="Arial Narrow" pitchFamily="34" charset="0"/>
              </a:rPr>
              <a:t> produce, respective,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600" b="1" dirty="0" smtClean="0">
                <a:latin typeface="Arial Narrow" pitchFamily="34" charset="0"/>
              </a:rPr>
              <a:t> and </a:t>
            </a:r>
            <a:r>
              <a:rPr lang="en-US" sz="26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600" b="1" dirty="0" smtClean="0">
                <a:latin typeface="Arial Narrow" pitchFamily="34" charset="0"/>
              </a:rPr>
              <a:t>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6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6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600" b="1" dirty="0" smtClean="0">
                <a:latin typeface="Arial Narrow" pitchFamily="34" charset="0"/>
              </a:rPr>
              <a:t> is linked to activation of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6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6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6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6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53646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38934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41" name="Rectangle 40"/>
          <p:cNvSpPr/>
          <p:nvPr/>
        </p:nvSpPr>
        <p:spPr>
          <a:xfrm>
            <a:off x="304800" y="3360003"/>
            <a:ext cx="364734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like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[GC] as in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natriuretic</a:t>
            </a:r>
            <a:r>
              <a:rPr lang="en-US" sz="2400" b="1" dirty="0" smtClean="0">
                <a:latin typeface="Arial Narrow" pitchFamily="34" charset="0"/>
              </a:rPr>
              <a:t> peptide 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err="1" smtClean="0">
                <a:latin typeface="Arial Narrow" pitchFamily="34" charset="0"/>
              </a:rPr>
              <a:t>intrisic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bind to it. Example; 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[min. to hrs.] to process.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600" y="152400"/>
            <a:ext cx="4292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"/>
            <a:ext cx="807720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They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</a:t>
            </a:r>
            <a:r>
              <a:rPr lang="en-US" sz="2400" b="1" dirty="0" err="1" smtClean="0">
                <a:latin typeface="Arial Narrow" pitchFamily="34" charset="0"/>
              </a:rPr>
              <a:t>intrinic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cyclic 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mono-</a:t>
            </a:r>
            <a:r>
              <a:rPr lang="en-US" sz="2400" b="1" dirty="0" err="1" smtClean="0">
                <a:latin typeface="Arial Narrow" pitchFamily="34" charset="0"/>
              </a:rPr>
              <a:t>phosph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/>
              <a:t>→ to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other </a:t>
            </a:r>
          </a:p>
          <a:p>
            <a:pPr>
              <a:spcBef>
                <a:spcPts val="300"/>
              </a:spcBef>
            </a:pPr>
            <a:r>
              <a:rPr lang="en-US" sz="2400" b="1" dirty="0" smtClean="0">
                <a:latin typeface="Arial Narrow" pitchFamily="34" charset="0"/>
              </a:rPr>
              <a:t>    down stream protein signaling molecules.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0" y="1981200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ANP] Receptor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3200400"/>
            <a:ext cx="4800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2. 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21449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3200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" y="3657600"/>
            <a:ext cx="8768912" cy="3124200"/>
            <a:chOff x="-117628" y="3200400"/>
            <a:chExt cx="9875668" cy="3581400"/>
          </a:xfrm>
        </p:grpSpPr>
        <p:sp>
          <p:nvSpPr>
            <p:cNvPr id="27" name="TextBox 26"/>
            <p:cNvSpPr txBox="1"/>
            <p:nvPr/>
          </p:nvSpPr>
          <p:spPr>
            <a:xfrm>
              <a:off x="2819400" y="3269159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Activated Receptor </a:t>
              </a:r>
              <a:r>
                <a:rPr lang="en-US" sz="2200" b="1" dirty="0" err="1" smtClean="0">
                  <a:latin typeface="Arial Narrow" pitchFamily="34" charset="0"/>
                </a:rPr>
                <a:t>autophosphorylates</a:t>
              </a:r>
              <a:endParaRPr lang="en-US" sz="2200" b="1" dirty="0">
                <a:latin typeface="Arial Narrow" pitchFamily="34" charset="0"/>
              </a:endParaRPr>
            </a:p>
          </p:txBody>
        </p:sp>
        <p:grpSp>
          <p:nvGrpSpPr>
            <p:cNvPr id="28" name="Group 39"/>
            <p:cNvGrpSpPr/>
            <p:nvPr/>
          </p:nvGrpSpPr>
          <p:grpSpPr>
            <a:xfrm>
              <a:off x="-117628" y="3200400"/>
              <a:ext cx="5571478" cy="3581400"/>
              <a:chOff x="415772" y="3276600"/>
              <a:chExt cx="5571478" cy="3581400"/>
            </a:xfrm>
          </p:grpSpPr>
          <p:pic>
            <p:nvPicPr>
              <p:cNvPr id="33" name="Picture 2" descr="http://uk.wrs.yahoo.com/_ylt=A0WTf2xQ7L1MRQsA8XlWBQx./SIG=12fsfprf7/EXP=1287601616/**http%3a/www.uic.edu/classes/bios/bios100/summer2002/tk0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38" t="8136" r="30480" b="28135"/>
              <a:stretch>
                <a:fillRect/>
              </a:stretch>
            </p:blipFill>
            <p:spPr bwMode="auto">
              <a:xfrm>
                <a:off x="838200" y="3276600"/>
                <a:ext cx="5029200" cy="3581400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114800" y="3429000"/>
                <a:ext cx="1872450" cy="740916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Arial Narrow" pitchFamily="34" charset="0"/>
                  </a:rPr>
                  <a:t>Phosphorylated</a:t>
                </a:r>
                <a:r>
                  <a:rPr lang="en-US" b="1" dirty="0" smtClean="0">
                    <a:latin typeface="Arial Narrow" pitchFamily="34" charset="0"/>
                  </a:rPr>
                  <a:t> docked proteins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5772" y="4324815"/>
                <a:ext cx="2488707" cy="740916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 Narrow" pitchFamily="34" charset="0"/>
                  </a:rPr>
                  <a:t>Auto-</a:t>
                </a:r>
                <a:r>
                  <a:rPr lang="en-US" b="1" dirty="0" err="1" smtClean="0">
                    <a:latin typeface="Arial Narrow" pitchFamily="34" charset="0"/>
                  </a:rPr>
                  <a:t>phosphorelated</a:t>
                </a:r>
                <a:endParaRPr lang="en-US" b="1" dirty="0" smtClean="0">
                  <a:latin typeface="Arial Narrow" pitchFamily="34" charset="0"/>
                </a:endParaRPr>
              </a:p>
              <a:p>
                <a:r>
                  <a:rPr lang="en-US" b="1" dirty="0" smtClean="0">
                    <a:latin typeface="Arial Narrow" pitchFamily="34" charset="0"/>
                  </a:rPr>
                  <a:t>Tyrosine </a:t>
                </a:r>
                <a:r>
                  <a:rPr lang="en-US" b="1" dirty="0" err="1" smtClean="0">
                    <a:latin typeface="Arial Narrow" pitchFamily="34" charset="0"/>
                  </a:rPr>
                  <a:t>kinase</a:t>
                </a:r>
                <a:endParaRPr lang="en-US" b="1" dirty="0" smtClean="0">
                  <a:latin typeface="Arial Narrow" pitchFamily="34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16200000" flipH="1">
              <a:off x="5181600" y="5334000"/>
              <a:ext cx="457200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5219700" y="5829300"/>
              <a:ext cx="457200" cy="381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15000" y="55626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RESPONSE</a:t>
              </a:r>
              <a:endParaRPr lang="en-US" sz="2400" dirty="0">
                <a:latin typeface="Bernard MT Condensed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91040" y="3986561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Example </a:t>
              </a:r>
            </a:p>
            <a:p>
              <a:r>
                <a:rPr lang="en-US" sz="2400" b="1" u="heavy" dirty="0" smtClean="0">
                  <a:uFill>
                    <a:solidFill>
                      <a:srgbClr val="C00000"/>
                    </a:solidFill>
                  </a:uFill>
                  <a:latin typeface="Arial Narrow" pitchFamily="34" charset="0"/>
                </a:rPr>
                <a:t>Insulin Receptor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16200000" flipH="1">
            <a:off x="1790700" y="50165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5029200"/>
            <a:ext cx="1143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3048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874" y="152400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8382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 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natural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are usually :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2843048" y="37338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828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534400" cy="101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an area that recognizes specific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DNA  sequence in </a:t>
            </a:r>
            <a:b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</a:br>
            <a:r>
              <a:rPr lang="en-US" sz="2400" b="1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    </a:t>
            </a:r>
            <a:r>
              <a:rPr lang="en-US" sz="2400" b="1" u="heavy" dirty="0" smtClean="0">
                <a:uFill>
                  <a:solidFill>
                    <a:srgbClr val="F90DFF"/>
                  </a:solidFill>
                </a:uFill>
                <a:latin typeface="Arial Narrow" pitchFamily="34" charset="0"/>
              </a:rPr>
              <a:t>the nucleus which can bind it.</a:t>
            </a:r>
            <a:r>
              <a:rPr lang="en-US" sz="2400" b="1" dirty="0" smtClean="0">
                <a:latin typeface="Arial Narrow" pitchFamily="34" charset="0"/>
              </a:rPr>
              <a:t> This sequence is called 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 [RE]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4071878"/>
            <a:ext cx="34906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FF"/>
              </a:buClr>
              <a:buFont typeface="Wingdings 3"/>
              <a:buChar char="u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This means that the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activated receptors    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are acting as 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endParaRPr lang="en-US" sz="20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 [TF] </a:t>
            </a:r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expressing or repressing target genes.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715000" y="4038600"/>
            <a:ext cx="3048000" cy="22098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524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52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990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52400"/>
            <a:ext cx="3810000" cy="381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GLUCOCORTICOID RECEPTOR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-19802" y="533400"/>
            <a:ext cx="4287002" cy="29718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1" y="3471445"/>
              <a:ext cx="1143000" cy="436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/>
                <a:t>proteins</a:t>
              </a:r>
              <a:endParaRPr lang="en-US" sz="105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914400" y="2590800"/>
            <a:ext cx="304800" cy="22860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152400"/>
            <a:ext cx="1524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 </a:t>
            </a:r>
            <a:r>
              <a:rPr lang="en-US" sz="2400" b="1" dirty="0" err="1" smtClean="0">
                <a:solidFill>
                  <a:schemeClr val="tx1"/>
                </a:solidFill>
              </a:rPr>
              <a:t>Cytosol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579812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38216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52" y="38216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4267200"/>
            <a:ext cx="1828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Intra-nuclear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363" y="4699000"/>
            <a:ext cx="3721637" cy="3810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THYROID HORMONE RECEPTOR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4495800" y="3564466"/>
            <a:ext cx="4408749" cy="3293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937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</a:t>
            </a:r>
            <a:r>
              <a:rPr lang="en-US" sz="2800" b="1" dirty="0">
                <a:latin typeface="Arial Narrow" pitchFamily="34" charset="0"/>
              </a:rPr>
              <a:t>agent that </a:t>
            </a:r>
            <a:r>
              <a:rPr lang="en-US" sz="2800" b="1" dirty="0" smtClean="0">
                <a:latin typeface="Arial Narrow" pitchFamily="34" charset="0"/>
              </a:rPr>
              <a:t>mainly activates an </a:t>
            </a:r>
            <a:r>
              <a:rPr lang="en-US" sz="2800" b="1" dirty="0">
                <a:latin typeface="Arial Narrow" pitchFamily="34" charset="0"/>
              </a:rPr>
              <a:t>intracellular </a:t>
            </a:r>
            <a:r>
              <a:rPr lang="en-US" sz="2800" b="1" dirty="0" smtClean="0">
                <a:latin typeface="Arial Narrow" pitchFamily="34" charset="0"/>
              </a:rPr>
              <a:t>receptor and the complex formed acts as a transcription factor that </a:t>
            </a:r>
            <a:r>
              <a:rPr lang="en-US" sz="2800" b="1" dirty="0">
                <a:latin typeface="Arial Narrow" pitchFamily="34" charset="0"/>
              </a:rPr>
              <a:t>binds </a:t>
            </a:r>
            <a:r>
              <a:rPr lang="en-US" sz="2800" b="1" dirty="0" smtClean="0">
                <a:latin typeface="Arial Narrow" pitchFamily="34" charset="0"/>
              </a:rPr>
              <a:t>DNA and expresses or represses proteins: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acetylcholine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insulin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corticosteroids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glucagon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</a:t>
            </a:r>
            <a:r>
              <a:rPr lang="en-US" sz="2800" b="1" dirty="0" err="1" smtClean="0">
                <a:latin typeface="Arial Narrow" pitchFamily="34" charset="0"/>
              </a:rPr>
              <a:t>ligand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>
                <a:latin typeface="Arial Narrow" pitchFamily="34" charset="0"/>
              </a:rPr>
              <a:t>that </a:t>
            </a:r>
            <a:r>
              <a:rPr lang="en-US" sz="2800" b="1" dirty="0" smtClean="0">
                <a:latin typeface="Arial Narrow" pitchFamily="34" charset="0"/>
              </a:rPr>
              <a:t>activates a receptor to open an ion channel incorporated within: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insulin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corticosteroids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glucagon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possesses intrinsic </a:t>
            </a:r>
            <a:r>
              <a:rPr lang="en-US" sz="2800" b="1" dirty="0" err="1" smtClean="0">
                <a:latin typeface="Arial Narrow" pitchFamily="34" charset="0"/>
              </a:rPr>
              <a:t>guanyl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cyclase</a:t>
            </a:r>
            <a:r>
              <a:rPr lang="en-US" sz="2800" b="1" dirty="0" smtClean="0">
                <a:latin typeface="Arial Narrow" pitchFamily="34" charset="0"/>
              </a:rPr>
              <a:t> activity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2050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33CCCC"/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 receptor that is coupled to G</a:t>
            </a:r>
            <a:r>
              <a:rPr lang="en-US" sz="2800" b="1" baseline="-25000" dirty="0" smtClean="0">
                <a:latin typeface="Arial Narrow" pitchFamily="34" charset="0"/>
              </a:rPr>
              <a:t>s</a:t>
            </a:r>
            <a:r>
              <a:rPr lang="en-US" sz="2800" b="1" dirty="0" smtClean="0">
                <a:latin typeface="Arial Narrow" pitchFamily="34" charset="0"/>
              </a:rPr>
              <a:t> to stimulate AC is that of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Atrial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Natriueretic</a:t>
            </a:r>
            <a:r>
              <a:rPr lang="en-US" sz="2800" b="1" dirty="0" smtClean="0">
                <a:latin typeface="Arial Narrow" pitchFamily="34" charset="0"/>
              </a:rPr>
              <a:t> Peptide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Adrenaline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Acetylcholine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3" cstate="print"/>
          <a:srcRect l="478" t="2273" r="1094"/>
          <a:stretch>
            <a:fillRect/>
          </a:stretch>
        </p:blipFill>
        <p:spPr bwMode="auto">
          <a:xfrm>
            <a:off x="2057400" y="990600"/>
            <a:ext cx="68580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12900"/>
            <a:ext cx="19812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626704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214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200" y="4262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1610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19600" y="1600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1603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81000" y="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selectively sensing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binding  of a stimulus (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ligand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)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&amp; its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coupling to a response  via a set of signal transduction machinery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190502" y="9524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228600" y="5181600"/>
            <a:ext cx="1905000" cy="10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1. N terminal</a:t>
            </a:r>
          </a:p>
          <a:p>
            <a:pPr algn="just">
              <a:lnSpc>
                <a:spcPts val="2400"/>
              </a:lnSpc>
            </a:pPr>
            <a:endParaRPr lang="en-US" sz="2400" dirty="0" smtClean="0">
              <a:solidFill>
                <a:srgbClr val="07044C"/>
              </a:solidFill>
              <a:latin typeface="Calibri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2. C terminal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190501" y="4914898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28900" y="3169639"/>
            <a:ext cx="19050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42152" y="3150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0" y="4368800"/>
            <a:ext cx="3162300" cy="2438400"/>
            <a:chOff x="1981200" y="4343400"/>
            <a:chExt cx="3162300" cy="2438400"/>
          </a:xfrm>
        </p:grpSpPr>
        <p:grpSp>
          <p:nvGrpSpPr>
            <p:cNvPr id="2" name="Group 28"/>
            <p:cNvGrpSpPr/>
            <p:nvPr/>
          </p:nvGrpSpPr>
          <p:grpSpPr>
            <a:xfrm>
              <a:off x="2171700" y="4343400"/>
              <a:ext cx="2971800" cy="2438400"/>
              <a:chOff x="4572000" y="609600"/>
              <a:chExt cx="3733800" cy="3615559"/>
            </a:xfrm>
          </p:grpSpPr>
          <p:pic>
            <p:nvPicPr>
              <p:cNvPr id="30" name="Picture 2" descr="receptor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3334" t="14667" r="22667" b="6500"/>
              <a:stretch>
                <a:fillRect/>
              </a:stretch>
            </p:blipFill>
            <p:spPr bwMode="auto">
              <a:xfrm>
                <a:off x="4648200" y="609600"/>
                <a:ext cx="3657600" cy="3276600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572000" y="3479773"/>
                <a:ext cx="3159369" cy="74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sym typeface="Wingdings 3"/>
                  </a:rPr>
                  <a:t>        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/>
                  <a:t>Coupler</a:t>
                </a:r>
                <a:r>
                  <a:rPr lang="en-US" sz="1600" dirty="0" smtClean="0">
                    <a:sym typeface="Wingdings 3"/>
                  </a:rPr>
                  <a:t></a:t>
                </a:r>
                <a:r>
                  <a:rPr lang="en-US" sz="1600" dirty="0" smtClean="0"/>
                  <a:t> Transduction</a:t>
                </a:r>
                <a:endParaRPr lang="en-US" sz="1600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2095500" y="5105400"/>
              <a:ext cx="1371597" cy="228598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981200" y="5994398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81200" y="4379259"/>
            <a:ext cx="3429000" cy="2275541"/>
            <a:chOff x="5105400" y="4277659"/>
            <a:chExt cx="3429000" cy="2275541"/>
          </a:xfrm>
        </p:grpSpPr>
        <p:grpSp>
          <p:nvGrpSpPr>
            <p:cNvPr id="7" name="Group 31"/>
            <p:cNvGrpSpPr/>
            <p:nvPr/>
          </p:nvGrpSpPr>
          <p:grpSpPr>
            <a:xfrm>
              <a:off x="5181600" y="4277659"/>
              <a:ext cx="3352800" cy="2275541"/>
              <a:chOff x="152400" y="2209799"/>
              <a:chExt cx="3962400" cy="3418541"/>
            </a:xfrm>
          </p:grpSpPr>
          <p:pic>
            <p:nvPicPr>
              <p:cNvPr id="33" name="Picture 2" descr="receptor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5641" t="17555" r="8974" b="6085"/>
              <a:stretch>
                <a:fillRect/>
              </a:stretch>
            </p:blipFill>
            <p:spPr bwMode="auto">
              <a:xfrm>
                <a:off x="152400" y="2209799"/>
                <a:ext cx="3962400" cy="3418541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793642" y="3391437"/>
                <a:ext cx="1321158" cy="304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/>
                  <a:t>Direct</a:t>
                </a:r>
                <a:endParaRPr lang="en-US" sz="1600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>
              <a:off x="6781800" y="5029200"/>
              <a:ext cx="457200" cy="2"/>
            </a:xfrm>
            <a:prstGeom prst="straightConnector1">
              <a:avLst/>
            </a:prstGeom>
            <a:ln w="5715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5105400" y="4876800"/>
              <a:ext cx="533400" cy="152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549348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2" y="164562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2" y="2155196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2" y="2664769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036023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683913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653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2908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9004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61196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51001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2" y="3174342"/>
            <a:ext cx="37338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Channel-Linked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1981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G-Protein Coupled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Enzyme-Linked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1981200"/>
            <a:ext cx="1905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Nuclear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76200" y="152400"/>
            <a:ext cx="4446494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410200"/>
            <a:ext cx="5867400" cy="457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Different from [Voltage-Gated] 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5862935"/>
            <a:ext cx="8991600" cy="461665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activated by a change in </a:t>
            </a:r>
            <a:r>
              <a:rPr lang="en-US" sz="2400" b="1" u="sng" dirty="0" smtClean="0">
                <a:latin typeface="Arial Narrow" pitchFamily="34" charset="0"/>
              </a:rPr>
              <a:t>action potential </a:t>
            </a:r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2667000"/>
            <a:ext cx="6781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neurotransmission occurring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binds to the receptor  to open the channel that is incorporated as part of its structure.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Acetylcholine</a:t>
            </a:r>
          </a:p>
          <a:p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4444284" y="3200400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482921" y="3505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189963"/>
            <a:ext cx="4800600" cy="1759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Adrenaline</a:t>
            </a:r>
            <a:r>
              <a:rPr lang="en-US" sz="2200" b="1" dirty="0" smtClean="0">
                <a:latin typeface="Arial Narrow" pitchFamily="34" charset="0"/>
              </a:rPr>
              <a:t>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Adr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Ach </a:t>
            </a:r>
            <a:b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solidFill>
                  <a:srgbClr val="F90DFF"/>
                </a:solidFill>
                <a:latin typeface="Arial Narrow" pitchFamily="34" charset="0"/>
              </a:rPr>
              <a:t>mAch</a:t>
            </a:r>
            <a:r>
              <a:rPr lang="en-US" sz="2200" b="1" dirty="0" smtClean="0">
                <a:solidFill>
                  <a:srgbClr val="F90DFF"/>
                </a:solidFill>
                <a:latin typeface="Arial Narrow" pitchFamily="34" charset="0"/>
              </a:rPr>
              <a:t> R</a:t>
            </a:r>
            <a:r>
              <a:rPr lang="en-US" sz="2200" b="1" dirty="0" smtClean="0">
                <a:latin typeface="Arial Narrow" pitchFamily="34" charset="0"/>
              </a:rPr>
              <a:t> …etc.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Glucagon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Peptides,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6044484" y="3505201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4887531" y="281940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5422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35814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 subunit, so GTP replaces GDP &amp; go to  activate 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with return of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GDP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so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bind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again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4122448" y="2286000"/>
            <a:ext cx="5021552" cy="1410237"/>
            <a:chOff x="4122448" y="2286000"/>
            <a:chExt cx="5021552" cy="1410237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5555118" y="2553237"/>
              <a:ext cx="413166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838670" y="2372798"/>
              <a:ext cx="33053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Is 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Guanyle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Di-Phosphate [GDP]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             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2448" y="2286000"/>
              <a:ext cx="1629421" cy="461665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a G-Protein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533399"/>
            <a:ext cx="3962400" cy="3276600"/>
          </a:xfrm>
          <a:prstGeom prst="rect">
            <a:avLst/>
          </a:prstGeom>
          <a:noFill/>
        </p:spPr>
      </p:pic>
      <p:grpSp>
        <p:nvGrpSpPr>
          <p:cNvPr id="2" name="Group 49"/>
          <p:cNvGrpSpPr/>
          <p:nvPr/>
        </p:nvGrpSpPr>
        <p:grpSpPr>
          <a:xfrm>
            <a:off x="419637" y="838199"/>
            <a:ext cx="3962400" cy="29718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1981200" y="838200"/>
            <a:ext cx="2362200" cy="1563431"/>
            <a:chOff x="1637763" y="914400"/>
            <a:chExt cx="2362200" cy="1563431"/>
          </a:xfrm>
        </p:grpSpPr>
        <p:sp>
          <p:nvSpPr>
            <p:cNvPr id="32" name="TextBox 31"/>
            <p:cNvSpPr txBox="1"/>
            <p:nvPr/>
          </p:nvSpPr>
          <p:spPr>
            <a:xfrm>
              <a:off x="1637763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8726" y="2019837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824247" y="0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ernard MT Condensed" pitchFamily="18" charset="0"/>
                </a:rPr>
                <a:t>Agonist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0312" y="438090"/>
            <a:ext cx="1505888" cy="400110"/>
          </a:xfrm>
          <a:prstGeom prst="rect">
            <a:avLst/>
          </a:prstGeom>
          <a:solidFill>
            <a:srgbClr val="FF00FF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a G-Protein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0" y="3936642"/>
            <a:ext cx="9247032" cy="400110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An enzyme </a:t>
            </a:r>
            <a:r>
              <a:rPr lang="en-US" sz="2400" b="1" u="heavy" dirty="0" smtClean="0">
                <a:latin typeface="Arial Narrow" pitchFamily="34" charset="0"/>
              </a:rPr>
              <a:t>coupled to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2nd messenger</a:t>
            </a:r>
            <a:r>
              <a:rPr lang="en-US" sz="2400" b="1" dirty="0" smtClean="0"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Activates a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Kinase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01000" y="10668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4419600"/>
            <a:ext cx="9144000" cy="838200"/>
          </a:xfrm>
          <a:prstGeom prst="rect">
            <a:avLst/>
          </a:prstGeom>
          <a:solidFill>
            <a:srgbClr val="CC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5257800"/>
            <a:ext cx="9144000" cy="1447800"/>
          </a:xfrm>
          <a:prstGeom prst="rect">
            <a:avLst/>
          </a:prstGeom>
          <a:solidFill>
            <a:srgbClr val="FFFF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01958" y="4473888"/>
            <a:ext cx="97536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400" b="1" dirty="0" smtClean="0">
                <a:latin typeface="Arial Narrow" pitchFamily="34" charset="0"/>
              </a:rPr>
              <a:t>             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1. 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Adenyl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	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cyclic Adenosine Mono-       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	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[AC]</a:t>
            </a:r>
            <a:r>
              <a:rPr lang="en-US" sz="2200" b="1" dirty="0" smtClean="0">
                <a:latin typeface="Arial Narrow" pitchFamily="34" charset="0"/>
              </a:rPr>
              <a:t>			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Phosph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</a:t>
            </a:r>
            <a:r>
              <a:rPr lang="en-US" sz="2400" b="1" u="heavy" dirty="0" err="1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cAMP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   	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[PKA]</a:t>
            </a:r>
          </a:p>
          <a:p>
            <a:pPr>
              <a:lnSpc>
                <a:spcPts val="1800"/>
              </a:lnSpc>
            </a:pP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  2. </a:t>
            </a:r>
            <a:r>
              <a:rPr lang="en-US" sz="2200" b="1" dirty="0" err="1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Phospholipase</a:t>
            </a:r>
            <a:r>
              <a:rPr lang="en-US" sz="2200" b="1" dirty="0" smtClean="0">
                <a:solidFill>
                  <a:srgbClr val="F901FF"/>
                </a:solidFill>
                <a:effectLst>
                  <a:outerShdw blurRad="38100" dist="63500" dir="3600000" algn="tl">
                    <a:srgbClr val="000000"/>
                  </a:outerShdw>
                </a:effectLst>
                <a:latin typeface="Arial Narrow" pitchFamily="34" charset="0"/>
              </a:rPr>
              <a:t> C (PLC)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Inositol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triphsph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[IP3]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Ca</a:t>
            </a:r>
            <a:r>
              <a:rPr lang="en-US" sz="2200" b="1" baseline="30000" dirty="0" smtClean="0">
                <a:latin typeface="Arial Narrow" pitchFamily="34" charset="0"/>
                <a:sym typeface="Wingdings 3"/>
              </a:rPr>
              <a:t>++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intracellular		                                                                     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dependent PK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[CAMPK]</a:t>
            </a:r>
          </a:p>
          <a:p>
            <a:pPr>
              <a:lnSpc>
                <a:spcPts val="15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			   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Diacyl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Glycerol </a:t>
            </a:r>
            <a:r>
              <a:rPr lang="en-US" sz="2400" b="1" u="heavy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[DAG ]</a:t>
            </a:r>
            <a:r>
              <a:rPr lang="en-US" sz="2400" b="1" dirty="0" smtClean="0">
                <a:solidFill>
                  <a:srgbClr val="00F600"/>
                </a:solidFill>
                <a:effectLst>
                  <a:outerShdw blurRad="50800" dist="50800" dir="6600000" algn="ctr" rotWithShape="0">
                    <a:schemeClr val="tx1"/>
                  </a:outerShdw>
                </a:effectLst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Protein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[PKC]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943100" y="55999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57173" y="5523706"/>
            <a:ext cx="22098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44196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2578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6058437"/>
            <a:ext cx="6096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6704012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546518" y="5898523"/>
            <a:ext cx="851359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3873053">
            <a:off x="3091965" y="3127519"/>
            <a:ext cx="385266" cy="1132837"/>
          </a:xfrm>
          <a:prstGeom prst="downArrow">
            <a:avLst/>
          </a:prstGeom>
          <a:solidFill>
            <a:srgbClr val="FF66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1"/>
          <p:cNvGrpSpPr/>
          <p:nvPr/>
        </p:nvGrpSpPr>
        <p:grpSpPr>
          <a:xfrm>
            <a:off x="5715000" y="2819400"/>
            <a:ext cx="3429000" cy="1143000"/>
            <a:chOff x="5715000" y="2819400"/>
            <a:chExt cx="3429000" cy="1143000"/>
          </a:xfrm>
        </p:grpSpPr>
        <p:sp>
          <p:nvSpPr>
            <p:cNvPr id="38" name="TextBox 37"/>
            <p:cNvSpPr txBox="1"/>
            <p:nvPr/>
          </p:nvSpPr>
          <p:spPr>
            <a:xfrm>
              <a:off x="5715000" y="2819400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6600FF"/>
                  </a:solidFill>
                  <a:latin typeface="Arial Narrow" pitchFamily="34" charset="0"/>
                </a:rPr>
                <a:t>PHOSPHORYLATION OF  TARGET PROTEINS</a:t>
              </a:r>
            </a:p>
          </p:txBody>
        </p:sp>
        <p:sp>
          <p:nvSpPr>
            <p:cNvPr id="43" name="Up Arrow 42"/>
            <p:cNvSpPr/>
            <p:nvPr/>
          </p:nvSpPr>
          <p:spPr>
            <a:xfrm>
              <a:off x="7315200" y="3581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6706674" y="2005884"/>
            <a:ext cx="1499128" cy="813516"/>
            <a:chOff x="6706674" y="2005884"/>
            <a:chExt cx="1499128" cy="813516"/>
          </a:xfrm>
        </p:grpSpPr>
        <p:sp>
          <p:nvSpPr>
            <p:cNvPr id="39" name="Rectangle 38"/>
            <p:cNvSpPr/>
            <p:nvPr/>
          </p:nvSpPr>
          <p:spPr>
            <a:xfrm>
              <a:off x="6706674" y="2005884"/>
              <a:ext cx="1499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6600FF"/>
                  </a:solidFill>
                  <a:latin typeface="Bernard MT Condensed" pitchFamily="18" charset="0"/>
                </a:rPr>
                <a:t>RESPONSE</a:t>
              </a:r>
              <a:endParaRPr lang="en-US" sz="28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48" name="Up Arrow 47"/>
            <p:cNvSpPr/>
            <p:nvPr/>
          </p:nvSpPr>
          <p:spPr>
            <a:xfrm>
              <a:off x="7315200" y="2438400"/>
              <a:ext cx="381000" cy="381000"/>
            </a:xfrm>
            <a:prstGeom prst="up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66700" y="563933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acts on </a:t>
            </a:r>
            <a:r>
              <a:rPr lang="en-US" sz="2000" b="1" dirty="0" err="1" smtClean="0">
                <a:latin typeface="Arial Narrow" pitchFamily="34" charset="0"/>
              </a:rPr>
              <a:t>Phosph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Inositol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di-Phosph</a:t>
            </a:r>
            <a:r>
              <a:rPr lang="en-US" sz="2000" b="1" dirty="0" smtClean="0">
                <a:latin typeface="Arial Narrow" pitchFamily="34" charset="0"/>
              </a:rPr>
              <a:t> [PIP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]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Chord 73"/>
          <p:cNvSpPr/>
          <p:nvPr/>
        </p:nvSpPr>
        <p:spPr>
          <a:xfrm rot="5400000" flipV="1">
            <a:off x="495300" y="4686300"/>
            <a:ext cx="3505200" cy="4953000"/>
          </a:xfrm>
          <a:prstGeom prst="chord">
            <a:avLst>
              <a:gd name="adj1" fmla="val 5367388"/>
              <a:gd name="adj2" fmla="val 16200000"/>
            </a:avLst>
          </a:prstGeom>
          <a:gradFill flip="none" rotWithShape="1">
            <a:gsLst>
              <a:gs pos="0">
                <a:srgbClr val="CC00FF">
                  <a:tint val="66000"/>
                  <a:satMod val="160000"/>
                  <a:alpha val="82000"/>
                </a:srgbClr>
              </a:gs>
              <a:gs pos="50000">
                <a:srgbClr val="8FFFFF">
                  <a:alpha val="74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rgbClr val="79C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1143000" y="6096000"/>
            <a:ext cx="2133600" cy="381000"/>
            <a:chOff x="4176" y="240"/>
            <a:chExt cx="1219" cy="270"/>
          </a:xfrm>
        </p:grpSpPr>
        <p:grpSp>
          <p:nvGrpSpPr>
            <p:cNvPr id="19" name="Group 21"/>
            <p:cNvGrpSpPr>
              <a:grpSpLocks/>
            </p:cNvGrpSpPr>
            <p:nvPr/>
          </p:nvGrpSpPr>
          <p:grpSpPr bwMode="auto">
            <a:xfrm rot="17559760">
              <a:off x="4662" y="-247"/>
              <a:ext cx="249" cy="1220"/>
              <a:chOff x="2498" y="1208"/>
              <a:chExt cx="797" cy="1893"/>
            </a:xfrm>
          </p:grpSpPr>
          <p:sp>
            <p:nvSpPr>
              <p:cNvPr id="82" name="Freeform 22"/>
              <p:cNvSpPr>
                <a:spLocks/>
              </p:cNvSpPr>
              <p:nvPr/>
            </p:nvSpPr>
            <p:spPr bwMode="auto">
              <a:xfrm>
                <a:off x="2509" y="1672"/>
                <a:ext cx="772" cy="630"/>
              </a:xfrm>
              <a:custGeom>
                <a:avLst/>
                <a:gdLst/>
                <a:ahLst/>
                <a:cxnLst>
                  <a:cxn ang="0">
                    <a:pos x="901" y="228"/>
                  </a:cxn>
                  <a:cxn ang="0">
                    <a:pos x="1009" y="196"/>
                  </a:cxn>
                  <a:cxn ang="0">
                    <a:pos x="1111" y="163"/>
                  </a:cxn>
                  <a:cxn ang="0">
                    <a:pos x="1194" y="131"/>
                  </a:cxn>
                  <a:cxn ang="0">
                    <a:pos x="1248" y="103"/>
                  </a:cxn>
                  <a:cxn ang="0">
                    <a:pos x="1284" y="79"/>
                  </a:cxn>
                  <a:cxn ang="0">
                    <a:pos x="1312" y="56"/>
                  </a:cxn>
                  <a:cxn ang="0">
                    <a:pos x="1330" y="31"/>
                  </a:cxn>
                  <a:cxn ang="0">
                    <a:pos x="1342" y="0"/>
                  </a:cxn>
                  <a:cxn ang="0">
                    <a:pos x="1390" y="5"/>
                  </a:cxn>
                  <a:cxn ang="0">
                    <a:pos x="1428" y="19"/>
                  </a:cxn>
                  <a:cxn ang="0">
                    <a:pos x="1474" y="37"/>
                  </a:cxn>
                  <a:cxn ang="0">
                    <a:pos x="1498" y="61"/>
                  </a:cxn>
                  <a:cxn ang="0">
                    <a:pos x="1514" y="82"/>
                  </a:cxn>
                  <a:cxn ang="0">
                    <a:pos x="1526" y="103"/>
                  </a:cxn>
                  <a:cxn ang="0">
                    <a:pos x="1538" y="124"/>
                  </a:cxn>
                  <a:cxn ang="0">
                    <a:pos x="1544" y="151"/>
                  </a:cxn>
                  <a:cxn ang="0">
                    <a:pos x="1538" y="172"/>
                  </a:cxn>
                  <a:cxn ang="0">
                    <a:pos x="1516" y="191"/>
                  </a:cxn>
                  <a:cxn ang="0">
                    <a:pos x="1478" y="212"/>
                  </a:cxn>
                  <a:cxn ang="0">
                    <a:pos x="1436" y="228"/>
                  </a:cxn>
                  <a:cxn ang="0">
                    <a:pos x="1392" y="245"/>
                  </a:cxn>
                  <a:cxn ang="0">
                    <a:pos x="881" y="408"/>
                  </a:cxn>
                  <a:cxn ang="0">
                    <a:pos x="417" y="543"/>
                  </a:cxn>
                  <a:cxn ang="0">
                    <a:pos x="353" y="561"/>
                  </a:cxn>
                  <a:cxn ang="0">
                    <a:pos x="327" y="572"/>
                  </a:cxn>
                  <a:cxn ang="0">
                    <a:pos x="303" y="586"/>
                  </a:cxn>
                  <a:cxn ang="0">
                    <a:pos x="284" y="603"/>
                  </a:cxn>
                  <a:cxn ang="0">
                    <a:pos x="266" y="630"/>
                  </a:cxn>
                  <a:cxn ang="0">
                    <a:pos x="154" y="619"/>
                  </a:cxn>
                  <a:cxn ang="0">
                    <a:pos x="58" y="591"/>
                  </a:cxn>
                  <a:cxn ang="0">
                    <a:pos x="22" y="570"/>
                  </a:cxn>
                  <a:cxn ang="0">
                    <a:pos x="0" y="552"/>
                  </a:cxn>
                  <a:cxn ang="0">
                    <a:pos x="4" y="528"/>
                  </a:cxn>
                  <a:cxn ang="0">
                    <a:pos x="6" y="510"/>
                  </a:cxn>
                  <a:cxn ang="0">
                    <a:pos x="50" y="481"/>
                  </a:cxn>
                  <a:cxn ang="0">
                    <a:pos x="84" y="467"/>
                  </a:cxn>
                  <a:cxn ang="0">
                    <a:pos x="132" y="451"/>
                  </a:cxn>
                  <a:cxn ang="0">
                    <a:pos x="180" y="434"/>
                  </a:cxn>
                  <a:cxn ang="0">
                    <a:pos x="264" y="409"/>
                  </a:cxn>
                  <a:cxn ang="0">
                    <a:pos x="381" y="376"/>
                  </a:cxn>
                  <a:cxn ang="0">
                    <a:pos x="901" y="228"/>
                  </a:cxn>
                </a:cxnLst>
                <a:rect l="0" t="0" r="r" b="b"/>
                <a:pathLst>
                  <a:path w="1544" h="630">
                    <a:moveTo>
                      <a:pt x="901" y="228"/>
                    </a:moveTo>
                    <a:lnTo>
                      <a:pt x="1009" y="196"/>
                    </a:lnTo>
                    <a:lnTo>
                      <a:pt x="1111" y="163"/>
                    </a:lnTo>
                    <a:lnTo>
                      <a:pt x="1194" y="131"/>
                    </a:lnTo>
                    <a:lnTo>
                      <a:pt x="1248" y="103"/>
                    </a:lnTo>
                    <a:lnTo>
                      <a:pt x="1284" y="79"/>
                    </a:lnTo>
                    <a:lnTo>
                      <a:pt x="1312" y="56"/>
                    </a:lnTo>
                    <a:lnTo>
                      <a:pt x="1330" y="31"/>
                    </a:lnTo>
                    <a:lnTo>
                      <a:pt x="1342" y="0"/>
                    </a:lnTo>
                    <a:lnTo>
                      <a:pt x="1390" y="5"/>
                    </a:lnTo>
                    <a:lnTo>
                      <a:pt x="1428" y="19"/>
                    </a:lnTo>
                    <a:lnTo>
                      <a:pt x="1474" y="37"/>
                    </a:lnTo>
                    <a:lnTo>
                      <a:pt x="1498" y="61"/>
                    </a:lnTo>
                    <a:lnTo>
                      <a:pt x="1514" y="82"/>
                    </a:lnTo>
                    <a:lnTo>
                      <a:pt x="1526" y="103"/>
                    </a:lnTo>
                    <a:lnTo>
                      <a:pt x="1538" y="124"/>
                    </a:lnTo>
                    <a:lnTo>
                      <a:pt x="1544" y="151"/>
                    </a:lnTo>
                    <a:lnTo>
                      <a:pt x="1538" y="172"/>
                    </a:lnTo>
                    <a:lnTo>
                      <a:pt x="1516" y="191"/>
                    </a:lnTo>
                    <a:lnTo>
                      <a:pt x="1478" y="212"/>
                    </a:lnTo>
                    <a:lnTo>
                      <a:pt x="1436" y="228"/>
                    </a:lnTo>
                    <a:lnTo>
                      <a:pt x="1392" y="245"/>
                    </a:lnTo>
                    <a:lnTo>
                      <a:pt x="881" y="408"/>
                    </a:lnTo>
                    <a:lnTo>
                      <a:pt x="417" y="543"/>
                    </a:lnTo>
                    <a:lnTo>
                      <a:pt x="353" y="561"/>
                    </a:lnTo>
                    <a:lnTo>
                      <a:pt x="327" y="572"/>
                    </a:lnTo>
                    <a:lnTo>
                      <a:pt x="303" y="586"/>
                    </a:lnTo>
                    <a:lnTo>
                      <a:pt x="284" y="603"/>
                    </a:lnTo>
                    <a:lnTo>
                      <a:pt x="266" y="630"/>
                    </a:lnTo>
                    <a:lnTo>
                      <a:pt x="154" y="619"/>
                    </a:lnTo>
                    <a:lnTo>
                      <a:pt x="58" y="591"/>
                    </a:lnTo>
                    <a:lnTo>
                      <a:pt x="22" y="570"/>
                    </a:lnTo>
                    <a:lnTo>
                      <a:pt x="0" y="552"/>
                    </a:lnTo>
                    <a:lnTo>
                      <a:pt x="4" y="528"/>
                    </a:lnTo>
                    <a:lnTo>
                      <a:pt x="6" y="510"/>
                    </a:lnTo>
                    <a:lnTo>
                      <a:pt x="50" y="481"/>
                    </a:lnTo>
                    <a:lnTo>
                      <a:pt x="84" y="467"/>
                    </a:lnTo>
                    <a:lnTo>
                      <a:pt x="132" y="451"/>
                    </a:lnTo>
                    <a:lnTo>
                      <a:pt x="180" y="434"/>
                    </a:lnTo>
                    <a:lnTo>
                      <a:pt x="264" y="409"/>
                    </a:lnTo>
                    <a:lnTo>
                      <a:pt x="381" y="376"/>
                    </a:lnTo>
                    <a:lnTo>
                      <a:pt x="901" y="2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2504" y="1208"/>
                <a:ext cx="765" cy="677"/>
              </a:xfrm>
              <a:custGeom>
                <a:avLst/>
                <a:gdLst/>
                <a:ahLst/>
                <a:cxnLst>
                  <a:cxn ang="0">
                    <a:pos x="695" y="295"/>
                  </a:cxn>
                  <a:cxn ang="0">
                    <a:pos x="919" y="224"/>
                  </a:cxn>
                  <a:cxn ang="0">
                    <a:pos x="1067" y="178"/>
                  </a:cxn>
                  <a:cxn ang="0">
                    <a:pos x="1189" y="137"/>
                  </a:cxn>
                  <a:cxn ang="0">
                    <a:pos x="1264" y="108"/>
                  </a:cxn>
                  <a:cxn ang="0">
                    <a:pos x="1322" y="84"/>
                  </a:cxn>
                  <a:cxn ang="0">
                    <a:pos x="1372" y="62"/>
                  </a:cxn>
                  <a:cxn ang="0">
                    <a:pos x="1406" y="41"/>
                  </a:cxn>
                  <a:cxn ang="0">
                    <a:pos x="1436" y="21"/>
                  </a:cxn>
                  <a:cxn ang="0">
                    <a:pos x="1464" y="0"/>
                  </a:cxn>
                  <a:cxn ang="0">
                    <a:pos x="1478" y="21"/>
                  </a:cxn>
                  <a:cxn ang="0">
                    <a:pos x="1490" y="41"/>
                  </a:cxn>
                  <a:cxn ang="0">
                    <a:pos x="1500" y="63"/>
                  </a:cxn>
                  <a:cxn ang="0">
                    <a:pos x="1512" y="89"/>
                  </a:cxn>
                  <a:cxn ang="0">
                    <a:pos x="1524" y="120"/>
                  </a:cxn>
                  <a:cxn ang="0">
                    <a:pos x="1530" y="147"/>
                  </a:cxn>
                  <a:cxn ang="0">
                    <a:pos x="1530" y="158"/>
                  </a:cxn>
                  <a:cxn ang="0">
                    <a:pos x="1518" y="176"/>
                  </a:cxn>
                  <a:cxn ang="0">
                    <a:pos x="1504" y="189"/>
                  </a:cxn>
                  <a:cxn ang="0">
                    <a:pos x="1480" y="204"/>
                  </a:cxn>
                  <a:cxn ang="0">
                    <a:pos x="1446" y="220"/>
                  </a:cxn>
                  <a:cxn ang="0">
                    <a:pos x="1406" y="235"/>
                  </a:cxn>
                  <a:cxn ang="0">
                    <a:pos x="1338" y="258"/>
                  </a:cxn>
                  <a:cxn ang="0">
                    <a:pos x="1270" y="279"/>
                  </a:cxn>
                  <a:cxn ang="0">
                    <a:pos x="707" y="456"/>
                  </a:cxn>
                  <a:cxn ang="0">
                    <a:pos x="280" y="595"/>
                  </a:cxn>
                  <a:cxn ang="0">
                    <a:pos x="246" y="607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599"/>
                  </a:cxn>
                  <a:cxn ang="0">
                    <a:pos x="2" y="582"/>
                  </a:cxn>
                  <a:cxn ang="0">
                    <a:pos x="0" y="564"/>
                  </a:cxn>
                  <a:cxn ang="0">
                    <a:pos x="4" y="546"/>
                  </a:cxn>
                  <a:cxn ang="0">
                    <a:pos x="14" y="531"/>
                  </a:cxn>
                  <a:cxn ang="0">
                    <a:pos x="30" y="518"/>
                  </a:cxn>
                  <a:cxn ang="0">
                    <a:pos x="58" y="503"/>
                  </a:cxn>
                  <a:cxn ang="0">
                    <a:pos x="100" y="486"/>
                  </a:cxn>
                  <a:cxn ang="0">
                    <a:pos x="178" y="461"/>
                  </a:cxn>
                  <a:cxn ang="0">
                    <a:pos x="415" y="388"/>
                  </a:cxn>
                  <a:cxn ang="0">
                    <a:pos x="695" y="295"/>
                  </a:cxn>
                </a:cxnLst>
                <a:rect l="0" t="0" r="r" b="b"/>
                <a:pathLst>
                  <a:path w="1530" h="677">
                    <a:moveTo>
                      <a:pt x="695" y="295"/>
                    </a:moveTo>
                    <a:lnTo>
                      <a:pt x="919" y="224"/>
                    </a:lnTo>
                    <a:lnTo>
                      <a:pt x="1067" y="178"/>
                    </a:lnTo>
                    <a:lnTo>
                      <a:pt x="1189" y="137"/>
                    </a:lnTo>
                    <a:lnTo>
                      <a:pt x="1264" y="108"/>
                    </a:lnTo>
                    <a:lnTo>
                      <a:pt x="1322" y="84"/>
                    </a:lnTo>
                    <a:lnTo>
                      <a:pt x="1372" y="62"/>
                    </a:lnTo>
                    <a:lnTo>
                      <a:pt x="1406" y="41"/>
                    </a:lnTo>
                    <a:lnTo>
                      <a:pt x="1436" y="21"/>
                    </a:lnTo>
                    <a:lnTo>
                      <a:pt x="1464" y="0"/>
                    </a:lnTo>
                    <a:lnTo>
                      <a:pt x="1478" y="21"/>
                    </a:lnTo>
                    <a:lnTo>
                      <a:pt x="1490" y="41"/>
                    </a:lnTo>
                    <a:lnTo>
                      <a:pt x="1500" y="63"/>
                    </a:lnTo>
                    <a:lnTo>
                      <a:pt x="1512" y="89"/>
                    </a:lnTo>
                    <a:lnTo>
                      <a:pt x="1524" y="120"/>
                    </a:lnTo>
                    <a:lnTo>
                      <a:pt x="1530" y="147"/>
                    </a:lnTo>
                    <a:lnTo>
                      <a:pt x="1530" y="158"/>
                    </a:lnTo>
                    <a:lnTo>
                      <a:pt x="1518" y="176"/>
                    </a:lnTo>
                    <a:lnTo>
                      <a:pt x="1504" y="189"/>
                    </a:lnTo>
                    <a:lnTo>
                      <a:pt x="1480" y="204"/>
                    </a:lnTo>
                    <a:lnTo>
                      <a:pt x="1446" y="220"/>
                    </a:lnTo>
                    <a:lnTo>
                      <a:pt x="1406" y="235"/>
                    </a:lnTo>
                    <a:lnTo>
                      <a:pt x="1338" y="258"/>
                    </a:lnTo>
                    <a:lnTo>
                      <a:pt x="1270" y="279"/>
                    </a:lnTo>
                    <a:lnTo>
                      <a:pt x="707" y="456"/>
                    </a:lnTo>
                    <a:lnTo>
                      <a:pt x="280" y="595"/>
                    </a:lnTo>
                    <a:lnTo>
                      <a:pt x="246" y="607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599"/>
                    </a:lnTo>
                    <a:lnTo>
                      <a:pt x="2" y="582"/>
                    </a:lnTo>
                    <a:lnTo>
                      <a:pt x="0" y="564"/>
                    </a:lnTo>
                    <a:lnTo>
                      <a:pt x="4" y="546"/>
                    </a:lnTo>
                    <a:lnTo>
                      <a:pt x="14" y="531"/>
                    </a:lnTo>
                    <a:lnTo>
                      <a:pt x="30" y="518"/>
                    </a:lnTo>
                    <a:lnTo>
                      <a:pt x="58" y="503"/>
                    </a:lnTo>
                    <a:lnTo>
                      <a:pt x="100" y="486"/>
                    </a:lnTo>
                    <a:lnTo>
                      <a:pt x="178" y="461"/>
                    </a:lnTo>
                    <a:lnTo>
                      <a:pt x="415" y="388"/>
                    </a:lnTo>
                    <a:lnTo>
                      <a:pt x="695" y="2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2498" y="2021"/>
                <a:ext cx="797" cy="677"/>
              </a:xfrm>
              <a:custGeom>
                <a:avLst/>
                <a:gdLst/>
                <a:ahLst/>
                <a:cxnLst>
                  <a:cxn ang="0">
                    <a:pos x="775" y="284"/>
                  </a:cxn>
                  <a:cxn ang="0">
                    <a:pos x="967" y="224"/>
                  </a:cxn>
                  <a:cxn ang="0">
                    <a:pos x="1103" y="182"/>
                  </a:cxn>
                  <a:cxn ang="0">
                    <a:pos x="1199" y="146"/>
                  </a:cxn>
                  <a:cxn ang="0">
                    <a:pos x="1268" y="119"/>
                  </a:cxn>
                  <a:cxn ang="0">
                    <a:pos x="1304" y="101"/>
                  </a:cxn>
                  <a:cxn ang="0">
                    <a:pos x="1334" y="80"/>
                  </a:cxn>
                  <a:cxn ang="0">
                    <a:pos x="1352" y="38"/>
                  </a:cxn>
                  <a:cxn ang="0">
                    <a:pos x="1364" y="8"/>
                  </a:cxn>
                  <a:cxn ang="0">
                    <a:pos x="1464" y="0"/>
                  </a:cxn>
                  <a:cxn ang="0">
                    <a:pos x="1594" y="172"/>
                  </a:cxn>
                  <a:cxn ang="0">
                    <a:pos x="1572" y="189"/>
                  </a:cxn>
                  <a:cxn ang="0">
                    <a:pos x="1532" y="209"/>
                  </a:cxn>
                  <a:cxn ang="0">
                    <a:pos x="1498" y="224"/>
                  </a:cxn>
                  <a:cxn ang="0">
                    <a:pos x="1454" y="242"/>
                  </a:cxn>
                  <a:cxn ang="0">
                    <a:pos x="1394" y="263"/>
                  </a:cxn>
                  <a:cxn ang="0">
                    <a:pos x="1310" y="290"/>
                  </a:cxn>
                  <a:cxn ang="0">
                    <a:pos x="735" y="457"/>
                  </a:cxn>
                  <a:cxn ang="0">
                    <a:pos x="280" y="596"/>
                  </a:cxn>
                  <a:cxn ang="0">
                    <a:pos x="248" y="608"/>
                  </a:cxn>
                  <a:cxn ang="0">
                    <a:pos x="218" y="622"/>
                  </a:cxn>
                  <a:cxn ang="0">
                    <a:pos x="200" y="635"/>
                  </a:cxn>
                  <a:cxn ang="0">
                    <a:pos x="194" y="648"/>
                  </a:cxn>
                  <a:cxn ang="0">
                    <a:pos x="192" y="662"/>
                  </a:cxn>
                  <a:cxn ang="0">
                    <a:pos x="196" y="677"/>
                  </a:cxn>
                  <a:cxn ang="0">
                    <a:pos x="176" y="673"/>
                  </a:cxn>
                  <a:cxn ang="0">
                    <a:pos x="154" y="667"/>
                  </a:cxn>
                  <a:cxn ang="0">
                    <a:pos x="128" y="660"/>
                  </a:cxn>
                  <a:cxn ang="0">
                    <a:pos x="98" y="651"/>
                  </a:cxn>
                  <a:cxn ang="0">
                    <a:pos x="70" y="640"/>
                  </a:cxn>
                  <a:cxn ang="0">
                    <a:pos x="44" y="628"/>
                  </a:cxn>
                  <a:cxn ang="0">
                    <a:pos x="24" y="614"/>
                  </a:cxn>
                  <a:cxn ang="0">
                    <a:pos x="10" y="600"/>
                  </a:cxn>
                  <a:cxn ang="0">
                    <a:pos x="2" y="583"/>
                  </a:cxn>
                  <a:cxn ang="0">
                    <a:pos x="0" y="565"/>
                  </a:cxn>
                  <a:cxn ang="0">
                    <a:pos x="4" y="547"/>
                  </a:cxn>
                  <a:cxn ang="0">
                    <a:pos x="14" y="532"/>
                  </a:cxn>
                  <a:cxn ang="0">
                    <a:pos x="30" y="519"/>
                  </a:cxn>
                  <a:cxn ang="0">
                    <a:pos x="56" y="505"/>
                  </a:cxn>
                  <a:cxn ang="0">
                    <a:pos x="100" y="487"/>
                  </a:cxn>
                  <a:cxn ang="0">
                    <a:pos x="178" y="461"/>
                  </a:cxn>
                  <a:cxn ang="0">
                    <a:pos x="389" y="397"/>
                  </a:cxn>
                  <a:cxn ang="0">
                    <a:pos x="775" y="284"/>
                  </a:cxn>
                </a:cxnLst>
                <a:rect l="0" t="0" r="r" b="b"/>
                <a:pathLst>
                  <a:path w="1594" h="677">
                    <a:moveTo>
                      <a:pt x="775" y="284"/>
                    </a:moveTo>
                    <a:lnTo>
                      <a:pt x="967" y="224"/>
                    </a:lnTo>
                    <a:lnTo>
                      <a:pt x="1103" y="182"/>
                    </a:lnTo>
                    <a:lnTo>
                      <a:pt x="1199" y="146"/>
                    </a:lnTo>
                    <a:lnTo>
                      <a:pt x="1268" y="119"/>
                    </a:lnTo>
                    <a:lnTo>
                      <a:pt x="1304" y="101"/>
                    </a:lnTo>
                    <a:lnTo>
                      <a:pt x="1334" y="80"/>
                    </a:lnTo>
                    <a:lnTo>
                      <a:pt x="1352" y="38"/>
                    </a:lnTo>
                    <a:lnTo>
                      <a:pt x="1364" y="8"/>
                    </a:lnTo>
                    <a:lnTo>
                      <a:pt x="1464" y="0"/>
                    </a:lnTo>
                    <a:lnTo>
                      <a:pt x="1594" y="172"/>
                    </a:lnTo>
                    <a:lnTo>
                      <a:pt x="1572" y="189"/>
                    </a:lnTo>
                    <a:lnTo>
                      <a:pt x="1532" y="209"/>
                    </a:lnTo>
                    <a:lnTo>
                      <a:pt x="1498" y="224"/>
                    </a:lnTo>
                    <a:lnTo>
                      <a:pt x="1454" y="242"/>
                    </a:lnTo>
                    <a:lnTo>
                      <a:pt x="1394" y="263"/>
                    </a:lnTo>
                    <a:lnTo>
                      <a:pt x="1310" y="290"/>
                    </a:lnTo>
                    <a:lnTo>
                      <a:pt x="735" y="457"/>
                    </a:lnTo>
                    <a:lnTo>
                      <a:pt x="280" y="596"/>
                    </a:lnTo>
                    <a:lnTo>
                      <a:pt x="248" y="608"/>
                    </a:lnTo>
                    <a:lnTo>
                      <a:pt x="218" y="622"/>
                    </a:lnTo>
                    <a:lnTo>
                      <a:pt x="200" y="635"/>
                    </a:lnTo>
                    <a:lnTo>
                      <a:pt x="194" y="648"/>
                    </a:lnTo>
                    <a:lnTo>
                      <a:pt x="192" y="662"/>
                    </a:lnTo>
                    <a:lnTo>
                      <a:pt x="196" y="677"/>
                    </a:lnTo>
                    <a:lnTo>
                      <a:pt x="176" y="673"/>
                    </a:lnTo>
                    <a:lnTo>
                      <a:pt x="154" y="667"/>
                    </a:lnTo>
                    <a:lnTo>
                      <a:pt x="128" y="660"/>
                    </a:lnTo>
                    <a:lnTo>
                      <a:pt x="98" y="651"/>
                    </a:lnTo>
                    <a:lnTo>
                      <a:pt x="70" y="640"/>
                    </a:lnTo>
                    <a:lnTo>
                      <a:pt x="44" y="628"/>
                    </a:lnTo>
                    <a:lnTo>
                      <a:pt x="24" y="614"/>
                    </a:lnTo>
                    <a:lnTo>
                      <a:pt x="10" y="600"/>
                    </a:lnTo>
                    <a:lnTo>
                      <a:pt x="2" y="583"/>
                    </a:lnTo>
                    <a:lnTo>
                      <a:pt x="0" y="565"/>
                    </a:lnTo>
                    <a:lnTo>
                      <a:pt x="4" y="547"/>
                    </a:lnTo>
                    <a:lnTo>
                      <a:pt x="14" y="532"/>
                    </a:lnTo>
                    <a:lnTo>
                      <a:pt x="30" y="519"/>
                    </a:lnTo>
                    <a:lnTo>
                      <a:pt x="56" y="505"/>
                    </a:lnTo>
                    <a:lnTo>
                      <a:pt x="100" y="487"/>
                    </a:lnTo>
                    <a:lnTo>
                      <a:pt x="178" y="461"/>
                    </a:lnTo>
                    <a:lnTo>
                      <a:pt x="389" y="397"/>
                    </a:lnTo>
                    <a:lnTo>
                      <a:pt x="775" y="2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2518" y="2485"/>
                <a:ext cx="757" cy="616"/>
              </a:xfrm>
              <a:custGeom>
                <a:avLst/>
                <a:gdLst/>
                <a:ahLst/>
                <a:cxnLst>
                  <a:cxn ang="0">
                    <a:pos x="897" y="226"/>
                  </a:cxn>
                  <a:cxn ang="0">
                    <a:pos x="981" y="199"/>
                  </a:cxn>
                  <a:cxn ang="0">
                    <a:pos x="1081" y="163"/>
                  </a:cxn>
                  <a:cxn ang="0">
                    <a:pos x="1165" y="132"/>
                  </a:cxn>
                  <a:cxn ang="0">
                    <a:pos x="1218" y="104"/>
                  </a:cxn>
                  <a:cxn ang="0">
                    <a:pos x="1254" y="80"/>
                  </a:cxn>
                  <a:cxn ang="0">
                    <a:pos x="1282" y="57"/>
                  </a:cxn>
                  <a:cxn ang="0">
                    <a:pos x="1300" y="32"/>
                  </a:cxn>
                  <a:cxn ang="0">
                    <a:pos x="1312" y="0"/>
                  </a:cxn>
                  <a:cxn ang="0">
                    <a:pos x="1360" y="6"/>
                  </a:cxn>
                  <a:cxn ang="0">
                    <a:pos x="1398" y="20"/>
                  </a:cxn>
                  <a:cxn ang="0">
                    <a:pos x="1444" y="38"/>
                  </a:cxn>
                  <a:cxn ang="0">
                    <a:pos x="1468" y="62"/>
                  </a:cxn>
                  <a:cxn ang="0">
                    <a:pos x="1484" y="83"/>
                  </a:cxn>
                  <a:cxn ang="0">
                    <a:pos x="1496" y="104"/>
                  </a:cxn>
                  <a:cxn ang="0">
                    <a:pos x="1508" y="125"/>
                  </a:cxn>
                  <a:cxn ang="0">
                    <a:pos x="1514" y="151"/>
                  </a:cxn>
                  <a:cxn ang="0">
                    <a:pos x="1508" y="172"/>
                  </a:cxn>
                  <a:cxn ang="0">
                    <a:pos x="1480" y="191"/>
                  </a:cxn>
                  <a:cxn ang="0">
                    <a:pos x="1444" y="211"/>
                  </a:cxn>
                  <a:cxn ang="0">
                    <a:pos x="1408" y="227"/>
                  </a:cxn>
                  <a:cxn ang="0">
                    <a:pos x="1360" y="241"/>
                  </a:cxn>
                  <a:cxn ang="0">
                    <a:pos x="851" y="409"/>
                  </a:cxn>
                  <a:cxn ang="0">
                    <a:pos x="387" y="543"/>
                  </a:cxn>
                  <a:cxn ang="0">
                    <a:pos x="323" y="561"/>
                  </a:cxn>
                  <a:cxn ang="0">
                    <a:pos x="293" y="570"/>
                  </a:cxn>
                  <a:cxn ang="0">
                    <a:pos x="270" y="580"/>
                  </a:cxn>
                  <a:cxn ang="0">
                    <a:pos x="252" y="594"/>
                  </a:cxn>
                  <a:cxn ang="0">
                    <a:pos x="246" y="616"/>
                  </a:cxn>
                  <a:cxn ang="0">
                    <a:pos x="136" y="595"/>
                  </a:cxn>
                  <a:cxn ang="0">
                    <a:pos x="56" y="576"/>
                  </a:cxn>
                  <a:cxn ang="0">
                    <a:pos x="26" y="559"/>
                  </a:cxn>
                  <a:cxn ang="0">
                    <a:pos x="12" y="544"/>
                  </a:cxn>
                  <a:cxn ang="0">
                    <a:pos x="2" y="527"/>
                  </a:cxn>
                  <a:cxn ang="0">
                    <a:pos x="0" y="509"/>
                  </a:cxn>
                  <a:cxn ang="0">
                    <a:pos x="10" y="491"/>
                  </a:cxn>
                  <a:cxn ang="0">
                    <a:pos x="30" y="479"/>
                  </a:cxn>
                  <a:cxn ang="0">
                    <a:pos x="60" y="468"/>
                  </a:cxn>
                  <a:cxn ang="0">
                    <a:pos x="106" y="456"/>
                  </a:cxn>
                  <a:cxn ang="0">
                    <a:pos x="168" y="438"/>
                  </a:cxn>
                  <a:cxn ang="0">
                    <a:pos x="266" y="412"/>
                  </a:cxn>
                  <a:cxn ang="0">
                    <a:pos x="363" y="385"/>
                  </a:cxn>
                  <a:cxn ang="0">
                    <a:pos x="897" y="226"/>
                  </a:cxn>
                </a:cxnLst>
                <a:rect l="0" t="0" r="r" b="b"/>
                <a:pathLst>
                  <a:path w="1514" h="616">
                    <a:moveTo>
                      <a:pt x="897" y="226"/>
                    </a:moveTo>
                    <a:lnTo>
                      <a:pt x="981" y="199"/>
                    </a:lnTo>
                    <a:lnTo>
                      <a:pt x="1081" y="163"/>
                    </a:lnTo>
                    <a:lnTo>
                      <a:pt x="1165" y="132"/>
                    </a:lnTo>
                    <a:lnTo>
                      <a:pt x="1218" y="104"/>
                    </a:lnTo>
                    <a:lnTo>
                      <a:pt x="1254" y="80"/>
                    </a:lnTo>
                    <a:lnTo>
                      <a:pt x="1282" y="57"/>
                    </a:lnTo>
                    <a:lnTo>
                      <a:pt x="1300" y="32"/>
                    </a:lnTo>
                    <a:lnTo>
                      <a:pt x="1312" y="0"/>
                    </a:lnTo>
                    <a:lnTo>
                      <a:pt x="1360" y="6"/>
                    </a:lnTo>
                    <a:lnTo>
                      <a:pt x="1398" y="20"/>
                    </a:lnTo>
                    <a:lnTo>
                      <a:pt x="1444" y="38"/>
                    </a:lnTo>
                    <a:lnTo>
                      <a:pt x="1468" y="62"/>
                    </a:lnTo>
                    <a:lnTo>
                      <a:pt x="1484" y="83"/>
                    </a:lnTo>
                    <a:lnTo>
                      <a:pt x="1496" y="104"/>
                    </a:lnTo>
                    <a:lnTo>
                      <a:pt x="1508" y="125"/>
                    </a:lnTo>
                    <a:lnTo>
                      <a:pt x="1514" y="151"/>
                    </a:lnTo>
                    <a:lnTo>
                      <a:pt x="1508" y="172"/>
                    </a:lnTo>
                    <a:lnTo>
                      <a:pt x="1480" y="191"/>
                    </a:lnTo>
                    <a:lnTo>
                      <a:pt x="1444" y="211"/>
                    </a:lnTo>
                    <a:lnTo>
                      <a:pt x="1408" y="227"/>
                    </a:lnTo>
                    <a:lnTo>
                      <a:pt x="1360" y="241"/>
                    </a:lnTo>
                    <a:lnTo>
                      <a:pt x="851" y="409"/>
                    </a:lnTo>
                    <a:lnTo>
                      <a:pt x="387" y="543"/>
                    </a:lnTo>
                    <a:lnTo>
                      <a:pt x="323" y="561"/>
                    </a:lnTo>
                    <a:lnTo>
                      <a:pt x="293" y="570"/>
                    </a:lnTo>
                    <a:lnTo>
                      <a:pt x="270" y="580"/>
                    </a:lnTo>
                    <a:lnTo>
                      <a:pt x="252" y="594"/>
                    </a:lnTo>
                    <a:lnTo>
                      <a:pt x="246" y="616"/>
                    </a:lnTo>
                    <a:lnTo>
                      <a:pt x="136" y="595"/>
                    </a:lnTo>
                    <a:lnTo>
                      <a:pt x="56" y="576"/>
                    </a:lnTo>
                    <a:lnTo>
                      <a:pt x="26" y="559"/>
                    </a:lnTo>
                    <a:lnTo>
                      <a:pt x="12" y="544"/>
                    </a:lnTo>
                    <a:lnTo>
                      <a:pt x="2" y="527"/>
                    </a:lnTo>
                    <a:lnTo>
                      <a:pt x="0" y="509"/>
                    </a:lnTo>
                    <a:lnTo>
                      <a:pt x="10" y="491"/>
                    </a:lnTo>
                    <a:lnTo>
                      <a:pt x="30" y="479"/>
                    </a:lnTo>
                    <a:lnTo>
                      <a:pt x="60" y="468"/>
                    </a:lnTo>
                    <a:lnTo>
                      <a:pt x="106" y="456"/>
                    </a:lnTo>
                    <a:lnTo>
                      <a:pt x="168" y="438"/>
                    </a:lnTo>
                    <a:lnTo>
                      <a:pt x="266" y="412"/>
                    </a:lnTo>
                    <a:lnTo>
                      <a:pt x="363" y="385"/>
                    </a:lnTo>
                    <a:lnTo>
                      <a:pt x="897" y="2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BDFF"/>
                  </a:gs>
                  <a:gs pos="100000">
                    <a:srgbClr val="6600FF"/>
                  </a:gs>
                </a:gsLst>
                <a:lin ang="5400000" scaled="1"/>
              </a:gradFill>
              <a:ln w="1270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 rot="17559760">
              <a:off x="4658" y="-195"/>
              <a:ext cx="273" cy="1121"/>
              <a:chOff x="2442" y="1330"/>
              <a:chExt cx="865" cy="1742"/>
            </a:xfrm>
          </p:grpSpPr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2469" y="1330"/>
                <a:ext cx="838" cy="527"/>
              </a:xfrm>
              <a:custGeom>
                <a:avLst/>
                <a:gdLst/>
                <a:ahLst/>
                <a:cxnLst>
                  <a:cxn ang="0">
                    <a:pos x="106" y="19"/>
                  </a:cxn>
                  <a:cxn ang="0">
                    <a:pos x="56" y="57"/>
                  </a:cxn>
                  <a:cxn ang="0">
                    <a:pos x="18" y="102"/>
                  </a:cxn>
                  <a:cxn ang="0">
                    <a:pos x="0" y="145"/>
                  </a:cxn>
                  <a:cxn ang="0">
                    <a:pos x="6" y="207"/>
                  </a:cxn>
                  <a:cxn ang="0">
                    <a:pos x="30" y="247"/>
                  </a:cxn>
                  <a:cxn ang="0">
                    <a:pos x="74" y="277"/>
                  </a:cxn>
                  <a:cxn ang="0">
                    <a:pos x="136" y="297"/>
                  </a:cxn>
                  <a:cxn ang="0">
                    <a:pos x="218" y="312"/>
                  </a:cxn>
                  <a:cxn ang="0">
                    <a:pos x="358" y="318"/>
                  </a:cxn>
                  <a:cxn ang="0">
                    <a:pos x="1163" y="330"/>
                  </a:cxn>
                  <a:cxn ang="0">
                    <a:pos x="1286" y="337"/>
                  </a:cxn>
                  <a:cxn ang="0">
                    <a:pos x="1394" y="347"/>
                  </a:cxn>
                  <a:cxn ang="0">
                    <a:pos x="1486" y="367"/>
                  </a:cxn>
                  <a:cxn ang="0">
                    <a:pos x="1538" y="391"/>
                  </a:cxn>
                  <a:cxn ang="0">
                    <a:pos x="1570" y="421"/>
                  </a:cxn>
                  <a:cxn ang="0">
                    <a:pos x="1592" y="463"/>
                  </a:cxn>
                  <a:cxn ang="0">
                    <a:pos x="1602" y="496"/>
                  </a:cxn>
                  <a:cxn ang="0">
                    <a:pos x="1598" y="527"/>
                  </a:cxn>
                  <a:cxn ang="0">
                    <a:pos x="1632" y="505"/>
                  </a:cxn>
                  <a:cxn ang="0">
                    <a:pos x="1660" y="476"/>
                  </a:cxn>
                  <a:cxn ang="0">
                    <a:pos x="1674" y="448"/>
                  </a:cxn>
                  <a:cxn ang="0">
                    <a:pos x="1674" y="387"/>
                  </a:cxn>
                  <a:cxn ang="0">
                    <a:pos x="1666" y="311"/>
                  </a:cxn>
                  <a:cxn ang="0">
                    <a:pos x="1650" y="254"/>
                  </a:cxn>
                  <a:cxn ang="0">
                    <a:pos x="1620" y="219"/>
                  </a:cxn>
                  <a:cxn ang="0">
                    <a:pos x="1564" y="196"/>
                  </a:cxn>
                  <a:cxn ang="0">
                    <a:pos x="1478" y="181"/>
                  </a:cxn>
                  <a:cxn ang="0">
                    <a:pos x="1364" y="173"/>
                  </a:cxn>
                  <a:cxn ang="0">
                    <a:pos x="889" y="162"/>
                  </a:cxn>
                  <a:cxn ang="0">
                    <a:pos x="447" y="155"/>
                  </a:cxn>
                  <a:cxn ang="0">
                    <a:pos x="334" y="146"/>
                  </a:cxn>
                  <a:cxn ang="0">
                    <a:pos x="244" y="130"/>
                  </a:cxn>
                  <a:cxn ang="0">
                    <a:pos x="172" y="106"/>
                  </a:cxn>
                  <a:cxn ang="0">
                    <a:pos x="134" y="76"/>
                  </a:cxn>
                  <a:cxn ang="0">
                    <a:pos x="122" y="40"/>
                  </a:cxn>
                  <a:cxn ang="0">
                    <a:pos x="132" y="0"/>
                  </a:cxn>
                </a:cxnLst>
                <a:rect l="0" t="0" r="r" b="b"/>
                <a:pathLst>
                  <a:path w="1676" h="527">
                    <a:moveTo>
                      <a:pt x="132" y="0"/>
                    </a:moveTo>
                    <a:lnTo>
                      <a:pt x="106" y="19"/>
                    </a:lnTo>
                    <a:lnTo>
                      <a:pt x="80" y="38"/>
                    </a:lnTo>
                    <a:lnTo>
                      <a:pt x="56" y="57"/>
                    </a:lnTo>
                    <a:lnTo>
                      <a:pt x="38" y="77"/>
                    </a:lnTo>
                    <a:lnTo>
                      <a:pt x="18" y="102"/>
                    </a:lnTo>
                    <a:lnTo>
                      <a:pt x="8" y="124"/>
                    </a:lnTo>
                    <a:lnTo>
                      <a:pt x="0" y="145"/>
                    </a:lnTo>
                    <a:lnTo>
                      <a:pt x="0" y="176"/>
                    </a:lnTo>
                    <a:lnTo>
                      <a:pt x="6" y="207"/>
                    </a:lnTo>
                    <a:lnTo>
                      <a:pt x="14" y="227"/>
                    </a:lnTo>
                    <a:lnTo>
                      <a:pt x="30" y="247"/>
                    </a:lnTo>
                    <a:lnTo>
                      <a:pt x="50" y="262"/>
                    </a:lnTo>
                    <a:lnTo>
                      <a:pt x="74" y="277"/>
                    </a:lnTo>
                    <a:lnTo>
                      <a:pt x="104" y="288"/>
                    </a:lnTo>
                    <a:lnTo>
                      <a:pt x="136" y="297"/>
                    </a:lnTo>
                    <a:lnTo>
                      <a:pt x="174" y="305"/>
                    </a:lnTo>
                    <a:lnTo>
                      <a:pt x="218" y="312"/>
                    </a:lnTo>
                    <a:lnTo>
                      <a:pt x="278" y="318"/>
                    </a:lnTo>
                    <a:lnTo>
                      <a:pt x="358" y="318"/>
                    </a:lnTo>
                    <a:lnTo>
                      <a:pt x="757" y="324"/>
                    </a:lnTo>
                    <a:lnTo>
                      <a:pt x="1163" y="330"/>
                    </a:lnTo>
                    <a:lnTo>
                      <a:pt x="1225" y="333"/>
                    </a:lnTo>
                    <a:lnTo>
                      <a:pt x="1286" y="337"/>
                    </a:lnTo>
                    <a:lnTo>
                      <a:pt x="1338" y="342"/>
                    </a:lnTo>
                    <a:lnTo>
                      <a:pt x="1394" y="347"/>
                    </a:lnTo>
                    <a:lnTo>
                      <a:pt x="1446" y="355"/>
                    </a:lnTo>
                    <a:lnTo>
                      <a:pt x="1486" y="367"/>
                    </a:lnTo>
                    <a:lnTo>
                      <a:pt x="1514" y="378"/>
                    </a:lnTo>
                    <a:lnTo>
                      <a:pt x="1538" y="391"/>
                    </a:lnTo>
                    <a:lnTo>
                      <a:pt x="1560" y="406"/>
                    </a:lnTo>
                    <a:lnTo>
                      <a:pt x="1570" y="421"/>
                    </a:lnTo>
                    <a:lnTo>
                      <a:pt x="1582" y="442"/>
                    </a:lnTo>
                    <a:lnTo>
                      <a:pt x="1592" y="463"/>
                    </a:lnTo>
                    <a:lnTo>
                      <a:pt x="1598" y="479"/>
                    </a:lnTo>
                    <a:lnTo>
                      <a:pt x="1602" y="496"/>
                    </a:lnTo>
                    <a:lnTo>
                      <a:pt x="1604" y="512"/>
                    </a:lnTo>
                    <a:lnTo>
                      <a:pt x="1598" y="527"/>
                    </a:lnTo>
                    <a:lnTo>
                      <a:pt x="1616" y="516"/>
                    </a:lnTo>
                    <a:lnTo>
                      <a:pt x="1632" y="505"/>
                    </a:lnTo>
                    <a:lnTo>
                      <a:pt x="1648" y="491"/>
                    </a:lnTo>
                    <a:lnTo>
                      <a:pt x="1660" y="476"/>
                    </a:lnTo>
                    <a:lnTo>
                      <a:pt x="1668" y="464"/>
                    </a:lnTo>
                    <a:lnTo>
                      <a:pt x="1674" y="448"/>
                    </a:lnTo>
                    <a:lnTo>
                      <a:pt x="1676" y="422"/>
                    </a:lnTo>
                    <a:lnTo>
                      <a:pt x="1674" y="387"/>
                    </a:lnTo>
                    <a:lnTo>
                      <a:pt x="1670" y="347"/>
                    </a:lnTo>
                    <a:lnTo>
                      <a:pt x="1666" y="311"/>
                    </a:lnTo>
                    <a:lnTo>
                      <a:pt x="1658" y="275"/>
                    </a:lnTo>
                    <a:lnTo>
                      <a:pt x="1650" y="254"/>
                    </a:lnTo>
                    <a:lnTo>
                      <a:pt x="1636" y="235"/>
                    </a:lnTo>
                    <a:lnTo>
                      <a:pt x="1620" y="219"/>
                    </a:lnTo>
                    <a:lnTo>
                      <a:pt x="1592" y="205"/>
                    </a:lnTo>
                    <a:lnTo>
                      <a:pt x="1564" y="196"/>
                    </a:lnTo>
                    <a:lnTo>
                      <a:pt x="1524" y="188"/>
                    </a:lnTo>
                    <a:lnTo>
                      <a:pt x="1478" y="181"/>
                    </a:lnTo>
                    <a:lnTo>
                      <a:pt x="1424" y="176"/>
                    </a:lnTo>
                    <a:lnTo>
                      <a:pt x="1364" y="173"/>
                    </a:lnTo>
                    <a:lnTo>
                      <a:pt x="1288" y="171"/>
                    </a:lnTo>
                    <a:lnTo>
                      <a:pt x="889" y="162"/>
                    </a:lnTo>
                    <a:lnTo>
                      <a:pt x="537" y="158"/>
                    </a:lnTo>
                    <a:lnTo>
                      <a:pt x="447" y="155"/>
                    </a:lnTo>
                    <a:lnTo>
                      <a:pt x="383" y="150"/>
                    </a:lnTo>
                    <a:lnTo>
                      <a:pt x="334" y="146"/>
                    </a:lnTo>
                    <a:lnTo>
                      <a:pt x="290" y="139"/>
                    </a:lnTo>
                    <a:lnTo>
                      <a:pt x="244" y="130"/>
                    </a:lnTo>
                    <a:lnTo>
                      <a:pt x="206" y="120"/>
                    </a:lnTo>
                    <a:lnTo>
                      <a:pt x="172" y="106"/>
                    </a:lnTo>
                    <a:lnTo>
                      <a:pt x="150" y="91"/>
                    </a:lnTo>
                    <a:lnTo>
                      <a:pt x="134" y="76"/>
                    </a:lnTo>
                    <a:lnTo>
                      <a:pt x="124" y="57"/>
                    </a:lnTo>
                    <a:lnTo>
                      <a:pt x="122" y="40"/>
                    </a:lnTo>
                    <a:lnTo>
                      <a:pt x="124" y="24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2448" y="1733"/>
                <a:ext cx="858" cy="494"/>
              </a:xfrm>
              <a:custGeom>
                <a:avLst/>
                <a:gdLst/>
                <a:ahLst/>
                <a:cxnLst>
                  <a:cxn ang="0">
                    <a:pos x="102" y="13"/>
                  </a:cxn>
                  <a:cxn ang="0">
                    <a:pos x="44" y="56"/>
                  </a:cxn>
                  <a:cxn ang="0">
                    <a:pos x="12" y="96"/>
                  </a:cxn>
                  <a:cxn ang="0">
                    <a:pos x="2" y="150"/>
                  </a:cxn>
                  <a:cxn ang="0">
                    <a:pos x="4" y="208"/>
                  </a:cxn>
                  <a:cxn ang="0">
                    <a:pos x="28" y="247"/>
                  </a:cxn>
                  <a:cxn ang="0">
                    <a:pos x="76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58" y="314"/>
                  </a:cxn>
                  <a:cxn ang="0">
                    <a:pos x="1191" y="329"/>
                  </a:cxn>
                  <a:cxn ang="0">
                    <a:pos x="1312" y="336"/>
                  </a:cxn>
                  <a:cxn ang="0">
                    <a:pos x="1428" y="347"/>
                  </a:cxn>
                  <a:cxn ang="0">
                    <a:pos x="1512" y="363"/>
                  </a:cxn>
                  <a:cxn ang="0">
                    <a:pos x="1572" y="388"/>
                  </a:cxn>
                  <a:cxn ang="0">
                    <a:pos x="1608" y="419"/>
                  </a:cxn>
                  <a:cxn ang="0">
                    <a:pos x="1630" y="462"/>
                  </a:cxn>
                  <a:cxn ang="0">
                    <a:pos x="1638" y="494"/>
                  </a:cxn>
                  <a:cxn ang="0">
                    <a:pos x="1686" y="469"/>
                  </a:cxn>
                  <a:cxn ang="0">
                    <a:pos x="1710" y="442"/>
                  </a:cxn>
                  <a:cxn ang="0">
                    <a:pos x="1714" y="385"/>
                  </a:cxn>
                  <a:cxn ang="0">
                    <a:pos x="1706" y="310"/>
                  </a:cxn>
                  <a:cxn ang="0">
                    <a:pos x="1690" y="254"/>
                  </a:cxn>
                  <a:cxn ang="0">
                    <a:pos x="1654" y="218"/>
                  </a:cxn>
                  <a:cxn ang="0">
                    <a:pos x="1602" y="197"/>
                  </a:cxn>
                  <a:cxn ang="0">
                    <a:pos x="1514" y="182"/>
                  </a:cxn>
                  <a:cxn ang="0">
                    <a:pos x="1396" y="174"/>
                  </a:cxn>
                  <a:cxn ang="0">
                    <a:pos x="909" y="163"/>
                  </a:cxn>
                  <a:cxn ang="0">
                    <a:pos x="455" y="156"/>
                  </a:cxn>
                  <a:cxn ang="0">
                    <a:pos x="342" y="147"/>
                  </a:cxn>
                  <a:cxn ang="0">
                    <a:pos x="248" y="131"/>
                  </a:cxn>
                  <a:cxn ang="0">
                    <a:pos x="174" y="107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494">
                    <a:moveTo>
                      <a:pt x="132" y="0"/>
                    </a:moveTo>
                    <a:lnTo>
                      <a:pt x="102" y="13"/>
                    </a:lnTo>
                    <a:lnTo>
                      <a:pt x="70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6"/>
                    </a:lnTo>
                    <a:lnTo>
                      <a:pt x="2" y="119"/>
                    </a:lnTo>
                    <a:lnTo>
                      <a:pt x="2" y="150"/>
                    </a:lnTo>
                    <a:lnTo>
                      <a:pt x="0" y="180"/>
                    </a:lnTo>
                    <a:lnTo>
                      <a:pt x="4" y="208"/>
                    </a:lnTo>
                    <a:lnTo>
                      <a:pt x="12" y="227"/>
                    </a:lnTo>
                    <a:lnTo>
                      <a:pt x="28" y="247"/>
                    </a:lnTo>
                    <a:lnTo>
                      <a:pt x="48" y="262"/>
                    </a:lnTo>
                    <a:lnTo>
                      <a:pt x="76" y="276"/>
                    </a:lnTo>
                    <a:lnTo>
                      <a:pt x="104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58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2" y="336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12" y="363"/>
                    </a:lnTo>
                    <a:lnTo>
                      <a:pt x="1548" y="376"/>
                    </a:lnTo>
                    <a:lnTo>
                      <a:pt x="1572" y="388"/>
                    </a:lnTo>
                    <a:lnTo>
                      <a:pt x="1594" y="403"/>
                    </a:lnTo>
                    <a:lnTo>
                      <a:pt x="1608" y="419"/>
                    </a:lnTo>
                    <a:lnTo>
                      <a:pt x="1620" y="441"/>
                    </a:lnTo>
                    <a:lnTo>
                      <a:pt x="1630" y="462"/>
                    </a:lnTo>
                    <a:lnTo>
                      <a:pt x="1636" y="478"/>
                    </a:lnTo>
                    <a:lnTo>
                      <a:pt x="1638" y="494"/>
                    </a:lnTo>
                    <a:lnTo>
                      <a:pt x="1670" y="480"/>
                    </a:lnTo>
                    <a:lnTo>
                      <a:pt x="1686" y="469"/>
                    </a:lnTo>
                    <a:lnTo>
                      <a:pt x="1700" y="457"/>
                    </a:lnTo>
                    <a:lnTo>
                      <a:pt x="1710" y="442"/>
                    </a:lnTo>
                    <a:lnTo>
                      <a:pt x="1716" y="421"/>
                    </a:lnTo>
                    <a:lnTo>
                      <a:pt x="1714" y="385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4"/>
                    </a:lnTo>
                    <a:lnTo>
                      <a:pt x="1676" y="235"/>
                    </a:lnTo>
                    <a:lnTo>
                      <a:pt x="1654" y="218"/>
                    </a:lnTo>
                    <a:lnTo>
                      <a:pt x="1630" y="206"/>
                    </a:lnTo>
                    <a:lnTo>
                      <a:pt x="1602" y="197"/>
                    </a:lnTo>
                    <a:lnTo>
                      <a:pt x="1560" y="189"/>
                    </a:lnTo>
                    <a:lnTo>
                      <a:pt x="1514" y="182"/>
                    </a:lnTo>
                    <a:lnTo>
                      <a:pt x="1458" y="177"/>
                    </a:lnTo>
                    <a:lnTo>
                      <a:pt x="1396" y="174"/>
                    </a:lnTo>
                    <a:lnTo>
                      <a:pt x="1318" y="172"/>
                    </a:lnTo>
                    <a:lnTo>
                      <a:pt x="909" y="163"/>
                    </a:lnTo>
                    <a:lnTo>
                      <a:pt x="549" y="159"/>
                    </a:lnTo>
                    <a:lnTo>
                      <a:pt x="455" y="156"/>
                    </a:lnTo>
                    <a:lnTo>
                      <a:pt x="398" y="153"/>
                    </a:lnTo>
                    <a:lnTo>
                      <a:pt x="342" y="147"/>
                    </a:lnTo>
                    <a:lnTo>
                      <a:pt x="294" y="140"/>
                    </a:lnTo>
                    <a:lnTo>
                      <a:pt x="248" y="131"/>
                    </a:lnTo>
                    <a:lnTo>
                      <a:pt x="208" y="121"/>
                    </a:lnTo>
                    <a:lnTo>
                      <a:pt x="174" y="107"/>
                    </a:lnTo>
                    <a:lnTo>
                      <a:pt x="150" y="92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2442" y="2547"/>
                <a:ext cx="858" cy="525"/>
              </a:xfrm>
              <a:custGeom>
                <a:avLst/>
                <a:gdLst/>
                <a:ahLst/>
                <a:cxnLst>
                  <a:cxn ang="0">
                    <a:pos x="104" y="13"/>
                  </a:cxn>
                  <a:cxn ang="0">
                    <a:pos x="44" y="56"/>
                  </a:cxn>
                  <a:cxn ang="0">
                    <a:pos x="12" y="95"/>
                  </a:cxn>
                  <a:cxn ang="0">
                    <a:pos x="0" y="145"/>
                  </a:cxn>
                  <a:cxn ang="0">
                    <a:pos x="4" y="207"/>
                  </a:cxn>
                  <a:cxn ang="0">
                    <a:pos x="28" y="246"/>
                  </a:cxn>
                  <a:cxn ang="0">
                    <a:pos x="74" y="276"/>
                  </a:cxn>
                  <a:cxn ang="0">
                    <a:pos x="136" y="296"/>
                  </a:cxn>
                  <a:cxn ang="0">
                    <a:pos x="224" y="310"/>
                  </a:cxn>
                  <a:cxn ang="0">
                    <a:pos x="360" y="314"/>
                  </a:cxn>
                  <a:cxn ang="0">
                    <a:pos x="1191" y="329"/>
                  </a:cxn>
                  <a:cxn ang="0">
                    <a:pos x="1319" y="337"/>
                  </a:cxn>
                  <a:cxn ang="0">
                    <a:pos x="1428" y="347"/>
                  </a:cxn>
                  <a:cxn ang="0">
                    <a:pos x="1522" y="367"/>
                  </a:cxn>
                  <a:cxn ang="0">
                    <a:pos x="1576" y="390"/>
                  </a:cxn>
                  <a:cxn ang="0">
                    <a:pos x="1610" y="419"/>
                  </a:cxn>
                  <a:cxn ang="0">
                    <a:pos x="1630" y="461"/>
                  </a:cxn>
                  <a:cxn ang="0">
                    <a:pos x="1642" y="494"/>
                  </a:cxn>
                  <a:cxn ang="0">
                    <a:pos x="1636" y="525"/>
                  </a:cxn>
                  <a:cxn ang="0">
                    <a:pos x="1672" y="503"/>
                  </a:cxn>
                  <a:cxn ang="0">
                    <a:pos x="1700" y="474"/>
                  </a:cxn>
                  <a:cxn ang="0">
                    <a:pos x="1714" y="446"/>
                  </a:cxn>
                  <a:cxn ang="0">
                    <a:pos x="1714" y="386"/>
                  </a:cxn>
                  <a:cxn ang="0">
                    <a:pos x="1706" y="310"/>
                  </a:cxn>
                  <a:cxn ang="0">
                    <a:pos x="1690" y="253"/>
                  </a:cxn>
                  <a:cxn ang="0">
                    <a:pos x="1654" y="217"/>
                  </a:cxn>
                  <a:cxn ang="0">
                    <a:pos x="1602" y="196"/>
                  </a:cxn>
                  <a:cxn ang="0">
                    <a:pos x="1514" y="181"/>
                  </a:cxn>
                  <a:cxn ang="0">
                    <a:pos x="1396" y="173"/>
                  </a:cxn>
                  <a:cxn ang="0">
                    <a:pos x="909" y="162"/>
                  </a:cxn>
                  <a:cxn ang="0">
                    <a:pos x="455" y="155"/>
                  </a:cxn>
                  <a:cxn ang="0">
                    <a:pos x="342" y="146"/>
                  </a:cxn>
                  <a:cxn ang="0">
                    <a:pos x="248" y="130"/>
                  </a:cxn>
                  <a:cxn ang="0">
                    <a:pos x="174" y="106"/>
                  </a:cxn>
                  <a:cxn ang="0">
                    <a:pos x="134" y="77"/>
                  </a:cxn>
                  <a:cxn ang="0">
                    <a:pos x="120" y="42"/>
                  </a:cxn>
                  <a:cxn ang="0">
                    <a:pos x="132" y="0"/>
                  </a:cxn>
                </a:cxnLst>
                <a:rect l="0" t="0" r="r" b="b"/>
                <a:pathLst>
                  <a:path w="1716" h="525">
                    <a:moveTo>
                      <a:pt x="132" y="0"/>
                    </a:moveTo>
                    <a:lnTo>
                      <a:pt x="104" y="13"/>
                    </a:lnTo>
                    <a:lnTo>
                      <a:pt x="68" y="36"/>
                    </a:lnTo>
                    <a:lnTo>
                      <a:pt x="44" y="56"/>
                    </a:lnTo>
                    <a:lnTo>
                      <a:pt x="24" y="77"/>
                    </a:lnTo>
                    <a:lnTo>
                      <a:pt x="12" y="95"/>
                    </a:lnTo>
                    <a:lnTo>
                      <a:pt x="2" y="118"/>
                    </a:lnTo>
                    <a:lnTo>
                      <a:pt x="0" y="145"/>
                    </a:lnTo>
                    <a:lnTo>
                      <a:pt x="0" y="179"/>
                    </a:lnTo>
                    <a:lnTo>
                      <a:pt x="4" y="207"/>
                    </a:lnTo>
                    <a:lnTo>
                      <a:pt x="12" y="226"/>
                    </a:lnTo>
                    <a:lnTo>
                      <a:pt x="28" y="246"/>
                    </a:lnTo>
                    <a:lnTo>
                      <a:pt x="48" y="261"/>
                    </a:lnTo>
                    <a:lnTo>
                      <a:pt x="74" y="276"/>
                    </a:lnTo>
                    <a:lnTo>
                      <a:pt x="106" y="287"/>
                    </a:lnTo>
                    <a:lnTo>
                      <a:pt x="136" y="296"/>
                    </a:lnTo>
                    <a:lnTo>
                      <a:pt x="176" y="304"/>
                    </a:lnTo>
                    <a:lnTo>
                      <a:pt x="224" y="310"/>
                    </a:lnTo>
                    <a:lnTo>
                      <a:pt x="280" y="313"/>
                    </a:lnTo>
                    <a:lnTo>
                      <a:pt x="360" y="314"/>
                    </a:lnTo>
                    <a:lnTo>
                      <a:pt x="773" y="323"/>
                    </a:lnTo>
                    <a:lnTo>
                      <a:pt x="1191" y="329"/>
                    </a:lnTo>
                    <a:lnTo>
                      <a:pt x="1255" y="332"/>
                    </a:lnTo>
                    <a:lnTo>
                      <a:pt x="1319" y="337"/>
                    </a:lnTo>
                    <a:lnTo>
                      <a:pt x="1370" y="341"/>
                    </a:lnTo>
                    <a:lnTo>
                      <a:pt x="1428" y="347"/>
                    </a:lnTo>
                    <a:lnTo>
                      <a:pt x="1480" y="355"/>
                    </a:lnTo>
                    <a:lnTo>
                      <a:pt x="1522" y="367"/>
                    </a:lnTo>
                    <a:lnTo>
                      <a:pt x="1554" y="378"/>
                    </a:lnTo>
                    <a:lnTo>
                      <a:pt x="1576" y="390"/>
                    </a:lnTo>
                    <a:lnTo>
                      <a:pt x="1598" y="404"/>
                    </a:lnTo>
                    <a:lnTo>
                      <a:pt x="1610" y="419"/>
                    </a:lnTo>
                    <a:lnTo>
                      <a:pt x="1620" y="440"/>
                    </a:lnTo>
                    <a:lnTo>
                      <a:pt x="1630" y="461"/>
                    </a:lnTo>
                    <a:lnTo>
                      <a:pt x="1636" y="477"/>
                    </a:lnTo>
                    <a:lnTo>
                      <a:pt x="1642" y="494"/>
                    </a:lnTo>
                    <a:lnTo>
                      <a:pt x="1644" y="510"/>
                    </a:lnTo>
                    <a:lnTo>
                      <a:pt x="1636" y="525"/>
                    </a:lnTo>
                    <a:lnTo>
                      <a:pt x="1656" y="514"/>
                    </a:lnTo>
                    <a:lnTo>
                      <a:pt x="1672" y="503"/>
                    </a:lnTo>
                    <a:lnTo>
                      <a:pt x="1688" y="489"/>
                    </a:lnTo>
                    <a:lnTo>
                      <a:pt x="1700" y="474"/>
                    </a:lnTo>
                    <a:lnTo>
                      <a:pt x="1708" y="462"/>
                    </a:lnTo>
                    <a:lnTo>
                      <a:pt x="1714" y="446"/>
                    </a:lnTo>
                    <a:lnTo>
                      <a:pt x="1716" y="420"/>
                    </a:lnTo>
                    <a:lnTo>
                      <a:pt x="1714" y="386"/>
                    </a:lnTo>
                    <a:lnTo>
                      <a:pt x="1710" y="347"/>
                    </a:lnTo>
                    <a:lnTo>
                      <a:pt x="1706" y="310"/>
                    </a:lnTo>
                    <a:lnTo>
                      <a:pt x="1698" y="274"/>
                    </a:lnTo>
                    <a:lnTo>
                      <a:pt x="1690" y="253"/>
                    </a:lnTo>
                    <a:lnTo>
                      <a:pt x="1676" y="234"/>
                    </a:lnTo>
                    <a:lnTo>
                      <a:pt x="1654" y="217"/>
                    </a:lnTo>
                    <a:lnTo>
                      <a:pt x="1630" y="205"/>
                    </a:lnTo>
                    <a:lnTo>
                      <a:pt x="1602" y="196"/>
                    </a:lnTo>
                    <a:lnTo>
                      <a:pt x="1560" y="188"/>
                    </a:lnTo>
                    <a:lnTo>
                      <a:pt x="1514" y="181"/>
                    </a:lnTo>
                    <a:lnTo>
                      <a:pt x="1458" y="176"/>
                    </a:lnTo>
                    <a:lnTo>
                      <a:pt x="1396" y="173"/>
                    </a:lnTo>
                    <a:lnTo>
                      <a:pt x="1319" y="171"/>
                    </a:lnTo>
                    <a:lnTo>
                      <a:pt x="909" y="162"/>
                    </a:lnTo>
                    <a:lnTo>
                      <a:pt x="549" y="158"/>
                    </a:lnTo>
                    <a:lnTo>
                      <a:pt x="455" y="155"/>
                    </a:lnTo>
                    <a:lnTo>
                      <a:pt x="398" y="152"/>
                    </a:lnTo>
                    <a:lnTo>
                      <a:pt x="342" y="146"/>
                    </a:lnTo>
                    <a:lnTo>
                      <a:pt x="294" y="139"/>
                    </a:lnTo>
                    <a:lnTo>
                      <a:pt x="248" y="130"/>
                    </a:lnTo>
                    <a:lnTo>
                      <a:pt x="208" y="120"/>
                    </a:lnTo>
                    <a:lnTo>
                      <a:pt x="174" y="106"/>
                    </a:lnTo>
                    <a:lnTo>
                      <a:pt x="150" y="91"/>
                    </a:lnTo>
                    <a:lnTo>
                      <a:pt x="134" y="77"/>
                    </a:lnTo>
                    <a:lnTo>
                      <a:pt x="124" y="58"/>
                    </a:lnTo>
                    <a:lnTo>
                      <a:pt x="120" y="42"/>
                    </a:lnTo>
                    <a:lnTo>
                      <a:pt x="124" y="25"/>
                    </a:lnTo>
                    <a:lnTo>
                      <a:pt x="13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0"/>
              <p:cNvSpPr>
                <a:spLocks/>
              </p:cNvSpPr>
              <p:nvPr/>
            </p:nvSpPr>
            <p:spPr bwMode="auto">
              <a:xfrm>
                <a:off x="2463" y="2146"/>
                <a:ext cx="838" cy="524"/>
              </a:xfrm>
              <a:custGeom>
                <a:avLst/>
                <a:gdLst/>
                <a:ahLst/>
                <a:cxnLst>
                  <a:cxn ang="0">
                    <a:pos x="104" y="18"/>
                  </a:cxn>
                  <a:cxn ang="0">
                    <a:pos x="50" y="48"/>
                  </a:cxn>
                  <a:cxn ang="0">
                    <a:pos x="16" y="90"/>
                  </a:cxn>
                  <a:cxn ang="0">
                    <a:pos x="0" y="143"/>
                  </a:cxn>
                  <a:cxn ang="0">
                    <a:pos x="6" y="204"/>
                  </a:cxn>
                  <a:cxn ang="0">
                    <a:pos x="30" y="244"/>
                  </a:cxn>
                  <a:cxn ang="0">
                    <a:pos x="74" y="274"/>
                  </a:cxn>
                  <a:cxn ang="0">
                    <a:pos x="136" y="294"/>
                  </a:cxn>
                  <a:cxn ang="0">
                    <a:pos x="222" y="308"/>
                  </a:cxn>
                  <a:cxn ang="0">
                    <a:pos x="352" y="312"/>
                  </a:cxn>
                  <a:cxn ang="0">
                    <a:pos x="1163" y="327"/>
                  </a:cxn>
                  <a:cxn ang="0">
                    <a:pos x="1288" y="334"/>
                  </a:cxn>
                  <a:cxn ang="0">
                    <a:pos x="1394" y="345"/>
                  </a:cxn>
                  <a:cxn ang="0">
                    <a:pos x="1486" y="365"/>
                  </a:cxn>
                  <a:cxn ang="0">
                    <a:pos x="1538" y="389"/>
                  </a:cxn>
                  <a:cxn ang="0">
                    <a:pos x="1572" y="419"/>
                  </a:cxn>
                  <a:cxn ang="0">
                    <a:pos x="1592" y="461"/>
                  </a:cxn>
                  <a:cxn ang="0">
                    <a:pos x="1602" y="493"/>
                  </a:cxn>
                  <a:cxn ang="0">
                    <a:pos x="1598" y="524"/>
                  </a:cxn>
                  <a:cxn ang="0">
                    <a:pos x="1632" y="502"/>
                  </a:cxn>
                  <a:cxn ang="0">
                    <a:pos x="1660" y="474"/>
                  </a:cxn>
                  <a:cxn ang="0">
                    <a:pos x="1674" y="446"/>
                  </a:cxn>
                  <a:cxn ang="0">
                    <a:pos x="1674" y="385"/>
                  </a:cxn>
                  <a:cxn ang="0">
                    <a:pos x="1666" y="308"/>
                  </a:cxn>
                  <a:cxn ang="0">
                    <a:pos x="1650" y="251"/>
                  </a:cxn>
                  <a:cxn ang="0">
                    <a:pos x="1614" y="215"/>
                  </a:cxn>
                  <a:cxn ang="0">
                    <a:pos x="1564" y="193"/>
                  </a:cxn>
                  <a:cxn ang="0">
                    <a:pos x="1478" y="178"/>
                  </a:cxn>
                  <a:cxn ang="0">
                    <a:pos x="1364" y="170"/>
                  </a:cxn>
                  <a:cxn ang="0">
                    <a:pos x="889" y="160"/>
                  </a:cxn>
                  <a:cxn ang="0">
                    <a:pos x="447" y="153"/>
                  </a:cxn>
                  <a:cxn ang="0">
                    <a:pos x="334" y="144"/>
                  </a:cxn>
                  <a:cxn ang="0">
                    <a:pos x="244" y="128"/>
                  </a:cxn>
                  <a:cxn ang="0">
                    <a:pos x="172" y="104"/>
                  </a:cxn>
                  <a:cxn ang="0">
                    <a:pos x="134" y="74"/>
                  </a:cxn>
                  <a:cxn ang="0">
                    <a:pos x="122" y="38"/>
                  </a:cxn>
                  <a:cxn ang="0">
                    <a:pos x="158" y="0"/>
                  </a:cxn>
                </a:cxnLst>
                <a:rect l="0" t="0" r="r" b="b"/>
                <a:pathLst>
                  <a:path w="1676" h="524">
                    <a:moveTo>
                      <a:pt x="158" y="0"/>
                    </a:moveTo>
                    <a:lnTo>
                      <a:pt x="104" y="18"/>
                    </a:lnTo>
                    <a:lnTo>
                      <a:pt x="72" y="33"/>
                    </a:lnTo>
                    <a:lnTo>
                      <a:pt x="50" y="48"/>
                    </a:lnTo>
                    <a:lnTo>
                      <a:pt x="32" y="66"/>
                    </a:lnTo>
                    <a:lnTo>
                      <a:pt x="16" y="90"/>
                    </a:lnTo>
                    <a:lnTo>
                      <a:pt x="8" y="122"/>
                    </a:lnTo>
                    <a:lnTo>
                      <a:pt x="0" y="143"/>
                    </a:lnTo>
                    <a:lnTo>
                      <a:pt x="0" y="173"/>
                    </a:lnTo>
                    <a:lnTo>
                      <a:pt x="6" y="204"/>
                    </a:lnTo>
                    <a:lnTo>
                      <a:pt x="14" y="224"/>
                    </a:lnTo>
                    <a:lnTo>
                      <a:pt x="30" y="244"/>
                    </a:lnTo>
                    <a:lnTo>
                      <a:pt x="50" y="259"/>
                    </a:lnTo>
                    <a:lnTo>
                      <a:pt x="74" y="274"/>
                    </a:lnTo>
                    <a:lnTo>
                      <a:pt x="104" y="285"/>
                    </a:lnTo>
                    <a:lnTo>
                      <a:pt x="136" y="294"/>
                    </a:lnTo>
                    <a:lnTo>
                      <a:pt x="174" y="302"/>
                    </a:lnTo>
                    <a:lnTo>
                      <a:pt x="222" y="308"/>
                    </a:lnTo>
                    <a:lnTo>
                      <a:pt x="276" y="311"/>
                    </a:lnTo>
                    <a:lnTo>
                      <a:pt x="352" y="312"/>
                    </a:lnTo>
                    <a:lnTo>
                      <a:pt x="757" y="321"/>
                    </a:lnTo>
                    <a:lnTo>
                      <a:pt x="1163" y="327"/>
                    </a:lnTo>
                    <a:lnTo>
                      <a:pt x="1225" y="330"/>
                    </a:lnTo>
                    <a:lnTo>
                      <a:pt x="1288" y="334"/>
                    </a:lnTo>
                    <a:lnTo>
                      <a:pt x="1338" y="339"/>
                    </a:lnTo>
                    <a:lnTo>
                      <a:pt x="1394" y="345"/>
                    </a:lnTo>
                    <a:lnTo>
                      <a:pt x="1446" y="353"/>
                    </a:lnTo>
                    <a:lnTo>
                      <a:pt x="1486" y="365"/>
                    </a:lnTo>
                    <a:lnTo>
                      <a:pt x="1518" y="376"/>
                    </a:lnTo>
                    <a:lnTo>
                      <a:pt x="1538" y="389"/>
                    </a:lnTo>
                    <a:lnTo>
                      <a:pt x="1560" y="404"/>
                    </a:lnTo>
                    <a:lnTo>
                      <a:pt x="1572" y="419"/>
                    </a:lnTo>
                    <a:lnTo>
                      <a:pt x="1582" y="438"/>
                    </a:lnTo>
                    <a:lnTo>
                      <a:pt x="1592" y="461"/>
                    </a:lnTo>
                    <a:lnTo>
                      <a:pt x="1598" y="477"/>
                    </a:lnTo>
                    <a:lnTo>
                      <a:pt x="1602" y="493"/>
                    </a:lnTo>
                    <a:lnTo>
                      <a:pt x="1604" y="509"/>
                    </a:lnTo>
                    <a:lnTo>
                      <a:pt x="1598" y="524"/>
                    </a:lnTo>
                    <a:lnTo>
                      <a:pt x="1616" y="513"/>
                    </a:lnTo>
                    <a:lnTo>
                      <a:pt x="1632" y="502"/>
                    </a:lnTo>
                    <a:lnTo>
                      <a:pt x="1648" y="488"/>
                    </a:lnTo>
                    <a:lnTo>
                      <a:pt x="1660" y="474"/>
                    </a:lnTo>
                    <a:lnTo>
                      <a:pt x="1668" y="462"/>
                    </a:lnTo>
                    <a:lnTo>
                      <a:pt x="1674" y="446"/>
                    </a:lnTo>
                    <a:lnTo>
                      <a:pt x="1676" y="420"/>
                    </a:lnTo>
                    <a:lnTo>
                      <a:pt x="1674" y="385"/>
                    </a:lnTo>
                    <a:lnTo>
                      <a:pt x="1670" y="345"/>
                    </a:lnTo>
                    <a:lnTo>
                      <a:pt x="1666" y="308"/>
                    </a:lnTo>
                    <a:lnTo>
                      <a:pt x="1658" y="272"/>
                    </a:lnTo>
                    <a:lnTo>
                      <a:pt x="1650" y="251"/>
                    </a:lnTo>
                    <a:lnTo>
                      <a:pt x="1636" y="232"/>
                    </a:lnTo>
                    <a:lnTo>
                      <a:pt x="1614" y="215"/>
                    </a:lnTo>
                    <a:lnTo>
                      <a:pt x="1592" y="202"/>
                    </a:lnTo>
                    <a:lnTo>
                      <a:pt x="1564" y="193"/>
                    </a:lnTo>
                    <a:lnTo>
                      <a:pt x="1524" y="185"/>
                    </a:lnTo>
                    <a:lnTo>
                      <a:pt x="1478" y="178"/>
                    </a:lnTo>
                    <a:lnTo>
                      <a:pt x="1424" y="173"/>
                    </a:lnTo>
                    <a:lnTo>
                      <a:pt x="1364" y="170"/>
                    </a:lnTo>
                    <a:lnTo>
                      <a:pt x="1288" y="168"/>
                    </a:lnTo>
                    <a:lnTo>
                      <a:pt x="889" y="160"/>
                    </a:lnTo>
                    <a:lnTo>
                      <a:pt x="537" y="156"/>
                    </a:lnTo>
                    <a:lnTo>
                      <a:pt x="447" y="153"/>
                    </a:lnTo>
                    <a:lnTo>
                      <a:pt x="384" y="150"/>
                    </a:lnTo>
                    <a:lnTo>
                      <a:pt x="334" y="144"/>
                    </a:lnTo>
                    <a:lnTo>
                      <a:pt x="290" y="137"/>
                    </a:lnTo>
                    <a:lnTo>
                      <a:pt x="244" y="128"/>
                    </a:lnTo>
                    <a:lnTo>
                      <a:pt x="206" y="118"/>
                    </a:lnTo>
                    <a:lnTo>
                      <a:pt x="172" y="104"/>
                    </a:lnTo>
                    <a:lnTo>
                      <a:pt x="150" y="89"/>
                    </a:lnTo>
                    <a:lnTo>
                      <a:pt x="134" y="74"/>
                    </a:lnTo>
                    <a:lnTo>
                      <a:pt x="124" y="55"/>
                    </a:lnTo>
                    <a:lnTo>
                      <a:pt x="122" y="38"/>
                    </a:lnTo>
                    <a:lnTo>
                      <a:pt x="124" y="21"/>
                    </a:lnTo>
                    <a:lnTo>
                      <a:pt x="15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FFB9FF"/>
                  </a:gs>
                </a:gsLst>
                <a:lin ang="5400000" scaled="1"/>
              </a:gradFill>
              <a:ln w="1270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14"/>
          <p:cNvGrpSpPr/>
          <p:nvPr/>
        </p:nvGrpSpPr>
        <p:grpSpPr>
          <a:xfrm>
            <a:off x="0" y="8382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0221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2514600" y="17097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9144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2678805" y="20702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3587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9962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2622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2505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2964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21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4832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82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46"/>
          <p:cNvGrpSpPr/>
          <p:nvPr/>
        </p:nvGrpSpPr>
        <p:grpSpPr>
          <a:xfrm>
            <a:off x="1524000" y="2286000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9144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987" y="45720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4648200" y="5117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55613" y="50125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67318" y="53315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318582" y="48222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3397142" y="62596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67" name="Group 14"/>
          <p:cNvGrpSpPr/>
          <p:nvPr/>
        </p:nvGrpSpPr>
        <p:grpSpPr>
          <a:xfrm>
            <a:off x="0" y="2907268"/>
            <a:ext cx="9144000" cy="1652588"/>
            <a:chOff x="304800" y="1066800"/>
            <a:chExt cx="9024556" cy="1652588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0" name="Group 15"/>
          <p:cNvGrpSpPr/>
          <p:nvPr/>
        </p:nvGrpSpPr>
        <p:grpSpPr>
          <a:xfrm>
            <a:off x="3434502" y="4091185"/>
            <a:ext cx="685800" cy="390525"/>
            <a:chOff x="3429000" y="5410200"/>
            <a:chExt cx="838200" cy="457200"/>
          </a:xfrm>
        </p:grpSpPr>
        <p:sp>
          <p:nvSpPr>
            <p:cNvPr id="101" name="Rounded Rectangle 100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02" name="Snip and Round Single Corner Rectangle 101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983468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" name="Group 40"/>
          <p:cNvGrpSpPr/>
          <p:nvPr/>
        </p:nvGrpSpPr>
        <p:grpSpPr>
          <a:xfrm>
            <a:off x="1981200" y="4191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05" name="Oval 104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3427789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" name="TextBox 107"/>
          <p:cNvSpPr txBox="1"/>
          <p:nvPr/>
        </p:nvSpPr>
        <p:spPr>
          <a:xfrm>
            <a:off x="7086600" y="4038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620000" y="40536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20000" y="43196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430798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47800" y="328826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036725" y="355228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447800" y="2831068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3440668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Hexagon 115"/>
          <p:cNvSpPr/>
          <p:nvPr/>
        </p:nvSpPr>
        <p:spPr>
          <a:xfrm rot="1253932">
            <a:off x="5451942" y="46933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4008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96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1000" y="2983468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85800" y="4050268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4406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122" name="Group 32"/>
          <p:cNvGrpSpPr/>
          <p:nvPr/>
        </p:nvGrpSpPr>
        <p:grpSpPr>
          <a:xfrm>
            <a:off x="5486400" y="3758347"/>
            <a:ext cx="1017588" cy="576263"/>
            <a:chOff x="2411412" y="5105400"/>
            <a:chExt cx="1017588" cy="576263"/>
          </a:xfrm>
        </p:grpSpPr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" name="TextBox 123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125" name="Group 46"/>
          <p:cNvGrpSpPr/>
          <p:nvPr/>
        </p:nvGrpSpPr>
        <p:grpSpPr>
          <a:xfrm>
            <a:off x="5633825" y="4093131"/>
            <a:ext cx="690775" cy="200025"/>
            <a:chOff x="4567025" y="3657600"/>
            <a:chExt cx="690775" cy="200025"/>
          </a:xfrm>
        </p:grpSpPr>
        <p:sp>
          <p:nvSpPr>
            <p:cNvPr id="126" name="Oval 125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0" y="2680252"/>
            <a:ext cx="9144000" cy="1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4953000" y="6465332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04800" y="4615221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37" name="Arc 136"/>
          <p:cNvSpPr/>
          <p:nvPr/>
        </p:nvSpPr>
        <p:spPr>
          <a:xfrm flipH="1">
            <a:off x="6705600" y="43434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37" idx="2"/>
          </p:cNvCxnSpPr>
          <p:nvPr/>
        </p:nvCxnSpPr>
        <p:spPr>
          <a:xfrm rot="5400000">
            <a:off x="6591300" y="4762500"/>
            <a:ext cx="228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140"/>
          <p:cNvSpPr/>
          <p:nvPr/>
        </p:nvSpPr>
        <p:spPr>
          <a:xfrm flipH="1">
            <a:off x="6019800" y="5029200"/>
            <a:ext cx="914400" cy="6096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Hexagon 141"/>
          <p:cNvSpPr/>
          <p:nvPr/>
        </p:nvSpPr>
        <p:spPr>
          <a:xfrm rot="1253932">
            <a:off x="6525775" y="4485632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Hexagon 142"/>
          <p:cNvSpPr/>
          <p:nvPr/>
        </p:nvSpPr>
        <p:spPr>
          <a:xfrm rot="1253932">
            <a:off x="5657882" y="4998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Hexagon 143"/>
          <p:cNvSpPr/>
          <p:nvPr/>
        </p:nvSpPr>
        <p:spPr>
          <a:xfrm rot="1253932">
            <a:off x="5680542" y="5379185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Hexagon 144"/>
          <p:cNvSpPr/>
          <p:nvPr/>
        </p:nvSpPr>
        <p:spPr>
          <a:xfrm rot="1253932">
            <a:off x="5451942" y="5683983"/>
            <a:ext cx="306924" cy="290632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89560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Phosphorylate</a:t>
            </a:r>
            <a:r>
              <a:rPr lang="en-US" sz="2000" b="1" dirty="0" smtClean="0">
                <a:latin typeface="Arial Narrow" pitchFamily="34" charset="0"/>
              </a:rPr>
              <a:t>  Proteins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657600" y="63246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rot="10800000">
            <a:off x="4267200" y="53340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rot="10800000">
            <a:off x="1295400" y="4267200"/>
            <a:ext cx="1524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10800000" flipV="1">
            <a:off x="1752600" y="5105400"/>
            <a:ext cx="1066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94" idx="3"/>
          </p:cNvCxnSpPr>
          <p:nvPr/>
        </p:nvCxnSpPr>
        <p:spPr>
          <a:xfrm rot="16200000" flipH="1">
            <a:off x="2466674" y="5458126"/>
            <a:ext cx="1376159" cy="6707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2819400" y="5105400"/>
            <a:ext cx="1981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1752600" y="457200"/>
            <a:ext cx="3124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No receptor activation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33600" y="2743200"/>
            <a:ext cx="35814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 binding activates 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40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616200" y="21717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05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GDP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GTP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952</Words>
  <Application>Microsoft Office PowerPoint</Application>
  <PresentationFormat>On-screen Show (4:3)</PresentationFormat>
  <Paragraphs>254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zaina</cp:lastModifiedBy>
  <cp:revision>298</cp:revision>
  <dcterms:created xsi:type="dcterms:W3CDTF">2010-09-28T15:47:12Z</dcterms:created>
  <dcterms:modified xsi:type="dcterms:W3CDTF">2012-09-15T13:25:07Z</dcterms:modified>
</cp:coreProperties>
</file>