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69" r:id="rId3"/>
    <p:sldId id="275" r:id="rId4"/>
    <p:sldId id="401" r:id="rId5"/>
    <p:sldId id="400" r:id="rId6"/>
    <p:sldId id="407" r:id="rId7"/>
    <p:sldId id="417" r:id="rId8"/>
    <p:sldId id="418" r:id="rId9"/>
    <p:sldId id="393" r:id="rId10"/>
    <p:sldId id="413" r:id="rId11"/>
    <p:sldId id="414" r:id="rId12"/>
    <p:sldId id="415" r:id="rId13"/>
    <p:sldId id="41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CD4"/>
    <a:srgbClr val="5100C8"/>
    <a:srgbClr val="AA71FF"/>
    <a:srgbClr val="D8BDFF"/>
    <a:srgbClr val="6600FF"/>
    <a:srgbClr val="FF00FF"/>
    <a:srgbClr val="FF0066"/>
    <a:srgbClr val="7B48A2"/>
    <a:srgbClr val="EBE2F2"/>
    <a:srgbClr val="FF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0" d="100"/>
          <a:sy n="80" d="100"/>
        </p:scale>
        <p:origin x="-30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5F5C-3627-4B5C-9672-A6905F592185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8953-EE95-4C30-B70B-FC9C078C1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3A84B3-885B-4722-A1CC-907C632DFD18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683299-43F4-4C81-B6CD-5527A3FE8E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5250-10E8-42B3-8551-CC757E156B9A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137-7090-4010-9DF7-0050F4102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40A-BED4-4210-8023-F0B7429E1AA3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141FB-163A-478D-ABF8-93DE70BB0F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5621-1CE6-4346-B336-21F87F8E1B1E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FB93-29EB-4AFE-9EC7-CAF204DB3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4B7C-2F33-4606-AEBB-E9570FF94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5607-23D9-4831-9D54-8BD415E63C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A396-5E24-4C13-AF76-1CB91F894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11C5-BF5A-4046-8000-FBD2E6A4A4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5C4E-F7EE-40DA-AC9C-181A3E19BC87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8AC3-E09A-41E4-BDEA-C1DE2D87AC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E5E4-F5AA-4A28-B988-4B6A7DE1E307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8A4F-A2BF-4B1B-820B-AEB6C181C6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91D3-C27D-4928-A2C7-CBDC62670C3C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E149-6041-455C-94A3-3C321504E9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03A3-7547-4332-9908-2A182E4DA60B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5505-6A8C-4E18-B21C-0706A62575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CB2A-2B2F-43BE-AB19-2B10900CACFB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0271-B87C-4CA6-A5C9-AC730DB3F9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27C7-4AC1-4137-9979-DD980E099426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FE9-0430-46D1-8694-B9B361B2B3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4CD7-FDA8-443D-952C-CC6C2F2AE3D3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AA7B-3ED9-40F9-A660-40F403A699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C0D0-65A9-49EA-89B8-40981EC0B4B3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CF9C-2BF2-483A-A0EE-2B7E655EFA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6E547-0D8A-41AD-B3CA-12CEAA634F27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D554C5-05E5-4E93-87C8-A96712DE78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0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43400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TOLERANCE,  DESENSITIZATION  &amp;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724400" y="5486400"/>
            <a:ext cx="4419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25714B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gradual diminution of response to the drug  that occurs gradual in the course of few days  to weeks is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anaphylaxsis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tolerance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tachyphylaxsis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idiosyncrasy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The most important reason for development of tolerance is: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Resistance to antimicrobial drug in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organism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Exhaustion of mediators at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receptors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Adaptive homeostatic 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post receptor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Decrease drug availability due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pre-receptor causes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</a:t>
            </a:r>
            <a:r>
              <a:rPr lang="en-US" sz="2800" b="1" dirty="0" err="1" smtClean="0">
                <a:latin typeface="Arial Narrow" pitchFamily="34" charset="0"/>
              </a:rPr>
              <a:t>Teratogenicity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retinoids</a:t>
            </a:r>
            <a:r>
              <a:rPr lang="en-US" sz="2800" b="1" dirty="0" smtClean="0">
                <a:latin typeface="Arial Narrow" pitchFamily="34" charset="0"/>
              </a:rPr>
              <a:t> is considered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Type C adverse drug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Type I hypersensitivity reaction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Type C adverse drug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Type III hypersensitivity reaction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4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A89CD4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5100C8"/>
          </a:solidFill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1752600"/>
            <a:ext cx="617220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	 An example of drug induced 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cytotoxicity</a:t>
            </a:r>
            <a:r>
              <a:rPr lang="en-US" sz="2800" b="1" dirty="0" smtClean="0">
                <a:latin typeface="Arial Narrow" pitchFamily="34" charset="0"/>
              </a:rPr>
              <a:t> is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</a:t>
            </a:r>
          </a:p>
          <a:p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bronchial asthma by penicillin</a:t>
            </a:r>
            <a:r>
              <a:rPr lang="en-US" sz="28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B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err="1" smtClean="0">
                <a:latin typeface="Arial Narrow" pitchFamily="34" charset="0"/>
              </a:rPr>
              <a:t>haemolytic</a:t>
            </a:r>
            <a:r>
              <a:rPr lang="en-US" sz="2800" b="1" dirty="0" smtClean="0">
                <a:latin typeface="Arial Narrow" pitchFamily="34" charset="0"/>
              </a:rPr>
              <a:t> anemia by </a:t>
            </a:r>
            <a:r>
              <a:rPr lang="en-US" sz="2800" b="1" dirty="0" err="1" smtClean="0">
                <a:latin typeface="Arial Narrow" pitchFamily="34" charset="0"/>
              </a:rPr>
              <a:t>quinidine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C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serum sickness by </a:t>
            </a:r>
            <a:r>
              <a:rPr lang="en-US" sz="2800" b="1" dirty="0" err="1" smtClean="0">
                <a:latin typeface="Arial Narrow" pitchFamily="34" charset="0"/>
              </a:rPr>
              <a:t>sulphonamides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        D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contact dermatitis by local </a:t>
            </a:r>
            <a:r>
              <a:rPr lang="en-US" sz="2800" b="1" dirty="0" err="1" smtClean="0">
                <a:latin typeface="Arial Narrow" pitchFamily="34" charset="0"/>
              </a:rPr>
              <a:t>anaes</a:t>
            </a:r>
            <a:r>
              <a:rPr lang="en-US" sz="2800" b="1" dirty="0" smtClean="0">
                <a:latin typeface="Arial Narrow" pitchFamily="34" charset="0"/>
              </a:rPr>
              <a:t>-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</a:t>
            </a:r>
            <a:r>
              <a:rPr lang="en-US" sz="2800" b="1" dirty="0" err="1" smtClean="0">
                <a:latin typeface="Arial Narrow" pitchFamily="34" charset="0"/>
              </a:rPr>
              <a:t>thetic</a:t>
            </a:r>
            <a:r>
              <a:rPr lang="en-US" sz="2800" b="1" dirty="0" smtClean="0">
                <a:latin typeface="Arial Narrow" pitchFamily="34" charset="0"/>
              </a:rPr>
              <a:t> creams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  <a:cs typeface="Arial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  <a:cs typeface="Arial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  <a:cs typeface="Arial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  <a:cs typeface="Arial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  <a:cs typeface="Arial" pitchFamily="34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508375" y="60150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24200" y="50244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4110037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98713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61913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8600" y="3352800"/>
            <a:ext cx="32766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201613" y="1104901"/>
            <a:ext cx="1703387" cy="1286658"/>
            <a:chOff x="76200" y="2856708"/>
            <a:chExt cx="1447800" cy="1287025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 bwMode="auto">
            <a:xfrm>
              <a:off x="76200" y="3123483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5562600" y="2133600"/>
            <a:ext cx="2895598" cy="1314448"/>
            <a:chOff x="2220014" y="3962402"/>
            <a:chExt cx="2895598" cy="1314448"/>
          </a:xfrm>
        </p:grpSpPr>
        <p:sp>
          <p:nvSpPr>
            <p:cNvPr id="55" name="TextBox 54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220014" y="3962402"/>
              <a:ext cx="914398" cy="6857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69" name="Group 58"/>
          <p:cNvGrpSpPr>
            <a:grpSpLocks/>
          </p:cNvGrpSpPr>
          <p:nvPr/>
        </p:nvGrpSpPr>
        <p:grpSpPr bwMode="auto">
          <a:xfrm>
            <a:off x="533400" y="2133601"/>
            <a:ext cx="3048000" cy="1226644"/>
            <a:chOff x="761568" y="2674430"/>
            <a:chExt cx="2977530" cy="1226599"/>
          </a:xfrm>
        </p:grpSpPr>
        <p:sp>
          <p:nvSpPr>
            <p:cNvPr id="70" name="TextBox 69"/>
            <p:cNvSpPr txBox="1"/>
            <p:nvPr/>
          </p:nvSpPr>
          <p:spPr bwMode="auto">
            <a:xfrm>
              <a:off x="761568" y="3131615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rot="10800000" flipV="1">
              <a:off x="2514413" y="2674430"/>
              <a:ext cx="1224685" cy="60213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6000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584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556000" y="14478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5842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5181600" y="40386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1530925" y="610394"/>
            <a:ext cx="1600200" cy="4190206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96000" y="19050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by </a:t>
            </a:r>
            <a:r>
              <a:rPr lang="en-US" sz="2200" b="1" u="sng" dirty="0" smtClean="0">
                <a:latin typeface="Arial Narrow" pitchFamily="34" charset="0"/>
                <a:cs typeface="Aharoni" pitchFamily="2" charset="-79"/>
              </a:rPr>
              <a:t>sudden stop- page</a:t>
            </a: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2733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750" y="5588000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effect.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95400" y="1828800"/>
            <a:ext cx="16764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22600" y="1905000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</a:t>
            </a:r>
            <a:r>
              <a:rPr lang="en-US" sz="2200" b="1" u="sng" dirty="0" smtClean="0">
                <a:latin typeface="Arial Narrow" pitchFamily="34" charset="0"/>
              </a:rPr>
              <a:t>during</a:t>
            </a:r>
            <a:r>
              <a:rPr lang="en-US" sz="2200" b="1" dirty="0" smtClean="0">
                <a:latin typeface="Arial Narrow" pitchFamily="34" charset="0"/>
              </a:rPr>
              <a:t>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6200" y="4508500"/>
            <a:ext cx="398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</a:t>
            </a:r>
            <a:r>
              <a:rPr lang="en-US" sz="2200" b="1" u="sng" dirty="0" smtClean="0">
                <a:latin typeface="Arial Narrow" pitchFamily="34" charset="0"/>
              </a:rPr>
              <a:t>even after drug stoppage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800600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156200" y="609598"/>
            <a:ext cx="1524000" cy="3360216"/>
            <a:chOff x="5486400" y="838198"/>
            <a:chExt cx="1524000" cy="3563077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486400" y="3908611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H="1">
              <a:off x="4725893" y="2360706"/>
              <a:ext cx="3070415" cy="253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41600" y="25146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200" b="1" dirty="0" smtClean="0">
                <a:latin typeface="Arial Narrow" pitchFamily="34" charset="0"/>
              </a:rPr>
              <a:t>ronic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intake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9800" y="5184775"/>
            <a:ext cx="19812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00" y="3302000"/>
            <a:ext cx="2787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Hemorrhage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endParaRPr lang="en-US" sz="2200" dirty="0">
              <a:solidFill>
                <a:srgbClr val="5100C8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8400" y="6350000"/>
            <a:ext cx="3770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Quinidine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6096000" y="2705100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             ..   Withdrawal 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syndrome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00800" y="52297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EE00EE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/>
              </a:rPr>
              <a:t>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etinoids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EE00EE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tobacoo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smoking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586740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Quinidine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2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  TYPE B</a:t>
            </a:r>
          </a:p>
        </p:txBody>
      </p:sp>
      <p:sp>
        <p:nvSpPr>
          <p:cNvPr id="41990" name="Rectangle 26"/>
          <p:cNvSpPr>
            <a:spLocks noChangeArrowheads="1"/>
          </p:cNvSpPr>
          <p:nvPr/>
        </p:nvSpPr>
        <p:spPr bwMode="auto">
          <a:xfrm>
            <a:off x="2057400" y="2971800"/>
            <a:ext cx="259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thrombocytopenia </a:t>
            </a:r>
            <a:endParaRPr lang="en-US" sz="2200" b="1" dirty="0" smtClean="0">
              <a:latin typeface="Arial Narrow" pitchFamily="34" charset="0"/>
            </a:endParaRP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4343400" y="2971800"/>
            <a:ext cx="2895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4" name="TextBox 34"/>
          <p:cNvSpPr txBox="1">
            <a:spLocks noChangeArrowheads="1"/>
          </p:cNvSpPr>
          <p:nvPr/>
        </p:nvSpPr>
        <p:spPr bwMode="auto">
          <a:xfrm>
            <a:off x="6934200" y="2971800"/>
            <a:ext cx="1981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anesthetics 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152400" y="2971800"/>
            <a:ext cx="2057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>
                <a:latin typeface="Arial Narrow" pitchFamily="34" charset="0"/>
              </a:rPr>
              <a:t>rhinitis, bronchial asthma </a:t>
            </a:r>
          </a:p>
          <a:p>
            <a:pPr algn="ctr"/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Penicillin.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685800"/>
            <a:ext cx="8610600" cy="1997075"/>
            <a:chOff x="381000" y="838200"/>
            <a:chExt cx="8610600" cy="199707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81000" y="8382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5100C8"/>
                  </a:solidFill>
                  <a:latin typeface="Arial Narrow" pitchFamily="34" charset="0"/>
                </a:rPr>
                <a:t>HYPERSENSITIVITY REACTION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5400000">
              <a:off x="9136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rot="5400000">
              <a:off x="540543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5400000">
              <a:off x="7925594" y="1761331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1066800" y="1609725"/>
              <a:ext cx="70104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Arrow Connector 26"/>
            <p:cNvCxnSpPr/>
            <p:nvPr/>
          </p:nvCxnSpPr>
          <p:spPr bwMode="auto">
            <a:xfrm rot="5400000">
              <a:off x="2894807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10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TextBox 49"/>
            <p:cNvSpPr txBox="1"/>
            <p:nvPr/>
          </p:nvSpPr>
          <p:spPr>
            <a:xfrm>
              <a:off x="42672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39" name="TextBox 49"/>
            <p:cNvSpPr txBox="1"/>
            <p:nvPr/>
          </p:nvSpPr>
          <p:spPr>
            <a:xfrm>
              <a:off x="68580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>
              <a:off x="4419600" y="1371600"/>
              <a:ext cx="0" cy="228600"/>
            </a:xfrm>
            <a:prstGeom prst="line">
              <a:avLst/>
            </a:prstGeom>
            <a:noFill/>
            <a:ln w="3810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2706688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6747</TotalTime>
  <Words>543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289</cp:revision>
  <dcterms:created xsi:type="dcterms:W3CDTF">2010-09-28T15:47:12Z</dcterms:created>
  <dcterms:modified xsi:type="dcterms:W3CDTF">2012-09-29T10:47:19Z</dcterms:modified>
</cp:coreProperties>
</file>