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2" r:id="rId2"/>
    <p:sldId id="403" r:id="rId3"/>
    <p:sldId id="404" r:id="rId4"/>
    <p:sldId id="376" r:id="rId5"/>
    <p:sldId id="377" r:id="rId6"/>
    <p:sldId id="378" r:id="rId7"/>
    <p:sldId id="379" r:id="rId8"/>
    <p:sldId id="380" r:id="rId9"/>
    <p:sldId id="381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407" r:id="rId20"/>
    <p:sldId id="392" r:id="rId21"/>
    <p:sldId id="394" r:id="rId22"/>
    <p:sldId id="408" r:id="rId23"/>
    <p:sldId id="395" r:id="rId24"/>
    <p:sldId id="396" r:id="rId25"/>
    <p:sldId id="397" r:id="rId26"/>
    <p:sldId id="398" r:id="rId27"/>
    <p:sldId id="399" r:id="rId28"/>
    <p:sldId id="401" r:id="rId29"/>
    <p:sldId id="406" r:id="rId30"/>
    <p:sldId id="405" r:id="rId31"/>
    <p:sldId id="37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49"/>
    <a:srgbClr val="FF0000"/>
    <a:srgbClr val="00FEBB"/>
    <a:srgbClr val="339933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73" autoAdjust="0"/>
    <p:restoredTop sz="94660"/>
  </p:normalViewPr>
  <p:slideViewPr>
    <p:cSldViewPr>
      <p:cViewPr>
        <p:scale>
          <a:sx n="60" d="100"/>
          <a:sy n="60" d="100"/>
        </p:scale>
        <p:origin x="-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8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CF9905-2306-44B6-B825-BEE862A26E5B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10-12 hrs.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2A1FC2-3A12-48DB-ACFF-BCB45166375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A982E2-DEFF-4349-A1F3-EFC74ABCFEA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87788" y="4652963"/>
            <a:ext cx="5256212" cy="1152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3838" y="4579938"/>
            <a:ext cx="6875462" cy="936625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3838" y="51800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1916113"/>
            <a:ext cx="1909763" cy="4608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916113"/>
            <a:ext cx="5581650" cy="460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450" y="2636838"/>
            <a:ext cx="374491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4763" y="2636838"/>
            <a:ext cx="3746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7450" y="4656138"/>
            <a:ext cx="3744913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763" y="4656138"/>
            <a:ext cx="3746500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CC49-A09F-4999-8921-9CDEAF8E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6113"/>
            <a:ext cx="6553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36838"/>
            <a:ext cx="76438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//upload.wikimedia.org/wikipedia/commons/4/4d/Philadelphia_Chromosom.sv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1143000"/>
            <a:ext cx="7391400" cy="1219200"/>
          </a:xfrm>
          <a:prstGeom prst="rect">
            <a:avLst/>
          </a:prstGeom>
          <a:ln>
            <a:prstDash val="lgDashDotDot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Medical  Genetics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9" name="Picture 3" descr="DNAanimated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36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0200" y="2971800"/>
            <a:ext cx="6705599" cy="3200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 algn="ctr">
              <a:buFontTx/>
              <a:buChar char="•"/>
              <a:defRPr/>
            </a:pP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LECTURE 1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Human Chromosomes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Human Karyotype</a:t>
            </a:r>
          </a:p>
          <a:p>
            <a:pPr algn="ctr"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M.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Faiyaz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Ul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Haque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PhD, </a:t>
            </a: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FRCPath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G03_22"/>
          <p:cNvPicPr>
            <a:picLocks noChangeAspect="1" noChangeArrowheads="1"/>
          </p:cNvPicPr>
          <p:nvPr/>
        </p:nvPicPr>
        <p:blipFill>
          <a:blip r:embed="rId2" cstate="print"/>
          <a:srcRect l="17180" r="15891"/>
          <a:stretch>
            <a:fillRect/>
          </a:stretch>
        </p:blipFill>
        <p:spPr bwMode="auto">
          <a:xfrm>
            <a:off x="-42863" y="11113"/>
            <a:ext cx="6451601" cy="72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963" y="5105400"/>
            <a:ext cx="2763837" cy="1600200"/>
          </a:xfrm>
          <a:prstGeom prst="rect">
            <a:avLst/>
          </a:prstGeom>
          <a:gradFill rotWithShape="1">
            <a:gsLst>
              <a:gs pos="0">
                <a:srgbClr val="444444"/>
              </a:gs>
              <a:gs pos="80000">
                <a:srgbClr val="5C5C5C"/>
              </a:gs>
              <a:gs pos="100000">
                <a:srgbClr val="5C5C5C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4140200" y="-26988"/>
            <a:ext cx="4937125" cy="522288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Structure of  Chromosomes</a:t>
            </a: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4038600" y="2568575"/>
            <a:ext cx="152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DNA </a:t>
            </a:r>
            <a:br>
              <a:rPr lang="en-US" sz="1600" b="1">
                <a:solidFill>
                  <a:srgbClr val="C00000"/>
                </a:solidFill>
              </a:rPr>
            </a:br>
            <a:r>
              <a:rPr lang="en-US" sz="1600" b="1">
                <a:solidFill>
                  <a:srgbClr val="C00000"/>
                </a:solidFill>
              </a:rPr>
              <a:t>condensation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553200" y="698500"/>
            <a:ext cx="2493963" cy="433070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Arial" charset="0"/>
              <a:buNone/>
              <a:defRPr/>
            </a:pPr>
            <a:r>
              <a:rPr lang="en-US" b="1" u="sng" dirty="0">
                <a:solidFill>
                  <a:srgbClr val="00B050"/>
                </a:solidFill>
              </a:rPr>
              <a:t>Orders of DNA coiling and folding: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</a:rPr>
              <a:t>Primary coiling</a:t>
            </a:r>
            <a:r>
              <a:rPr lang="en-US" dirty="0"/>
              <a:t>: DNA double helix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</a:rPr>
              <a:t>Secondary coiling</a:t>
            </a:r>
            <a:r>
              <a:rPr lang="en-US" dirty="0"/>
              <a:t>: around histones (basic proteins)</a:t>
            </a:r>
            <a:r>
              <a:rPr lang="en-US" dirty="0">
                <a:sym typeface="Wingdings" pitchFamily="2" charset="2"/>
              </a:rPr>
              <a:t> nucleosomes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  <a:sym typeface="Wingdings" pitchFamily="2" charset="2"/>
              </a:rPr>
              <a:t>Tertiary coiling</a:t>
            </a:r>
            <a:r>
              <a:rPr lang="en-US" dirty="0">
                <a:sym typeface="Wingdings" pitchFamily="2" charset="2"/>
              </a:rPr>
              <a:t>  chromatin fiber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dirty="0">
                <a:sym typeface="Wingdings" pitchFamily="2" charset="2"/>
              </a:rPr>
              <a:t>Chromatin fibers form </a:t>
            </a:r>
            <a:r>
              <a:rPr lang="en-US" dirty="0">
                <a:solidFill>
                  <a:srgbClr val="CC3300"/>
                </a:solidFill>
                <a:sym typeface="Wingdings" pitchFamily="2" charset="2"/>
              </a:rPr>
              <a:t>long loops</a:t>
            </a:r>
            <a:r>
              <a:rPr lang="en-US" dirty="0">
                <a:sym typeface="Wingdings" pitchFamily="2" charset="2"/>
              </a:rPr>
              <a:t> on non-histone proteins  tighter </a:t>
            </a:r>
            <a:r>
              <a:rPr lang="en-US" dirty="0">
                <a:solidFill>
                  <a:srgbClr val="CC3300"/>
                </a:solidFill>
                <a:sym typeface="Wingdings" pitchFamily="2" charset="2"/>
              </a:rPr>
              <a:t>coils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sz="1400" dirty="0">
                <a:solidFill>
                  <a:srgbClr val="CC3300"/>
                </a:solidFill>
                <a:sym typeface="Wingdings" pitchFamily="2" charset="2"/>
              </a:rPr>
              <a:t>chromosome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11188" y="1565275"/>
            <a:ext cx="830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800" b="1"/>
          </a:p>
          <a:p>
            <a:r>
              <a:rPr lang="en-US" sz="2800" b="1">
                <a:solidFill>
                  <a:srgbClr val="C00000"/>
                </a:solidFill>
              </a:rPr>
              <a:t>Cytogenetics:</a:t>
            </a:r>
          </a:p>
          <a:p>
            <a:pPr lvl="2"/>
            <a:r>
              <a:rPr lang="en-US" sz="2800" b="1">
                <a:solidFill>
                  <a:srgbClr val="CC0000"/>
                </a:solidFill>
              </a:rPr>
              <a:t>■ </a:t>
            </a:r>
            <a:r>
              <a:rPr lang="en-US" sz="2800" b="1"/>
              <a:t>Non-Banded Karyotype</a:t>
            </a:r>
          </a:p>
          <a:p>
            <a:pPr lvl="2"/>
            <a:r>
              <a:rPr lang="en-US" sz="2800" b="1"/>
              <a:t>■ Banded Karyotype</a:t>
            </a:r>
          </a:p>
          <a:p>
            <a:pPr lvl="2"/>
            <a:r>
              <a:rPr lang="en-US" sz="2800" b="1"/>
              <a:t>■ High resolution Karyotype</a:t>
            </a:r>
          </a:p>
          <a:p>
            <a:endParaRPr lang="en-US" sz="2800" b="1">
              <a:solidFill>
                <a:srgbClr val="0000FF"/>
              </a:solidFill>
            </a:endParaRPr>
          </a:p>
          <a:p>
            <a:r>
              <a:rPr lang="en-US" sz="2800" b="1">
                <a:solidFill>
                  <a:srgbClr val="C00000"/>
                </a:solidFill>
              </a:rPr>
              <a:t>Molecular cytogenetics:</a:t>
            </a:r>
          </a:p>
          <a:p>
            <a:r>
              <a:rPr lang="en-US" sz="2800" b="1">
                <a:solidFill>
                  <a:srgbClr val="CC0000"/>
                </a:solidFill>
              </a:rPr>
              <a:t>	■ </a:t>
            </a:r>
            <a:r>
              <a:rPr lang="en-US" sz="2800" b="1"/>
              <a:t>Fluorescent in situ hybridization (FISH).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24300" y="2636838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6" descr="http://ehumanbiofield.wikispaces.com/file/view/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974725"/>
            <a:ext cx="6067425" cy="573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541963" y="2655888"/>
            <a:ext cx="126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10-12 hrs.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140200" y="573246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6-8 hrs.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411413" y="4427538"/>
            <a:ext cx="100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2-4 hrs.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9838" y="152400"/>
            <a:ext cx="38909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Mitotic 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1414463"/>
            <a:ext cx="81534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A series of steps involved :</a:t>
            </a:r>
          </a:p>
          <a:p>
            <a:r>
              <a:rPr lang="en-US" sz="2800" b="1">
                <a:solidFill>
                  <a:srgbClr val="FF0000"/>
                </a:solidFill>
              </a:rPr>
              <a:t> </a:t>
            </a:r>
          </a:p>
          <a:p>
            <a:pPr lvl="3"/>
            <a:r>
              <a:rPr lang="en-US" sz="2400" b="1">
                <a:solidFill>
                  <a:srgbClr val="FF0000"/>
                </a:solidFill>
              </a:rPr>
              <a:t>■ CULTURING</a:t>
            </a:r>
          </a:p>
          <a:p>
            <a:pPr lvl="3"/>
            <a:endParaRPr lang="en-US" sz="2400" b="1">
              <a:solidFill>
                <a:srgbClr val="FF0000"/>
              </a:solidFill>
            </a:endParaRPr>
          </a:p>
          <a:p>
            <a:pPr lvl="3"/>
            <a:r>
              <a:rPr lang="en-US" sz="2400" b="1">
                <a:solidFill>
                  <a:srgbClr val="FF0000"/>
                </a:solidFill>
              </a:rPr>
              <a:t>■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HARVESTING</a:t>
            </a:r>
          </a:p>
          <a:p>
            <a:pPr lvl="4"/>
            <a:endParaRPr lang="en-US" sz="2400" b="1">
              <a:solidFill>
                <a:srgbClr val="0000FF"/>
              </a:solidFill>
            </a:endParaRPr>
          </a:p>
          <a:p>
            <a:pPr lvl="3"/>
            <a:r>
              <a:rPr lang="en-US" sz="2400" b="1">
                <a:solidFill>
                  <a:srgbClr val="FF0000"/>
                </a:solidFill>
              </a:rPr>
              <a:t>■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Slide-Making</a:t>
            </a:r>
          </a:p>
          <a:p>
            <a:pPr lvl="3"/>
            <a:r>
              <a:rPr lang="en-US" sz="2400" b="1"/>
              <a:t>■</a:t>
            </a:r>
            <a:r>
              <a:rPr lang="en-US" sz="2400"/>
              <a:t> </a:t>
            </a:r>
            <a:r>
              <a:rPr lang="en-US" sz="2400" b="1"/>
              <a:t>Banding</a:t>
            </a:r>
          </a:p>
          <a:p>
            <a:pPr lvl="3"/>
            <a:r>
              <a:rPr lang="en-US" sz="2400" b="1"/>
              <a:t>■</a:t>
            </a:r>
            <a:r>
              <a:rPr lang="en-US" sz="2400"/>
              <a:t> </a:t>
            </a:r>
            <a:r>
              <a:rPr lang="en-US" sz="2400" b="1"/>
              <a:t>Staining</a:t>
            </a:r>
          </a:p>
          <a:p>
            <a:pPr lvl="3"/>
            <a:r>
              <a:rPr lang="en-US" sz="2400" b="1"/>
              <a:t>■</a:t>
            </a:r>
            <a:r>
              <a:rPr lang="en-US" sz="2400"/>
              <a:t> </a:t>
            </a:r>
            <a:r>
              <a:rPr lang="en-US" sz="2400" b="1"/>
              <a:t>Karyotyping</a:t>
            </a:r>
          </a:p>
          <a:p>
            <a:pPr lvl="2"/>
            <a:r>
              <a:rPr lang="en-US" sz="2400" b="1"/>
              <a:t>■</a:t>
            </a:r>
            <a:r>
              <a:rPr lang="en-US" sz="2400"/>
              <a:t> </a:t>
            </a:r>
            <a:r>
              <a:rPr lang="en-US" sz="2400" b="1"/>
              <a:t>Chromosome Analysis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57563"/>
            <a:ext cx="2743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96975"/>
            <a:ext cx="2209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892425" y="171450"/>
            <a:ext cx="2441575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2.tfd.com/mk/K/X2604-K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981075"/>
            <a:ext cx="72723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925" y="3933825"/>
            <a:ext cx="19796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7030A0"/>
                </a:solidFill>
              </a:rPr>
              <a:t>Culture media contains Phytohemagglutinin to stimulate T lymphocytes to divide</a:t>
            </a:r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>
            <a:off x="1908175" y="5230813"/>
            <a:ext cx="9350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856038" y="5072063"/>
            <a:ext cx="19796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Prevents formation of the spindle </a:t>
            </a:r>
            <a:r>
              <a:rPr lang="en-US" sz="1600">
                <a:sym typeface="Wingdings" pitchFamily="2" charset="2"/>
              </a:rPr>
              <a:t> arrest cell division during metaphase</a:t>
            </a:r>
            <a:endParaRPr lang="en-US" sz="1600"/>
          </a:p>
        </p:txBody>
      </p:sp>
      <p:sp>
        <p:nvSpPr>
          <p:cNvPr id="17414" name="AutoShape 10"/>
          <p:cNvSpPr>
            <a:spLocks noChangeArrowheads="1"/>
          </p:cNvSpPr>
          <p:nvPr/>
        </p:nvSpPr>
        <p:spPr bwMode="auto">
          <a:xfrm>
            <a:off x="4513263" y="6308725"/>
            <a:ext cx="287337" cy="14446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EG"/>
          </a:p>
        </p:txBody>
      </p:sp>
      <p:sp>
        <p:nvSpPr>
          <p:cNvPr id="17415" name="Oval 11"/>
          <p:cNvSpPr>
            <a:spLocks noChangeArrowheads="1"/>
          </p:cNvSpPr>
          <p:nvPr/>
        </p:nvSpPr>
        <p:spPr bwMode="auto">
          <a:xfrm>
            <a:off x="3635375" y="4921250"/>
            <a:ext cx="2232025" cy="1366838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7416" name="Oval 12"/>
          <p:cNvSpPr>
            <a:spLocks noChangeArrowheads="1"/>
          </p:cNvSpPr>
          <p:nvPr/>
        </p:nvSpPr>
        <p:spPr bwMode="auto">
          <a:xfrm>
            <a:off x="-31750" y="3284538"/>
            <a:ext cx="1908175" cy="2808287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>
              <a:solidFill>
                <a:srgbClr val="7030A0"/>
              </a:solidFill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469900" y="-49213"/>
            <a:ext cx="8293100" cy="11160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rtl="0"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Procedure of Chromosome Preparation </a:t>
            </a:r>
          </a:p>
          <a:p>
            <a:pPr rtl="0"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from Peripheral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03313" y="165100"/>
            <a:ext cx="613568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Metaphase chromosomes: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4213" y="4110038"/>
            <a:ext cx="6616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/>
              <a:t>■ Each chromosome has a centromere (CEN), </a:t>
            </a:r>
          </a:p>
          <a:p>
            <a:r>
              <a:rPr lang="en-US" sz="2400"/>
              <a:t>region which contains the kinetochore,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4213" y="3213100"/>
            <a:ext cx="7716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/>
              <a:t>■ The 2 sister-chromatids</a:t>
            </a:r>
          </a:p>
          <a:p>
            <a:r>
              <a:rPr lang="en-US" sz="2400"/>
              <a:t> are principally held together at the centromeric region.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4213" y="4973638"/>
            <a:ext cx="6804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/>
              <a:t>■ CEN divides the chromosome into two arms:</a:t>
            </a:r>
          </a:p>
          <a:p>
            <a:r>
              <a:rPr lang="en-US" sz="2400"/>
              <a:t> the short arm (p arm) and the long arm (q arm).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4213" y="5919788"/>
            <a:ext cx="524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/>
              <a:t>■ Each arm terminates in a telomere.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166813"/>
            <a:ext cx="42672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external image chromoso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1190625"/>
            <a:ext cx="244475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427663" y="849313"/>
            <a:ext cx="3743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 single complete set of chromosomes. (N=23 for humans)</a:t>
            </a:r>
            <a:r>
              <a:rPr lang="ar-SA">
                <a:solidFill>
                  <a:srgbClr val="000000"/>
                </a:solidFill>
              </a:rPr>
              <a:t/>
            </a:r>
            <a:br>
              <a:rPr lang="ar-SA">
                <a:solidFill>
                  <a:srgbClr val="000000"/>
                </a:solidFill>
              </a:rPr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38188"/>
            <a:ext cx="6480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750" y="0"/>
            <a:ext cx="7750175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Centromeric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position and arm length: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81000" y="3027363"/>
            <a:ext cx="8512175" cy="378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/>
              <a:t>The ratio of the lengths of the two arms is constant for each chromosome.</a:t>
            </a:r>
          </a:p>
          <a:p>
            <a:endParaRPr lang="en-US" sz="2400"/>
          </a:p>
          <a:p>
            <a:r>
              <a:rPr lang="en-US" sz="2400"/>
              <a:t>This ratio is an important parameter for chromosome identification and allows classification of chromosomes into several basic morphologic types:</a:t>
            </a:r>
          </a:p>
          <a:p>
            <a:r>
              <a:rPr lang="en-US" sz="2400"/>
              <a:t> </a:t>
            </a:r>
            <a:r>
              <a:rPr lang="en-US" sz="2400">
                <a:solidFill>
                  <a:srgbClr val="7030A0"/>
                </a:solidFill>
              </a:rPr>
              <a:t>i-</a:t>
            </a:r>
            <a:r>
              <a:rPr lang="en-US" sz="2400" i="1">
                <a:solidFill>
                  <a:srgbClr val="7030A0"/>
                </a:solidFill>
              </a:rPr>
              <a:t>metacentric</a:t>
            </a:r>
            <a:r>
              <a:rPr lang="en-US" sz="2400">
                <a:solidFill>
                  <a:srgbClr val="7030A0"/>
                </a:solidFill>
              </a:rPr>
              <a:t>   ii-</a:t>
            </a:r>
            <a:r>
              <a:rPr lang="en-US" sz="2400" i="1">
                <a:solidFill>
                  <a:srgbClr val="7030A0"/>
                </a:solidFill>
              </a:rPr>
              <a:t>sub-metacentric</a:t>
            </a:r>
            <a:r>
              <a:rPr lang="en-US" sz="2400">
                <a:solidFill>
                  <a:srgbClr val="7030A0"/>
                </a:solidFill>
              </a:rPr>
              <a:t> iii-</a:t>
            </a:r>
            <a:r>
              <a:rPr lang="en-US" sz="2400" i="1">
                <a:solidFill>
                  <a:srgbClr val="7030A0"/>
                </a:solidFill>
              </a:rPr>
              <a:t>acrocentric</a:t>
            </a:r>
            <a:endParaRPr lang="en-US" sz="2400">
              <a:solidFill>
                <a:srgbClr val="7030A0"/>
              </a:solidFill>
            </a:endParaRPr>
          </a:p>
          <a:p>
            <a:endParaRPr lang="en-US" sz="2400"/>
          </a:p>
          <a:p>
            <a:r>
              <a:rPr lang="en-US" sz="2400"/>
              <a:t>In the human karyotype chromosome pairs 13, 14, 15, 21, 22 are </a:t>
            </a:r>
            <a:r>
              <a:rPr lang="en-US" sz="2400" i="1"/>
              <a:t>acrocentric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990600" y="2503488"/>
            <a:ext cx="73437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 b="1"/>
              <a:t>22 pairs of autosomes, numbered from 1 to 22 by order of decreasing length</a:t>
            </a:r>
          </a:p>
          <a:p>
            <a:pPr lvl="1"/>
            <a:endParaRPr lang="en-US" sz="2800" b="1"/>
          </a:p>
          <a:p>
            <a:pPr lvl="1">
              <a:buFontTx/>
              <a:buChar char="-"/>
            </a:pPr>
            <a:r>
              <a:rPr lang="en-US" sz="2800" b="1"/>
              <a:t>1 pair of sex chromosomes:</a:t>
            </a:r>
          </a:p>
          <a:p>
            <a:pPr lvl="1"/>
            <a:r>
              <a:rPr lang="en-US" sz="2800" b="1"/>
              <a:t>	 XX in the female,</a:t>
            </a:r>
          </a:p>
          <a:p>
            <a:pPr lvl="1"/>
            <a:r>
              <a:rPr lang="en-US" sz="2800" b="1"/>
              <a:t>	 XY in the male.</a:t>
            </a:r>
            <a:r>
              <a:rPr lang="en-US" sz="2800"/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436688" y="725488"/>
            <a:ext cx="6430962" cy="708025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Chromosomal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karyotyp5`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530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karyoty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206500"/>
            <a:ext cx="4038600" cy="31369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71663" y="130175"/>
            <a:ext cx="5062537" cy="708025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Human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ienceblogs.com/pharyngula/wp-content/blogs.dir/470/files/2012/04/i-9a833e563a241550655b77590fda07cf-human-tetraodon_synteny_lg.gif"/>
          <p:cNvPicPr>
            <a:picLocks noChangeAspect="1" noChangeArrowheads="1"/>
          </p:cNvPicPr>
          <p:nvPr/>
        </p:nvPicPr>
        <p:blipFill>
          <a:blip r:embed="rId2" cstate="print"/>
          <a:srcRect b="16502"/>
          <a:stretch>
            <a:fillRect/>
          </a:stretch>
        </p:blipFill>
        <p:spPr bwMode="auto">
          <a:xfrm>
            <a:off x="304800" y="757238"/>
            <a:ext cx="861060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47863" y="434975"/>
            <a:ext cx="5062537" cy="708025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Human Chromosome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xfrm>
            <a:off x="914400" y="1524000"/>
            <a:ext cx="7643813" cy="3887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cs typeface="Arial" charset="0"/>
              </a:rPr>
              <a:t>By the end of this lecture, the students should be able to:</a:t>
            </a: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cs typeface="Arial" charset="0"/>
              </a:rPr>
              <a:t>Describe the number, structure, and classification of human chromosomes.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cs typeface="Arial" charset="0"/>
              </a:rPr>
              <a:t>Explain what a Karyotype is and how it is obtained.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cs typeface="Arial" charset="0"/>
              </a:rPr>
              <a:t>Describe chromosomal banding and explain its use.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cs typeface="Arial" charset="0"/>
              </a:rPr>
              <a:t>Describe the process of in situ hybridization and the information it provides.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038" y="533400"/>
            <a:ext cx="45767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Lecture Objectives: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1"/>
          <p:cNvSpPr>
            <a:spLocks noChangeArrowheads="1"/>
          </p:cNvSpPr>
          <p:nvPr/>
        </p:nvSpPr>
        <p:spPr bwMode="auto">
          <a:xfrm>
            <a:off x="457200" y="381000"/>
            <a:ext cx="2878138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Karyotyping</a:t>
            </a:r>
          </a:p>
        </p:txBody>
      </p:sp>
      <p:sp>
        <p:nvSpPr>
          <p:cNvPr id="23555" name="Text Box 24"/>
          <p:cNvSpPr txBox="1">
            <a:spLocks noChangeArrowheads="1"/>
          </p:cNvSpPr>
          <p:nvPr/>
        </p:nvSpPr>
        <p:spPr bwMode="auto">
          <a:xfrm>
            <a:off x="735013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EG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95288" y="1631950"/>
            <a:ext cx="3719512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/>
              <a:t>Based on: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the length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the position of the centromere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the presence or absence of satellites</a:t>
            </a:r>
          </a:p>
        </p:txBody>
      </p:sp>
      <p:grpSp>
        <p:nvGrpSpPr>
          <p:cNvPr id="23557" name="Group 47"/>
          <p:cNvGrpSpPr>
            <a:grpSpLocks/>
          </p:cNvGrpSpPr>
          <p:nvPr/>
        </p:nvGrpSpPr>
        <p:grpSpPr bwMode="auto">
          <a:xfrm>
            <a:off x="4356100" y="1477963"/>
            <a:ext cx="4325938" cy="4256087"/>
            <a:chOff x="3239" y="960"/>
            <a:chExt cx="2408" cy="2681"/>
          </a:xfrm>
        </p:grpSpPr>
        <p:grpSp>
          <p:nvGrpSpPr>
            <p:cNvPr id="23558" name="Group 26"/>
            <p:cNvGrpSpPr>
              <a:grpSpLocks/>
            </p:cNvGrpSpPr>
            <p:nvPr/>
          </p:nvGrpSpPr>
          <p:grpSpPr bwMode="auto">
            <a:xfrm>
              <a:off x="3239" y="960"/>
              <a:ext cx="2408" cy="2669"/>
              <a:chOff x="3239" y="960"/>
              <a:chExt cx="2408" cy="2669"/>
            </a:xfrm>
          </p:grpSpPr>
          <p:pic>
            <p:nvPicPr>
              <p:cNvPr id="23560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9" y="960"/>
                <a:ext cx="1270" cy="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19" y="1104"/>
                <a:ext cx="69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5" y="2544"/>
                <a:ext cx="9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3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31" y="2592"/>
                <a:ext cx="1016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4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83" y="3120"/>
                <a:ext cx="62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87" y="3168"/>
                <a:ext cx="59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6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51" y="3120"/>
                <a:ext cx="202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7" name="Picture 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87" y="1920"/>
                <a:ext cx="2333" cy="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8" name="Text Box 22"/>
              <p:cNvSpPr txBox="1">
                <a:spLocks noChangeArrowheads="1"/>
              </p:cNvSpPr>
              <p:nvPr/>
            </p:nvSpPr>
            <p:spPr bwMode="auto">
              <a:xfrm>
                <a:off x="3815" y="1728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569" name="Text Box 23"/>
              <p:cNvSpPr txBox="1">
                <a:spLocks noChangeArrowheads="1"/>
              </p:cNvSpPr>
              <p:nvPr/>
            </p:nvSpPr>
            <p:spPr bwMode="auto">
              <a:xfrm>
                <a:off x="5159" y="1680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3570" name="Text Box 24"/>
              <p:cNvSpPr txBox="1">
                <a:spLocks noChangeArrowheads="1"/>
              </p:cNvSpPr>
              <p:nvPr/>
            </p:nvSpPr>
            <p:spPr bwMode="auto">
              <a:xfrm>
                <a:off x="4343" y="2448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3571" name="Text Box 25"/>
              <p:cNvSpPr txBox="1">
                <a:spLocks noChangeArrowheads="1"/>
              </p:cNvSpPr>
              <p:nvPr/>
            </p:nvSpPr>
            <p:spPr bwMode="auto">
              <a:xfrm>
                <a:off x="3575" y="2880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23572" name="Text Box 26"/>
              <p:cNvSpPr txBox="1">
                <a:spLocks noChangeArrowheads="1"/>
              </p:cNvSpPr>
              <p:nvPr/>
            </p:nvSpPr>
            <p:spPr bwMode="auto">
              <a:xfrm>
                <a:off x="5015" y="2928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23573" name="Text Box 27"/>
              <p:cNvSpPr txBox="1">
                <a:spLocks noChangeArrowheads="1"/>
              </p:cNvSpPr>
              <p:nvPr/>
            </p:nvSpPr>
            <p:spPr bwMode="auto">
              <a:xfrm>
                <a:off x="4679" y="3456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3574" name="Rectangle 28"/>
              <p:cNvSpPr>
                <a:spLocks noChangeArrowheads="1"/>
              </p:cNvSpPr>
              <p:nvPr/>
            </p:nvSpPr>
            <p:spPr bwMode="auto">
              <a:xfrm>
                <a:off x="5351" y="3456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</a:rPr>
                  <a:t>X</a:t>
                </a:r>
              </a:p>
            </p:txBody>
          </p:sp>
          <p:sp>
            <p:nvSpPr>
              <p:cNvPr id="23575" name="Rectangle 29"/>
              <p:cNvSpPr>
                <a:spLocks noChangeArrowheads="1"/>
              </p:cNvSpPr>
              <p:nvPr/>
            </p:nvSpPr>
            <p:spPr bwMode="auto">
              <a:xfrm>
                <a:off x="3575" y="345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CC3300"/>
                    </a:solidFill>
                  </a:rPr>
                  <a:t>F</a:t>
                </a:r>
              </a:p>
            </p:txBody>
          </p:sp>
        </p:grpSp>
        <p:sp>
          <p:nvSpPr>
            <p:cNvPr id="23559" name="Rectangle 27"/>
            <p:cNvSpPr>
              <a:spLocks noChangeArrowheads="1"/>
            </p:cNvSpPr>
            <p:nvPr/>
          </p:nvSpPr>
          <p:spPr bwMode="auto">
            <a:xfrm>
              <a:off x="3243" y="965"/>
              <a:ext cx="2404" cy="2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54250" y="2427288"/>
            <a:ext cx="1655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  </a:t>
            </a:r>
            <a:r>
              <a:rPr lang="en-US" sz="3200" b="1">
                <a:solidFill>
                  <a:srgbClr val="3333FF"/>
                </a:solidFill>
              </a:rPr>
              <a:t>46,	XY</a:t>
            </a:r>
          </a:p>
          <a:p>
            <a:r>
              <a:rPr lang="en-US" sz="3200" b="1">
                <a:solidFill>
                  <a:srgbClr val="3333FF"/>
                </a:solidFill>
              </a:rPr>
              <a:t>  46,	XX</a:t>
            </a:r>
          </a:p>
          <a:p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1524000" y="1820863"/>
            <a:ext cx="441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■  </a:t>
            </a:r>
            <a:r>
              <a:rPr lang="en-US" sz="3200" b="1" u="sng">
                <a:solidFill>
                  <a:srgbClr val="0000CC"/>
                </a:solidFill>
              </a:rPr>
              <a:t>Normal Karyotypes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520700" y="468313"/>
            <a:ext cx="7956550" cy="646112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Items in the Description Of Karyotype: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17738" y="4352925"/>
            <a:ext cx="284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  </a:t>
            </a:r>
            <a:r>
              <a:rPr lang="en-US" sz="3200" b="1">
                <a:solidFill>
                  <a:srgbClr val="FF0000"/>
                </a:solidFill>
              </a:rPr>
              <a:t>47,	XY,	+ 21</a:t>
            </a: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2362200" y="5080000"/>
            <a:ext cx="330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45,	XY,	t (D;G)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1481138" y="3810000"/>
            <a:ext cx="491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■  </a:t>
            </a:r>
            <a:r>
              <a:rPr lang="en-US" sz="3200" b="1" u="sng">
                <a:solidFill>
                  <a:srgbClr val="FF0000"/>
                </a:solidFill>
              </a:rPr>
              <a:t>Abnormal Karyotypes</a:t>
            </a:r>
          </a:p>
        </p:txBody>
      </p:sp>
      <p:pic>
        <p:nvPicPr>
          <p:cNvPr id="24584" name="Picture 10" descr="r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27500"/>
            <a:ext cx="1384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638800" y="5410200"/>
            <a:ext cx="990600" cy="1588"/>
          </a:xfrm>
          <a:prstGeom prst="straightConnector1">
            <a:avLst/>
          </a:prstGeom>
          <a:ln w="57150">
            <a:solidFill>
              <a:srgbClr val="1B17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Philadelphia Chromoso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219200"/>
            <a:ext cx="8183562" cy="518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533400"/>
            <a:ext cx="4343400" cy="523220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B1749"/>
                </a:solidFill>
              </a:rPr>
              <a:t>46, XY, t  (9;22)(q34;q11)</a:t>
            </a:r>
            <a:endParaRPr lang="en-US" sz="2800" dirty="0">
              <a:solidFill>
                <a:srgbClr val="1B174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1524000"/>
            <a:ext cx="8991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>
                <a:solidFill>
                  <a:srgbClr val="002060"/>
                </a:solidFill>
                <a:cs typeface="Arial" charset="0"/>
              </a:rPr>
              <a:t>Certain staining techniques cause the chromosomes to take on a banded appearance,</a:t>
            </a:r>
          </a:p>
          <a:p>
            <a:pPr>
              <a:buFont typeface="Wingdings" pitchFamily="2" charset="2"/>
              <a:buChar char="v"/>
            </a:pPr>
            <a:endParaRPr lang="en-US" sz="2400" b="1">
              <a:solidFill>
                <a:srgbClr val="002060"/>
              </a:solidFill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>
                <a:solidFill>
                  <a:srgbClr val="002060"/>
                </a:solidFill>
                <a:cs typeface="Arial" charset="0"/>
              </a:rPr>
              <a:t>Each arm presenting a sequence of dark and light bands .</a:t>
            </a:r>
          </a:p>
          <a:p>
            <a:endParaRPr lang="en-US" sz="2400" b="1">
              <a:solidFill>
                <a:srgbClr val="002060"/>
              </a:solidFill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>
                <a:solidFill>
                  <a:srgbClr val="002060"/>
                </a:solidFill>
                <a:cs typeface="Arial" charset="0"/>
              </a:rPr>
              <a:t>Patterns are specific and repeatable for each chromosome,</a:t>
            </a:r>
          </a:p>
          <a:p>
            <a:pPr>
              <a:buFont typeface="Wingdings" pitchFamily="2" charset="2"/>
              <a:buChar char="v"/>
            </a:pPr>
            <a:endParaRPr lang="en-US" sz="2400" b="1">
              <a:solidFill>
                <a:srgbClr val="002060"/>
              </a:solidFill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>
                <a:solidFill>
                  <a:srgbClr val="002060"/>
                </a:solidFill>
                <a:cs typeface="Arial" charset="0"/>
              </a:rPr>
              <a:t>Allowing accurate identification and longitudinal mapping for locating gene positions and characterising structural changes.</a:t>
            </a:r>
          </a:p>
          <a:p>
            <a:pPr>
              <a:buFont typeface="Wingdings" pitchFamily="2" charset="2"/>
              <a:buChar char="v"/>
            </a:pPr>
            <a:endParaRPr lang="en-US" sz="2400" b="1">
              <a:solidFill>
                <a:srgbClr val="002060"/>
              </a:solidFill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>
                <a:solidFill>
                  <a:srgbClr val="002060"/>
                </a:solidFill>
                <a:cs typeface="Arial" charset="0"/>
              </a:rPr>
              <a:t>Patterns, and the nomenclature for defining positional</a:t>
            </a:r>
          </a:p>
          <a:p>
            <a:r>
              <a:rPr lang="en-US" sz="2400" b="1">
                <a:solidFill>
                  <a:srgbClr val="002060"/>
                </a:solidFill>
                <a:cs typeface="Arial" charset="0"/>
              </a:rPr>
              <a:t>mapping have been standardised 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971800" y="228600"/>
            <a:ext cx="1878013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200400" cy="4114800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Band resolution = estimate of number of light + dark bands per haploid set of chromosomes</a:t>
            </a:r>
          </a:p>
          <a:p>
            <a:r>
              <a:rPr lang="en-US" smtClean="0">
                <a:cs typeface="Arial" charset="0"/>
              </a:rPr>
              <a:t>400 </a:t>
            </a:r>
            <a:r>
              <a:rPr lang="en-US" smtClean="0">
                <a:cs typeface="Arial" charset="0"/>
                <a:sym typeface="Symbol" pitchFamily="18" charset="2"/>
              </a:rPr>
              <a:t> 850+</a:t>
            </a:r>
            <a:endParaRPr lang="en-US" smtClean="0">
              <a:cs typeface="Arial" charset="0"/>
            </a:endParaRPr>
          </a:p>
        </p:txBody>
      </p:sp>
      <p:pic>
        <p:nvPicPr>
          <p:cNvPr id="27651" name="Picture 4" descr="cs 17 ideo band re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 l="14000" t="5333" r="12000" b="9334"/>
          <a:stretch>
            <a:fillRect/>
          </a:stretch>
        </p:blipFill>
        <p:spPr>
          <a:xfrm>
            <a:off x="3429000" y="1752600"/>
            <a:ext cx="5427663" cy="4694238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0" y="420688"/>
            <a:ext cx="4876800" cy="646112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Chromosome Banding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33400" y="685800"/>
            <a:ext cx="83518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b="1" u="sng">
                <a:solidFill>
                  <a:srgbClr val="1B1749"/>
                </a:solidFill>
              </a:rPr>
              <a:t>G Banding: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>
                <a:solidFill>
                  <a:schemeClr val="bg2"/>
                </a:solidFill>
              </a:rPr>
              <a:t>Treat with trypsin and then with Geimsa Stain.</a:t>
            </a:r>
          </a:p>
          <a:p>
            <a:pPr eaLnBrk="0" hangingPunct="0"/>
            <a:endParaRPr lang="en-US" sz="2400" b="1">
              <a:solidFill>
                <a:schemeClr val="bg2"/>
              </a:solidFill>
            </a:endParaRPr>
          </a:p>
          <a:p>
            <a:pPr eaLnBrk="0" hangingPunct="0"/>
            <a:r>
              <a:rPr lang="en-US" sz="2400" b="1" u="sng">
                <a:solidFill>
                  <a:srgbClr val="1B1749"/>
                </a:solidFill>
              </a:rPr>
              <a:t>R Banding:</a:t>
            </a:r>
          </a:p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	</a:t>
            </a:r>
            <a:r>
              <a:rPr lang="en-US" sz="2400">
                <a:solidFill>
                  <a:schemeClr val="bg2"/>
                </a:solidFill>
              </a:rPr>
              <a:t>Heat and then treat with Geimsa Stain.</a:t>
            </a:r>
          </a:p>
          <a:p>
            <a:pPr eaLnBrk="0" hangingPunct="0"/>
            <a:endParaRPr lang="en-US" sz="2400" b="1">
              <a:solidFill>
                <a:schemeClr val="bg2"/>
              </a:solidFill>
            </a:endParaRPr>
          </a:p>
          <a:p>
            <a:pPr eaLnBrk="0" hangingPunct="0"/>
            <a:r>
              <a:rPr lang="en-US" sz="2400" b="1" u="sng">
                <a:solidFill>
                  <a:srgbClr val="1B1749"/>
                </a:solidFill>
              </a:rPr>
              <a:t>Q Banding:</a:t>
            </a:r>
          </a:p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	</a:t>
            </a:r>
            <a:r>
              <a:rPr lang="en-US" sz="2400">
                <a:solidFill>
                  <a:schemeClr val="bg2"/>
                </a:solidFill>
              </a:rPr>
              <a:t>Treat with Quinicrine dye giving rise to fluorescent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          bands. It requires an ultraviolet fluorescent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          microscope</a:t>
            </a:r>
          </a:p>
          <a:p>
            <a:pPr eaLnBrk="0" hangingPunct="0"/>
            <a:endParaRPr lang="en-US" sz="2400" b="1">
              <a:solidFill>
                <a:schemeClr val="bg2"/>
              </a:solidFill>
            </a:endParaRPr>
          </a:p>
          <a:p>
            <a:pPr eaLnBrk="0" hangingPunct="0"/>
            <a:r>
              <a:rPr lang="en-US" sz="2400" b="1" u="sng">
                <a:solidFill>
                  <a:srgbClr val="1B1749"/>
                </a:solidFill>
              </a:rPr>
              <a:t>C Banding:</a:t>
            </a:r>
          </a:p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	</a:t>
            </a:r>
            <a:r>
              <a:rPr lang="en-US" sz="2400">
                <a:solidFill>
                  <a:schemeClr val="bg2"/>
                </a:solidFill>
              </a:rPr>
              <a:t>Staining of the Centromere. Treat with acid followed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          by alkali prior to G banding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476375" y="44450"/>
            <a:ext cx="5954713" cy="120015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Banded Karyotype: </a:t>
            </a: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Normal Banded Karyotypes </a:t>
            </a:r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484313"/>
            <a:ext cx="4248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64521" y="1469396"/>
            <a:ext cx="4371975" cy="39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622300" y="5661025"/>
            <a:ext cx="2941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 normal G-banded </a:t>
            </a:r>
          </a:p>
          <a:p>
            <a:r>
              <a:rPr lang="en-US" sz="2400"/>
              <a:t>male Karyotype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5319713" y="5622925"/>
            <a:ext cx="2924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A normal R-banded </a:t>
            </a:r>
          </a:p>
          <a:p>
            <a:pPr algn="ctr"/>
            <a:r>
              <a:rPr lang="en-US" sz="2400"/>
              <a:t>male Karyotype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743200" y="381000"/>
            <a:ext cx="3057525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Nomenclature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19872" y="1373198"/>
            <a:ext cx="2232198" cy="41440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47813" y="5818188"/>
            <a:ext cx="63388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An X chromosome showing the short and long arms each subdivided into </a:t>
            </a:r>
            <a:r>
              <a:rPr lang="en-US" sz="2000" b="1">
                <a:solidFill>
                  <a:srgbClr val="CC3300"/>
                </a:solidFill>
              </a:rPr>
              <a:t>regions</a:t>
            </a:r>
            <a:r>
              <a:rPr lang="en-US" sz="2000"/>
              <a:t> &amp; </a:t>
            </a:r>
            <a:r>
              <a:rPr lang="en-US" sz="2000" b="1">
                <a:solidFill>
                  <a:srgbClr val="CC3300"/>
                </a:solidFill>
              </a:rPr>
              <a:t>bands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6600" y="1860858"/>
            <a:ext cx="2447528" cy="45204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55625" y="284163"/>
            <a:ext cx="7904163" cy="120015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Fluorescence In-Situ Hybridization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elome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95619" y="1413231"/>
            <a:ext cx="4096861" cy="3489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467593"/>
            <a:ext cx="3948267" cy="3435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41338" y="5202238"/>
            <a:ext cx="37433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1B1749"/>
                </a:solidFill>
              </a:rPr>
              <a:t>FISH of interphase nuclei with a chromosome 21 centromeric probe showing 3 signals consistent with trisomy 21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932363" y="5294313"/>
            <a:ext cx="39052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1B1749"/>
                </a:solidFill>
              </a:rPr>
              <a:t>FISH of metaphase with a probe for telomere showing signals at the end of each chromatid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0238" y="152400"/>
            <a:ext cx="7904162" cy="120015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Fluorescence In-Situ Hybridization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(FISH)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Freeform 2"/>
          <p:cNvSpPr>
            <a:spLocks/>
          </p:cNvSpPr>
          <p:nvPr/>
        </p:nvSpPr>
        <p:spPr bwMode="auto">
          <a:xfrm>
            <a:off x="752475" y="1916113"/>
            <a:ext cx="519113" cy="2271712"/>
          </a:xfrm>
          <a:custGeom>
            <a:avLst/>
            <a:gdLst>
              <a:gd name="T0" fmla="*/ 2147483647 w 327"/>
              <a:gd name="T1" fmla="*/ 2147483647 h 1431"/>
              <a:gd name="T2" fmla="*/ 2147483647 w 327"/>
              <a:gd name="T3" fmla="*/ 2147483647 h 1431"/>
              <a:gd name="T4" fmla="*/ 2147483647 w 327"/>
              <a:gd name="T5" fmla="*/ 2147483647 h 1431"/>
              <a:gd name="T6" fmla="*/ 2147483647 w 327"/>
              <a:gd name="T7" fmla="*/ 2147483647 h 1431"/>
              <a:gd name="T8" fmla="*/ 2147483647 w 327"/>
              <a:gd name="T9" fmla="*/ 2147483647 h 1431"/>
              <a:gd name="T10" fmla="*/ 2147483647 w 327"/>
              <a:gd name="T11" fmla="*/ 2147483647 h 1431"/>
              <a:gd name="T12" fmla="*/ 2147483647 w 327"/>
              <a:gd name="T13" fmla="*/ 2147483647 h 1431"/>
              <a:gd name="T14" fmla="*/ 2147483647 w 327"/>
              <a:gd name="T15" fmla="*/ 2147483647 h 1431"/>
              <a:gd name="T16" fmla="*/ 2147483647 w 327"/>
              <a:gd name="T17" fmla="*/ 2147483647 h 1431"/>
              <a:gd name="T18" fmla="*/ 2147483647 w 327"/>
              <a:gd name="T19" fmla="*/ 2147483647 h 1431"/>
              <a:gd name="T20" fmla="*/ 2147483647 w 327"/>
              <a:gd name="T21" fmla="*/ 2147483647 h 1431"/>
              <a:gd name="T22" fmla="*/ 2147483647 w 327"/>
              <a:gd name="T23" fmla="*/ 2147483647 h 1431"/>
              <a:gd name="T24" fmla="*/ 2147483647 w 327"/>
              <a:gd name="T25" fmla="*/ 2147483647 h 1431"/>
              <a:gd name="T26" fmla="*/ 2147483647 w 327"/>
              <a:gd name="T27" fmla="*/ 2147483647 h 1431"/>
              <a:gd name="T28" fmla="*/ 2147483647 w 327"/>
              <a:gd name="T29" fmla="*/ 2147483647 h 1431"/>
              <a:gd name="T30" fmla="*/ 2147483647 w 327"/>
              <a:gd name="T31" fmla="*/ 2147483647 h 1431"/>
              <a:gd name="T32" fmla="*/ 2147483647 w 327"/>
              <a:gd name="T33" fmla="*/ 2147483647 h 1431"/>
              <a:gd name="T34" fmla="*/ 2147483647 w 327"/>
              <a:gd name="T35" fmla="*/ 2147483647 h 1431"/>
              <a:gd name="T36" fmla="*/ 0 w 327"/>
              <a:gd name="T37" fmla="*/ 2147483647 h 1431"/>
              <a:gd name="T38" fmla="*/ 2147483647 w 327"/>
              <a:gd name="T39" fmla="*/ 2147483647 h 1431"/>
              <a:gd name="T40" fmla="*/ 2147483647 w 327"/>
              <a:gd name="T41" fmla="*/ 2147483647 h 1431"/>
              <a:gd name="T42" fmla="*/ 2147483647 w 327"/>
              <a:gd name="T43" fmla="*/ 2147483647 h 14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7"/>
              <a:gd name="T67" fmla="*/ 0 h 1431"/>
              <a:gd name="T68" fmla="*/ 327 w 327"/>
              <a:gd name="T69" fmla="*/ 1431 h 14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7" h="1431">
                <a:moveTo>
                  <a:pt x="136" y="665"/>
                </a:moveTo>
                <a:cubicBezTo>
                  <a:pt x="118" y="636"/>
                  <a:pt x="99" y="603"/>
                  <a:pt x="88" y="571"/>
                </a:cubicBezTo>
                <a:cubicBezTo>
                  <a:pt x="85" y="492"/>
                  <a:pt x="70" y="400"/>
                  <a:pt x="82" y="320"/>
                </a:cubicBezTo>
                <a:cubicBezTo>
                  <a:pt x="88" y="218"/>
                  <a:pt x="86" y="121"/>
                  <a:pt x="143" y="35"/>
                </a:cubicBezTo>
                <a:cubicBezTo>
                  <a:pt x="150" y="25"/>
                  <a:pt x="218" y="4"/>
                  <a:pt x="231" y="1"/>
                </a:cubicBezTo>
                <a:cubicBezTo>
                  <a:pt x="249" y="5"/>
                  <a:pt x="274" y="0"/>
                  <a:pt x="285" y="15"/>
                </a:cubicBezTo>
                <a:cubicBezTo>
                  <a:pt x="293" y="27"/>
                  <a:pt x="299" y="56"/>
                  <a:pt x="299" y="56"/>
                </a:cubicBezTo>
                <a:cubicBezTo>
                  <a:pt x="309" y="150"/>
                  <a:pt x="303" y="266"/>
                  <a:pt x="305" y="354"/>
                </a:cubicBezTo>
                <a:cubicBezTo>
                  <a:pt x="302" y="435"/>
                  <a:pt x="327" y="617"/>
                  <a:pt x="238" y="679"/>
                </a:cubicBezTo>
                <a:cubicBezTo>
                  <a:pt x="245" y="701"/>
                  <a:pt x="257" y="718"/>
                  <a:pt x="265" y="740"/>
                </a:cubicBezTo>
                <a:cubicBezTo>
                  <a:pt x="271" y="779"/>
                  <a:pt x="277" y="817"/>
                  <a:pt x="285" y="855"/>
                </a:cubicBezTo>
                <a:cubicBezTo>
                  <a:pt x="287" y="905"/>
                  <a:pt x="292" y="954"/>
                  <a:pt x="292" y="1004"/>
                </a:cubicBezTo>
                <a:cubicBezTo>
                  <a:pt x="292" y="1124"/>
                  <a:pt x="290" y="1232"/>
                  <a:pt x="251" y="1343"/>
                </a:cubicBezTo>
                <a:cubicBezTo>
                  <a:pt x="244" y="1362"/>
                  <a:pt x="237" y="1398"/>
                  <a:pt x="224" y="1411"/>
                </a:cubicBezTo>
                <a:cubicBezTo>
                  <a:pt x="213" y="1422"/>
                  <a:pt x="196" y="1423"/>
                  <a:pt x="183" y="1431"/>
     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="1377"/>
                  <a:pt x="51" y="1371"/>
                  <a:pt x="48" y="1363"/>
                </a:cubicBezTo>
                <a:cubicBezTo>
                  <a:pt x="42" y="1350"/>
                  <a:pt x="34" y="1323"/>
                  <a:pt x="34" y="1323"/>
                </a:cubicBezTo>
                <a:cubicBezTo>
                  <a:pt x="28" y="1267"/>
                  <a:pt x="14" y="1220"/>
                  <a:pt x="0" y="1167"/>
                </a:cubicBezTo>
                <a:cubicBezTo>
                  <a:pt x="5" y="1047"/>
                  <a:pt x="2" y="937"/>
                  <a:pt x="68" y="835"/>
                </a:cubicBezTo>
                <a:cubicBezTo>
                  <a:pt x="76" y="805"/>
                  <a:pt x="81" y="767"/>
                  <a:pt x="95" y="740"/>
                </a:cubicBezTo>
                <a:cubicBezTo>
                  <a:pt x="108" y="715"/>
                  <a:pt x="123" y="691"/>
                  <a:pt x="136" y="665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889000" y="2352675"/>
            <a:ext cx="358775" cy="71438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5204" name="Freeform 4"/>
          <p:cNvSpPr>
            <a:spLocks/>
          </p:cNvSpPr>
          <p:nvPr/>
        </p:nvSpPr>
        <p:spPr bwMode="auto">
          <a:xfrm>
            <a:off x="1236663" y="2238375"/>
            <a:ext cx="1017587" cy="723900"/>
          </a:xfrm>
          <a:custGeom>
            <a:avLst/>
            <a:gdLst>
              <a:gd name="T0" fmla="*/ 0 w 641"/>
              <a:gd name="T1" fmla="*/ 2147483647 h 456"/>
              <a:gd name="T2" fmla="*/ 2147483647 w 641"/>
              <a:gd name="T3" fmla="*/ 2147483647 h 456"/>
              <a:gd name="T4" fmla="*/ 2147483647 w 641"/>
              <a:gd name="T5" fmla="*/ 2147483647 h 456"/>
              <a:gd name="T6" fmla="*/ 2147483647 w 641"/>
              <a:gd name="T7" fmla="*/ 2147483647 h 456"/>
              <a:gd name="T8" fmla="*/ 2147483647 w 641"/>
              <a:gd name="T9" fmla="*/ 2147483647 h 456"/>
              <a:gd name="T10" fmla="*/ 2147483647 w 641"/>
              <a:gd name="T11" fmla="*/ 2147483647 h 456"/>
              <a:gd name="T12" fmla="*/ 2147483647 w 641"/>
              <a:gd name="T13" fmla="*/ 2147483647 h 456"/>
              <a:gd name="T14" fmla="*/ 2147483647 w 641"/>
              <a:gd name="T15" fmla="*/ 2147483647 h 456"/>
              <a:gd name="T16" fmla="*/ 2147483647 w 641"/>
              <a:gd name="T17" fmla="*/ 2147483647 h 456"/>
              <a:gd name="T18" fmla="*/ 2147483647 w 641"/>
              <a:gd name="T19" fmla="*/ 2147483647 h 456"/>
              <a:gd name="T20" fmla="*/ 2147483647 w 641"/>
              <a:gd name="T21" fmla="*/ 2147483647 h 456"/>
              <a:gd name="T22" fmla="*/ 2147483647 w 641"/>
              <a:gd name="T23" fmla="*/ 2147483647 h 456"/>
              <a:gd name="T24" fmla="*/ 2147483647 w 641"/>
              <a:gd name="T25" fmla="*/ 2147483647 h 456"/>
              <a:gd name="T26" fmla="*/ 2147483647 w 641"/>
              <a:gd name="T27" fmla="*/ 2147483647 h 456"/>
              <a:gd name="T28" fmla="*/ 2147483647 w 641"/>
              <a:gd name="T29" fmla="*/ 2147483647 h 456"/>
              <a:gd name="T30" fmla="*/ 2147483647 w 641"/>
              <a:gd name="T31" fmla="*/ 2147483647 h 456"/>
              <a:gd name="T32" fmla="*/ 2147483647 w 641"/>
              <a:gd name="T33" fmla="*/ 2147483647 h 456"/>
              <a:gd name="T34" fmla="*/ 2147483647 w 641"/>
              <a:gd name="T35" fmla="*/ 2147483647 h 456"/>
              <a:gd name="T36" fmla="*/ 2147483647 w 641"/>
              <a:gd name="T37" fmla="*/ 2147483647 h 456"/>
              <a:gd name="T38" fmla="*/ 2147483647 w 641"/>
              <a:gd name="T39" fmla="*/ 2147483647 h 456"/>
              <a:gd name="T40" fmla="*/ 2147483647 w 641"/>
              <a:gd name="T41" fmla="*/ 2147483647 h 456"/>
              <a:gd name="T42" fmla="*/ 2147483647 w 641"/>
              <a:gd name="T43" fmla="*/ 2147483647 h 456"/>
              <a:gd name="T44" fmla="*/ 2147483647 w 641"/>
              <a:gd name="T45" fmla="*/ 2147483647 h 456"/>
              <a:gd name="T46" fmla="*/ 2147483647 w 641"/>
              <a:gd name="T47" fmla="*/ 2147483647 h 456"/>
              <a:gd name="T48" fmla="*/ 2147483647 w 641"/>
              <a:gd name="T49" fmla="*/ 2147483647 h 4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1"/>
              <a:gd name="T76" fmla="*/ 0 h 456"/>
              <a:gd name="T77" fmla="*/ 641 w 641"/>
              <a:gd name="T78" fmla="*/ 456 h 4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1" h="456">
                <a:moveTo>
                  <a:pt x="0" y="77"/>
                </a:moveTo>
                <a:cubicBezTo>
                  <a:pt x="55" y="93"/>
                  <a:pt x="69" y="55"/>
                  <a:pt x="102" y="22"/>
                </a:cubicBezTo>
                <a:cubicBezTo>
                  <a:pt x="117" y="7"/>
                  <a:pt x="130" y="7"/>
                  <a:pt x="149" y="2"/>
                </a:cubicBezTo>
                <a:cubicBezTo>
                  <a:pt x="165" y="4"/>
                  <a:pt x="183" y="0"/>
                  <a:pt x="197" y="9"/>
                </a:cubicBezTo>
                <a:cubicBezTo>
                  <a:pt x="203" y="13"/>
                  <a:pt x="194" y="23"/>
                  <a:pt x="190" y="29"/>
                </a:cubicBezTo>
                <a:cubicBezTo>
                  <a:pt x="164" y="62"/>
                  <a:pt x="157" y="65"/>
                  <a:pt x="129" y="83"/>
                </a:cubicBezTo>
                <a:cubicBezTo>
                  <a:pt x="111" y="137"/>
                  <a:pt x="107" y="105"/>
                  <a:pt x="115" y="178"/>
                </a:cubicBezTo>
                <a:cubicBezTo>
                  <a:pt x="163" y="162"/>
                  <a:pt x="158" y="126"/>
                  <a:pt x="183" y="90"/>
                </a:cubicBezTo>
                <a:cubicBezTo>
                  <a:pt x="203" y="61"/>
                  <a:pt x="234" y="53"/>
                  <a:pt x="265" y="43"/>
                </a:cubicBezTo>
                <a:cubicBezTo>
                  <a:pt x="258" y="79"/>
                  <a:pt x="254" y="90"/>
                  <a:pt x="224" y="111"/>
                </a:cubicBezTo>
                <a:cubicBezTo>
                  <a:pt x="202" y="142"/>
                  <a:pt x="181" y="162"/>
                  <a:pt x="170" y="199"/>
                </a:cubicBezTo>
                <a:cubicBezTo>
                  <a:pt x="176" y="246"/>
                  <a:pt x="166" y="271"/>
                  <a:pt x="217" y="260"/>
                </a:cubicBezTo>
                <a:cubicBezTo>
                  <a:pt x="257" y="200"/>
                  <a:pt x="238" y="100"/>
                  <a:pt x="319" y="77"/>
                </a:cubicBezTo>
                <a:cubicBezTo>
                  <a:pt x="354" y="112"/>
                  <a:pt x="343" y="155"/>
                  <a:pt x="305" y="178"/>
                </a:cubicBezTo>
                <a:cubicBezTo>
                  <a:pt x="292" y="199"/>
                  <a:pt x="279" y="216"/>
                  <a:pt x="271" y="239"/>
                </a:cubicBezTo>
                <a:cubicBezTo>
                  <a:pt x="278" y="241"/>
                  <a:pt x="292" y="239"/>
                  <a:pt x="292" y="246"/>
                </a:cubicBezTo>
                <a:cubicBezTo>
                  <a:pt x="292" y="254"/>
                  <a:pt x="273" y="252"/>
                  <a:pt x="271" y="260"/>
                </a:cubicBezTo>
                <a:cubicBezTo>
                  <a:pt x="267" y="280"/>
                  <a:pt x="276" y="301"/>
                  <a:pt x="278" y="321"/>
                </a:cubicBezTo>
                <a:cubicBezTo>
                  <a:pt x="292" y="316"/>
                  <a:pt x="307" y="315"/>
                  <a:pt x="319" y="307"/>
                </a:cubicBezTo>
                <a:cubicBezTo>
                  <a:pt x="332" y="298"/>
                  <a:pt x="359" y="280"/>
                  <a:pt x="359" y="280"/>
                </a:cubicBezTo>
                <a:cubicBezTo>
                  <a:pt x="382" y="214"/>
                  <a:pt x="438" y="189"/>
                  <a:pt x="502" y="178"/>
                </a:cubicBezTo>
                <a:cubicBezTo>
                  <a:pt x="542" y="185"/>
                  <a:pt x="566" y="199"/>
                  <a:pt x="603" y="212"/>
                </a:cubicBezTo>
                <a:cubicBezTo>
                  <a:pt x="611" y="220"/>
                  <a:pt x="635" y="239"/>
                  <a:pt x="637" y="253"/>
                </a:cubicBezTo>
                <a:cubicBezTo>
                  <a:pt x="641" y="281"/>
                  <a:pt x="621" y="342"/>
                  <a:pt x="603" y="368"/>
                </a:cubicBezTo>
                <a:cubicBezTo>
                  <a:pt x="598" y="385"/>
                  <a:pt x="587" y="445"/>
                  <a:pt x="576" y="456"/>
                </a:cubicBezTo>
              </a:path>
            </a:pathLst>
          </a:cu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4713" y="2962275"/>
            <a:ext cx="1082675" cy="1311275"/>
            <a:chOff x="1351" y="1866"/>
            <a:chExt cx="682" cy="826"/>
          </a:xfrm>
        </p:grpSpPr>
        <p:sp>
          <p:nvSpPr>
            <p:cNvPr id="6333" name="Freeform 6"/>
            <p:cNvSpPr>
              <a:spLocks/>
            </p:cNvSpPr>
            <p:nvPr/>
          </p:nvSpPr>
          <p:spPr bwMode="auto">
            <a:xfrm>
              <a:off x="1362" y="1872"/>
              <a:ext cx="339" cy="820"/>
            </a:xfrm>
            <a:custGeom>
              <a:avLst/>
              <a:gdLst>
                <a:gd name="T0" fmla="*/ 0 w 339"/>
                <a:gd name="T1" fmla="*/ 0 h 820"/>
                <a:gd name="T2" fmla="*/ 7 w 339"/>
                <a:gd name="T3" fmla="*/ 95 h 820"/>
                <a:gd name="T4" fmla="*/ 61 w 339"/>
                <a:gd name="T5" fmla="*/ 190 h 820"/>
                <a:gd name="T6" fmla="*/ 122 w 339"/>
                <a:gd name="T7" fmla="*/ 224 h 820"/>
                <a:gd name="T8" fmla="*/ 108 w 339"/>
                <a:gd name="T9" fmla="*/ 360 h 820"/>
                <a:gd name="T10" fmla="*/ 88 w 339"/>
                <a:gd name="T11" fmla="*/ 421 h 820"/>
                <a:gd name="T12" fmla="*/ 102 w 339"/>
                <a:gd name="T13" fmla="*/ 461 h 820"/>
                <a:gd name="T14" fmla="*/ 142 w 339"/>
                <a:gd name="T15" fmla="*/ 475 h 820"/>
                <a:gd name="T16" fmla="*/ 264 w 339"/>
                <a:gd name="T17" fmla="*/ 468 h 820"/>
                <a:gd name="T18" fmla="*/ 305 w 339"/>
                <a:gd name="T19" fmla="*/ 495 h 820"/>
                <a:gd name="T20" fmla="*/ 319 w 339"/>
                <a:gd name="T21" fmla="*/ 536 h 820"/>
                <a:gd name="T22" fmla="*/ 285 w 339"/>
                <a:gd name="T23" fmla="*/ 692 h 820"/>
                <a:gd name="T24" fmla="*/ 339 w 339"/>
                <a:gd name="T25" fmla="*/ 820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9"/>
                <a:gd name="T40" fmla="*/ 0 h 820"/>
                <a:gd name="T41" fmla="*/ 339 w 339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9" h="820">
                  <a:moveTo>
                    <a:pt x="0" y="0"/>
                  </a:moveTo>
                  <a:cubicBezTo>
                    <a:pt x="49" y="34"/>
                    <a:pt x="35" y="52"/>
                    <a:pt x="7" y="95"/>
                  </a:cubicBezTo>
                  <a:cubicBezTo>
                    <a:pt x="16" y="157"/>
                    <a:pt x="8" y="155"/>
                    <a:pt x="61" y="190"/>
                  </a:cubicBezTo>
                  <a:cubicBezTo>
                    <a:pt x="80" y="203"/>
                    <a:pt x="122" y="224"/>
                    <a:pt x="122" y="224"/>
                  </a:cubicBezTo>
                  <a:cubicBezTo>
                    <a:pt x="143" y="286"/>
                    <a:pt x="129" y="297"/>
                    <a:pt x="108" y="360"/>
                  </a:cubicBezTo>
                  <a:cubicBezTo>
                    <a:pt x="101" y="380"/>
                    <a:pt x="88" y="421"/>
                    <a:pt x="88" y="421"/>
                  </a:cubicBezTo>
                  <a:cubicBezTo>
                    <a:pt x="93" y="434"/>
                    <a:pt x="89" y="456"/>
                    <a:pt x="102" y="461"/>
                  </a:cubicBezTo>
                  <a:cubicBezTo>
                    <a:pt x="115" y="466"/>
                    <a:pt x="142" y="475"/>
                    <a:pt x="142" y="475"/>
                  </a:cubicBezTo>
                  <a:cubicBezTo>
                    <a:pt x="184" y="470"/>
                    <a:pt x="224" y="458"/>
                    <a:pt x="264" y="468"/>
                  </a:cubicBezTo>
                  <a:cubicBezTo>
                    <a:pt x="278" y="477"/>
                    <a:pt x="291" y="486"/>
                    <a:pt x="305" y="495"/>
                  </a:cubicBezTo>
                  <a:cubicBezTo>
                    <a:pt x="317" y="503"/>
                    <a:pt x="319" y="536"/>
                    <a:pt x="319" y="536"/>
                  </a:cubicBezTo>
                  <a:cubicBezTo>
                    <a:pt x="313" y="593"/>
                    <a:pt x="300" y="638"/>
                    <a:pt x="285" y="692"/>
                  </a:cubicBezTo>
                  <a:cubicBezTo>
                    <a:pt x="301" y="747"/>
                    <a:pt x="294" y="778"/>
                    <a:pt x="339" y="8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34" name="Group 7"/>
            <p:cNvGrpSpPr>
              <a:grpSpLocks/>
            </p:cNvGrpSpPr>
            <p:nvPr/>
          </p:nvGrpSpPr>
          <p:grpSpPr bwMode="auto">
            <a:xfrm>
              <a:off x="1351" y="1866"/>
              <a:ext cx="682" cy="820"/>
              <a:chOff x="1351" y="1866"/>
              <a:chExt cx="682" cy="820"/>
            </a:xfrm>
          </p:grpSpPr>
          <p:sp>
            <p:nvSpPr>
              <p:cNvPr id="6335" name="Freeform 8"/>
              <p:cNvSpPr>
                <a:spLocks/>
              </p:cNvSpPr>
              <p:nvPr/>
            </p:nvSpPr>
            <p:spPr bwMode="auto">
              <a:xfrm>
                <a:off x="1351" y="1866"/>
                <a:ext cx="595" cy="671"/>
              </a:xfrm>
              <a:custGeom>
                <a:avLst/>
                <a:gdLst>
                  <a:gd name="T0" fmla="*/ 11 w 595"/>
                  <a:gd name="T1" fmla="*/ 0 h 671"/>
                  <a:gd name="T2" fmla="*/ 52 w 595"/>
                  <a:gd name="T3" fmla="*/ 81 h 671"/>
                  <a:gd name="T4" fmla="*/ 79 w 595"/>
                  <a:gd name="T5" fmla="*/ 142 h 671"/>
                  <a:gd name="T6" fmla="*/ 72 w 595"/>
                  <a:gd name="T7" fmla="*/ 162 h 671"/>
                  <a:gd name="T8" fmla="*/ 59 w 595"/>
                  <a:gd name="T9" fmla="*/ 183 h 671"/>
                  <a:gd name="T10" fmla="*/ 45 w 595"/>
                  <a:gd name="T11" fmla="*/ 223 h 671"/>
                  <a:gd name="T12" fmla="*/ 79 w 595"/>
                  <a:gd name="T13" fmla="*/ 318 h 671"/>
                  <a:gd name="T14" fmla="*/ 167 w 595"/>
                  <a:gd name="T15" fmla="*/ 325 h 671"/>
                  <a:gd name="T16" fmla="*/ 235 w 595"/>
                  <a:gd name="T17" fmla="*/ 379 h 671"/>
                  <a:gd name="T18" fmla="*/ 194 w 595"/>
                  <a:gd name="T19" fmla="*/ 535 h 671"/>
                  <a:gd name="T20" fmla="*/ 241 w 595"/>
                  <a:gd name="T21" fmla="*/ 657 h 671"/>
                  <a:gd name="T22" fmla="*/ 269 w 595"/>
                  <a:gd name="T23" fmla="*/ 650 h 671"/>
                  <a:gd name="T24" fmla="*/ 309 w 595"/>
                  <a:gd name="T25" fmla="*/ 623 h 671"/>
                  <a:gd name="T26" fmla="*/ 465 w 595"/>
                  <a:gd name="T27" fmla="*/ 521 h 671"/>
                  <a:gd name="T28" fmla="*/ 506 w 595"/>
                  <a:gd name="T29" fmla="*/ 528 h 671"/>
                  <a:gd name="T30" fmla="*/ 546 w 595"/>
                  <a:gd name="T31" fmla="*/ 542 h 671"/>
                  <a:gd name="T32" fmla="*/ 587 w 595"/>
                  <a:gd name="T33" fmla="*/ 603 h 671"/>
                  <a:gd name="T34" fmla="*/ 594 w 595"/>
                  <a:gd name="T35" fmla="*/ 671 h 6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5"/>
                  <a:gd name="T55" fmla="*/ 0 h 671"/>
                  <a:gd name="T56" fmla="*/ 595 w 595"/>
                  <a:gd name="T57" fmla="*/ 671 h 6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5" h="671">
                    <a:moveTo>
                      <a:pt x="11" y="0"/>
                    </a:moveTo>
                    <a:cubicBezTo>
                      <a:pt x="0" y="42"/>
                      <a:pt x="9" y="67"/>
                      <a:pt x="52" y="81"/>
                    </a:cubicBezTo>
                    <a:cubicBezTo>
                      <a:pt x="60" y="103"/>
                      <a:pt x="71" y="120"/>
                      <a:pt x="79" y="142"/>
                    </a:cubicBezTo>
                    <a:cubicBezTo>
                      <a:pt x="77" y="149"/>
                      <a:pt x="75" y="156"/>
                      <a:pt x="72" y="162"/>
                    </a:cubicBezTo>
                    <a:cubicBezTo>
                      <a:pt x="68" y="169"/>
                      <a:pt x="62" y="175"/>
                      <a:pt x="59" y="183"/>
                    </a:cubicBezTo>
                    <a:cubicBezTo>
                      <a:pt x="53" y="196"/>
                      <a:pt x="45" y="223"/>
                      <a:pt x="45" y="223"/>
                    </a:cubicBezTo>
                    <a:cubicBezTo>
                      <a:pt x="47" y="240"/>
                      <a:pt x="47" y="310"/>
                      <a:pt x="79" y="318"/>
                    </a:cubicBezTo>
                    <a:cubicBezTo>
                      <a:pt x="108" y="325"/>
                      <a:pt x="138" y="323"/>
                      <a:pt x="167" y="325"/>
                    </a:cubicBezTo>
                    <a:cubicBezTo>
                      <a:pt x="215" y="342"/>
                      <a:pt x="205" y="337"/>
                      <a:pt x="235" y="379"/>
                    </a:cubicBezTo>
                    <a:cubicBezTo>
                      <a:pt x="227" y="454"/>
                      <a:pt x="216" y="472"/>
                      <a:pt x="194" y="535"/>
                    </a:cubicBezTo>
                    <a:cubicBezTo>
                      <a:pt x="185" y="589"/>
                      <a:pt x="185" y="637"/>
                      <a:pt x="241" y="657"/>
                    </a:cubicBezTo>
                    <a:cubicBezTo>
                      <a:pt x="250" y="655"/>
                      <a:pt x="260" y="654"/>
                      <a:pt x="269" y="650"/>
                    </a:cubicBezTo>
                    <a:cubicBezTo>
                      <a:pt x="283" y="643"/>
                      <a:pt x="309" y="623"/>
                      <a:pt x="309" y="623"/>
                    </a:cubicBezTo>
                    <a:cubicBezTo>
                      <a:pt x="344" y="573"/>
                      <a:pt x="406" y="536"/>
                      <a:pt x="465" y="521"/>
                    </a:cubicBezTo>
                    <a:cubicBezTo>
                      <a:pt x="479" y="523"/>
                      <a:pt x="493" y="525"/>
                      <a:pt x="506" y="528"/>
                    </a:cubicBezTo>
                    <a:cubicBezTo>
                      <a:pt x="520" y="532"/>
                      <a:pt x="546" y="542"/>
                      <a:pt x="546" y="542"/>
                    </a:cubicBezTo>
                    <a:cubicBezTo>
                      <a:pt x="567" y="562"/>
                      <a:pt x="578" y="575"/>
                      <a:pt x="587" y="603"/>
                    </a:cubicBezTo>
                    <a:cubicBezTo>
                      <a:pt x="595" y="662"/>
                      <a:pt x="594" y="639"/>
                      <a:pt x="594" y="6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36" name="Group 9"/>
              <p:cNvGrpSpPr>
                <a:grpSpLocks/>
              </p:cNvGrpSpPr>
              <p:nvPr/>
            </p:nvGrpSpPr>
            <p:grpSpPr bwMode="auto">
              <a:xfrm>
                <a:off x="1457" y="2191"/>
                <a:ext cx="576" cy="495"/>
                <a:chOff x="1457" y="2191"/>
                <a:chExt cx="576" cy="495"/>
              </a:xfrm>
            </p:grpSpPr>
            <p:sp>
              <p:nvSpPr>
                <p:cNvPr id="6337" name="Freeform 10"/>
                <p:cNvSpPr>
                  <a:spLocks/>
                </p:cNvSpPr>
                <p:nvPr/>
              </p:nvSpPr>
              <p:spPr bwMode="auto">
                <a:xfrm>
                  <a:off x="1477" y="2191"/>
                  <a:ext cx="54" cy="54"/>
                </a:xfrm>
                <a:custGeom>
                  <a:avLst/>
                  <a:gdLst>
                    <a:gd name="T0" fmla="*/ 0 w 54"/>
                    <a:gd name="T1" fmla="*/ 54 h 54"/>
                    <a:gd name="T2" fmla="*/ 54 w 54"/>
                    <a:gd name="T3" fmla="*/ 0 h 54"/>
                    <a:gd name="T4" fmla="*/ 0 60000 65536"/>
                    <a:gd name="T5" fmla="*/ 0 60000 65536"/>
                    <a:gd name="T6" fmla="*/ 0 w 54"/>
                    <a:gd name="T7" fmla="*/ 0 h 54"/>
                    <a:gd name="T8" fmla="*/ 54 w 54"/>
                    <a:gd name="T9" fmla="*/ 54 h 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54">
                      <a:moveTo>
                        <a:pt x="0" y="54"/>
                      </a:moveTo>
                      <a:cubicBezTo>
                        <a:pt x="25" y="22"/>
                        <a:pt x="34" y="24"/>
                        <a:pt x="5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8" name="Freeform 11"/>
                <p:cNvSpPr>
                  <a:spLocks/>
                </p:cNvSpPr>
                <p:nvPr/>
              </p:nvSpPr>
              <p:spPr bwMode="auto">
                <a:xfrm>
                  <a:off x="1457" y="2225"/>
                  <a:ext cx="108" cy="101"/>
                </a:xfrm>
                <a:custGeom>
                  <a:avLst/>
                  <a:gdLst>
                    <a:gd name="T0" fmla="*/ 0 w 108"/>
                    <a:gd name="T1" fmla="*/ 101 h 101"/>
                    <a:gd name="T2" fmla="*/ 27 w 108"/>
                    <a:gd name="T3" fmla="*/ 68 h 101"/>
                    <a:gd name="T4" fmla="*/ 68 w 108"/>
                    <a:gd name="T5" fmla="*/ 40 h 101"/>
                    <a:gd name="T6" fmla="*/ 108 w 108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01"/>
                    <a:gd name="T14" fmla="*/ 108 w 108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01">
                      <a:moveTo>
                        <a:pt x="0" y="101"/>
                      </a:moveTo>
                      <a:cubicBezTo>
                        <a:pt x="9" y="90"/>
                        <a:pt x="16" y="77"/>
                        <a:pt x="27" y="68"/>
                      </a:cubicBezTo>
                      <a:cubicBezTo>
                        <a:pt x="39" y="57"/>
                        <a:pt x="68" y="40"/>
                        <a:pt x="68" y="40"/>
                      </a:cubicBezTo>
                      <a:cubicBezTo>
                        <a:pt x="81" y="21"/>
                        <a:pt x="94" y="16"/>
                        <a:pt x="108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9" name="Freeform 12"/>
                <p:cNvSpPr>
                  <a:spLocks/>
                </p:cNvSpPr>
                <p:nvPr/>
              </p:nvSpPr>
              <p:spPr bwMode="auto">
                <a:xfrm>
                  <a:off x="1511" y="2279"/>
                  <a:ext cx="61" cy="68"/>
                </a:xfrm>
                <a:custGeom>
                  <a:avLst/>
                  <a:gdLst>
                    <a:gd name="T0" fmla="*/ 0 w 61"/>
                    <a:gd name="T1" fmla="*/ 68 h 68"/>
                    <a:gd name="T2" fmla="*/ 34 w 61"/>
                    <a:gd name="T3" fmla="*/ 20 h 68"/>
                    <a:gd name="T4" fmla="*/ 61 w 61"/>
                    <a:gd name="T5" fmla="*/ 0 h 68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68"/>
                    <a:gd name="T11" fmla="*/ 61 w 61"/>
                    <a:gd name="T12" fmla="*/ 68 h 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68">
                      <a:moveTo>
                        <a:pt x="0" y="68"/>
                      </a:moveTo>
                      <a:cubicBezTo>
                        <a:pt x="12" y="52"/>
                        <a:pt x="20" y="34"/>
                        <a:pt x="34" y="20"/>
                      </a:cubicBezTo>
                      <a:cubicBezTo>
                        <a:pt x="42" y="12"/>
                        <a:pt x="53" y="8"/>
                        <a:pt x="61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0" name="Freeform 13"/>
                <p:cNvSpPr>
                  <a:spLocks/>
                </p:cNvSpPr>
                <p:nvPr/>
              </p:nvSpPr>
              <p:spPr bwMode="auto">
                <a:xfrm>
                  <a:off x="1538" y="2315"/>
                  <a:ext cx="118" cy="113"/>
                </a:xfrm>
                <a:custGeom>
                  <a:avLst/>
                  <a:gdLst>
                    <a:gd name="T0" fmla="*/ 0 w 118"/>
                    <a:gd name="T1" fmla="*/ 113 h 113"/>
                    <a:gd name="T2" fmla="*/ 27 w 118"/>
                    <a:gd name="T3" fmla="*/ 79 h 113"/>
                    <a:gd name="T4" fmla="*/ 48 w 118"/>
                    <a:gd name="T5" fmla="*/ 66 h 113"/>
                    <a:gd name="T6" fmla="*/ 61 w 118"/>
                    <a:gd name="T7" fmla="*/ 45 h 113"/>
                    <a:gd name="T8" fmla="*/ 88 w 118"/>
                    <a:gd name="T9" fmla="*/ 3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113"/>
                    <a:gd name="T17" fmla="*/ 118 w 118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113">
                      <a:moveTo>
                        <a:pt x="0" y="113"/>
                      </a:moveTo>
                      <a:cubicBezTo>
                        <a:pt x="9" y="102"/>
                        <a:pt x="17" y="89"/>
                        <a:pt x="27" y="79"/>
                      </a:cubicBezTo>
                      <a:cubicBezTo>
                        <a:pt x="33" y="73"/>
                        <a:pt x="42" y="72"/>
                        <a:pt x="48" y="66"/>
                      </a:cubicBezTo>
                      <a:cubicBezTo>
                        <a:pt x="54" y="60"/>
                        <a:pt x="55" y="50"/>
                        <a:pt x="61" y="45"/>
                      </a:cubicBezTo>
                      <a:cubicBezTo>
                        <a:pt x="118" y="0"/>
                        <a:pt x="63" y="61"/>
                        <a:pt x="88" y="3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1" name="Freeform 14"/>
                <p:cNvSpPr>
                  <a:spLocks/>
                </p:cNvSpPr>
                <p:nvPr/>
              </p:nvSpPr>
              <p:spPr bwMode="auto">
                <a:xfrm>
                  <a:off x="1554" y="2374"/>
                  <a:ext cx="117" cy="140"/>
                </a:xfrm>
                <a:custGeom>
                  <a:avLst/>
                  <a:gdLst>
                    <a:gd name="T0" fmla="*/ 11 w 117"/>
                    <a:gd name="T1" fmla="*/ 115 h 140"/>
                    <a:gd name="T2" fmla="*/ 5 w 117"/>
                    <a:gd name="T3" fmla="*/ 135 h 140"/>
                    <a:gd name="T4" fmla="*/ 32 w 117"/>
                    <a:gd name="T5" fmla="*/ 95 h 140"/>
                    <a:gd name="T6" fmla="*/ 93 w 117"/>
                    <a:gd name="T7" fmla="*/ 27 h 140"/>
                    <a:gd name="T8" fmla="*/ 113 w 117"/>
                    <a:gd name="T9" fmla="*/ 0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140"/>
                    <a:gd name="T17" fmla="*/ 117 w 117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140">
                      <a:moveTo>
                        <a:pt x="11" y="115"/>
                      </a:moveTo>
                      <a:cubicBezTo>
                        <a:pt x="9" y="122"/>
                        <a:pt x="0" y="140"/>
                        <a:pt x="5" y="135"/>
                      </a:cubicBezTo>
                      <a:cubicBezTo>
                        <a:pt x="17" y="124"/>
                        <a:pt x="23" y="108"/>
                        <a:pt x="32" y="95"/>
                      </a:cubicBezTo>
                      <a:cubicBezTo>
                        <a:pt x="58" y="58"/>
                        <a:pt x="54" y="66"/>
                        <a:pt x="93" y="27"/>
                      </a:cubicBezTo>
                      <a:cubicBezTo>
                        <a:pt x="117" y="3"/>
                        <a:pt x="113" y="25"/>
                        <a:pt x="113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2" name="Freeform 15"/>
                <p:cNvSpPr>
                  <a:spLocks/>
                </p:cNvSpPr>
                <p:nvPr/>
              </p:nvSpPr>
              <p:spPr bwMode="auto">
                <a:xfrm>
                  <a:off x="1653" y="2394"/>
                  <a:ext cx="197" cy="217"/>
                </a:xfrm>
                <a:custGeom>
                  <a:avLst/>
                  <a:gdLst>
                    <a:gd name="T0" fmla="*/ 0 w 197"/>
                    <a:gd name="T1" fmla="*/ 217 h 217"/>
                    <a:gd name="T2" fmla="*/ 61 w 197"/>
                    <a:gd name="T3" fmla="*/ 149 h 217"/>
                    <a:gd name="T4" fmla="*/ 197 w 197"/>
                    <a:gd name="T5" fmla="*/ 0 h 217"/>
                    <a:gd name="T6" fmla="*/ 0 60000 65536"/>
                    <a:gd name="T7" fmla="*/ 0 60000 65536"/>
                    <a:gd name="T8" fmla="*/ 0 60000 65536"/>
                    <a:gd name="T9" fmla="*/ 0 w 197"/>
                    <a:gd name="T10" fmla="*/ 0 h 217"/>
                    <a:gd name="T11" fmla="*/ 197 w 197"/>
                    <a:gd name="T12" fmla="*/ 217 h 2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" h="217">
                      <a:moveTo>
                        <a:pt x="0" y="217"/>
                      </a:moveTo>
                      <a:cubicBezTo>
                        <a:pt x="21" y="192"/>
                        <a:pt x="35" y="167"/>
                        <a:pt x="61" y="149"/>
                      </a:cubicBezTo>
                      <a:cubicBezTo>
                        <a:pt x="99" y="94"/>
                        <a:pt x="150" y="47"/>
                        <a:pt x="197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3" name="Freeform 16"/>
                <p:cNvSpPr>
                  <a:spLocks/>
                </p:cNvSpPr>
                <p:nvPr/>
              </p:nvSpPr>
              <p:spPr bwMode="auto">
                <a:xfrm>
                  <a:off x="1686" y="2618"/>
                  <a:ext cx="57" cy="68"/>
                </a:xfrm>
                <a:custGeom>
                  <a:avLst/>
                  <a:gdLst>
                    <a:gd name="T0" fmla="*/ 35 w 57"/>
                    <a:gd name="T1" fmla="*/ 20 h 68"/>
                    <a:gd name="T2" fmla="*/ 49 w 57"/>
                    <a:gd name="T3" fmla="*/ 0 h 68"/>
                    <a:gd name="T4" fmla="*/ 28 w 57"/>
                    <a:gd name="T5" fmla="*/ 20 h 68"/>
                    <a:gd name="T6" fmla="*/ 1 w 57"/>
                    <a:gd name="T7" fmla="*/ 61 h 68"/>
                    <a:gd name="T8" fmla="*/ 1 w 57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68"/>
                    <a:gd name="T17" fmla="*/ 57 w 57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68">
                      <a:moveTo>
                        <a:pt x="35" y="20"/>
                      </a:moveTo>
                      <a:cubicBezTo>
                        <a:pt x="40" y="13"/>
                        <a:pt x="57" y="0"/>
                        <a:pt x="49" y="0"/>
                      </a:cubicBezTo>
                      <a:cubicBezTo>
                        <a:pt x="39" y="0"/>
                        <a:pt x="34" y="13"/>
                        <a:pt x="28" y="20"/>
                      </a:cubicBezTo>
                      <a:cubicBezTo>
                        <a:pt x="18" y="33"/>
                        <a:pt x="9" y="46"/>
                        <a:pt x="1" y="61"/>
                      </a:cubicBezTo>
                      <a:cubicBezTo>
                        <a:pt x="0" y="63"/>
                        <a:pt x="1" y="66"/>
                        <a:pt x="1" y="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4" name="Freeform 17"/>
                <p:cNvSpPr>
                  <a:spLocks/>
                </p:cNvSpPr>
                <p:nvPr/>
              </p:nvSpPr>
              <p:spPr bwMode="auto">
                <a:xfrm>
                  <a:off x="1857" y="2435"/>
                  <a:ext cx="54" cy="81"/>
                </a:xfrm>
                <a:custGeom>
                  <a:avLst/>
                  <a:gdLst>
                    <a:gd name="T0" fmla="*/ 0 w 54"/>
                    <a:gd name="T1" fmla="*/ 81 h 81"/>
                    <a:gd name="T2" fmla="*/ 54 w 54"/>
                    <a:gd name="T3" fmla="*/ 0 h 81"/>
                    <a:gd name="T4" fmla="*/ 0 60000 65536"/>
                    <a:gd name="T5" fmla="*/ 0 60000 65536"/>
                    <a:gd name="T6" fmla="*/ 0 w 54"/>
                    <a:gd name="T7" fmla="*/ 0 h 81"/>
                    <a:gd name="T8" fmla="*/ 54 w 54"/>
                    <a:gd name="T9" fmla="*/ 81 h 8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81">
                      <a:moveTo>
                        <a:pt x="0" y="81"/>
                      </a:moveTo>
                      <a:cubicBezTo>
                        <a:pt x="12" y="49"/>
                        <a:pt x="22" y="16"/>
                        <a:pt x="54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5" name="Freeform 18"/>
                <p:cNvSpPr>
                  <a:spLocks/>
                </p:cNvSpPr>
                <p:nvPr/>
              </p:nvSpPr>
              <p:spPr bwMode="auto">
                <a:xfrm>
                  <a:off x="1918" y="2550"/>
                  <a:ext cx="27" cy="61"/>
                </a:xfrm>
                <a:custGeom>
                  <a:avLst/>
                  <a:gdLst>
                    <a:gd name="T0" fmla="*/ 0 w 27"/>
                    <a:gd name="T1" fmla="*/ 61 h 61"/>
                    <a:gd name="T2" fmla="*/ 27 w 27"/>
                    <a:gd name="T3" fmla="*/ 0 h 61"/>
                    <a:gd name="T4" fmla="*/ 0 60000 65536"/>
                    <a:gd name="T5" fmla="*/ 0 60000 65536"/>
                    <a:gd name="T6" fmla="*/ 0 w 27"/>
                    <a:gd name="T7" fmla="*/ 0 h 61"/>
                    <a:gd name="T8" fmla="*/ 27 w 27"/>
                    <a:gd name="T9" fmla="*/ 61 h 6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" h="61">
                      <a:moveTo>
                        <a:pt x="0" y="61"/>
                      </a:moveTo>
                      <a:cubicBezTo>
                        <a:pt x="6" y="33"/>
                        <a:pt x="7" y="20"/>
                        <a:pt x="27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6" name="Freeform 19"/>
                <p:cNvSpPr>
                  <a:spLocks/>
                </p:cNvSpPr>
                <p:nvPr/>
              </p:nvSpPr>
              <p:spPr bwMode="auto">
                <a:xfrm>
                  <a:off x="2013" y="2611"/>
                  <a:ext cx="20" cy="54"/>
                </a:xfrm>
                <a:custGeom>
                  <a:avLst/>
                  <a:gdLst>
                    <a:gd name="T0" fmla="*/ 0 w 20"/>
                    <a:gd name="T1" fmla="*/ 0 h 54"/>
                    <a:gd name="T2" fmla="*/ 20 w 20"/>
                    <a:gd name="T3" fmla="*/ 54 h 54"/>
                    <a:gd name="T4" fmla="*/ 0 60000 65536"/>
                    <a:gd name="T5" fmla="*/ 0 60000 65536"/>
                    <a:gd name="T6" fmla="*/ 0 w 20"/>
                    <a:gd name="T7" fmla="*/ 0 h 54"/>
                    <a:gd name="T8" fmla="*/ 20 w 20"/>
                    <a:gd name="T9" fmla="*/ 54 h 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" h="54">
                      <a:moveTo>
                        <a:pt x="0" y="0"/>
                      </a:moveTo>
                      <a:cubicBezTo>
                        <a:pt x="8" y="16"/>
                        <a:pt x="20" y="35"/>
                        <a:pt x="20" y="5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87688" y="3111500"/>
            <a:ext cx="2852737" cy="1022350"/>
            <a:chOff x="1945" y="1960"/>
            <a:chExt cx="1797" cy="644"/>
          </a:xfrm>
        </p:grpSpPr>
        <p:sp>
          <p:nvSpPr>
            <p:cNvPr id="6313" name="Freeform 21"/>
            <p:cNvSpPr>
              <a:spLocks/>
            </p:cNvSpPr>
            <p:nvPr/>
          </p:nvSpPr>
          <p:spPr bwMode="auto">
            <a:xfrm>
              <a:off x="1945" y="1960"/>
              <a:ext cx="1791" cy="644"/>
            </a:xfrm>
            <a:custGeom>
              <a:avLst/>
              <a:gdLst>
                <a:gd name="T0" fmla="*/ 0 w 1791"/>
                <a:gd name="T1" fmla="*/ 576 h 644"/>
                <a:gd name="T2" fmla="*/ 14 w 1791"/>
                <a:gd name="T3" fmla="*/ 610 h 644"/>
                <a:gd name="T4" fmla="*/ 20 w 1791"/>
                <a:gd name="T5" fmla="*/ 630 h 644"/>
                <a:gd name="T6" fmla="*/ 61 w 1791"/>
                <a:gd name="T7" fmla="*/ 644 h 644"/>
                <a:gd name="T8" fmla="*/ 169 w 1791"/>
                <a:gd name="T9" fmla="*/ 535 h 644"/>
                <a:gd name="T10" fmla="*/ 217 w 1791"/>
                <a:gd name="T11" fmla="*/ 427 h 644"/>
                <a:gd name="T12" fmla="*/ 319 w 1791"/>
                <a:gd name="T13" fmla="*/ 271 h 644"/>
                <a:gd name="T14" fmla="*/ 359 w 1791"/>
                <a:gd name="T15" fmla="*/ 230 h 644"/>
                <a:gd name="T16" fmla="*/ 407 w 1791"/>
                <a:gd name="T17" fmla="*/ 197 h 644"/>
                <a:gd name="T18" fmla="*/ 657 w 1791"/>
                <a:gd name="T19" fmla="*/ 27 h 644"/>
                <a:gd name="T20" fmla="*/ 739 w 1791"/>
                <a:gd name="T21" fmla="*/ 7 h 644"/>
                <a:gd name="T22" fmla="*/ 915 w 1791"/>
                <a:gd name="T23" fmla="*/ 0 h 644"/>
                <a:gd name="T24" fmla="*/ 1010 w 1791"/>
                <a:gd name="T25" fmla="*/ 34 h 644"/>
                <a:gd name="T26" fmla="*/ 1145 w 1791"/>
                <a:gd name="T27" fmla="*/ 41 h 644"/>
                <a:gd name="T28" fmla="*/ 1213 w 1791"/>
                <a:gd name="T29" fmla="*/ 48 h 644"/>
                <a:gd name="T30" fmla="*/ 1525 w 1791"/>
                <a:gd name="T31" fmla="*/ 7 h 644"/>
                <a:gd name="T32" fmla="*/ 1755 w 1791"/>
                <a:gd name="T33" fmla="*/ 27 h 644"/>
                <a:gd name="T34" fmla="*/ 1776 w 1791"/>
                <a:gd name="T35" fmla="*/ 20 h 6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91"/>
                <a:gd name="T55" fmla="*/ 0 h 644"/>
                <a:gd name="T56" fmla="*/ 1791 w 1791"/>
                <a:gd name="T57" fmla="*/ 644 h 6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91" h="644">
                  <a:moveTo>
                    <a:pt x="0" y="576"/>
                  </a:moveTo>
                  <a:cubicBezTo>
                    <a:pt x="5" y="587"/>
                    <a:pt x="10" y="599"/>
                    <a:pt x="14" y="610"/>
                  </a:cubicBezTo>
                  <a:cubicBezTo>
                    <a:pt x="16" y="617"/>
                    <a:pt x="14" y="626"/>
                    <a:pt x="20" y="630"/>
                  </a:cubicBezTo>
                  <a:cubicBezTo>
                    <a:pt x="32" y="638"/>
                    <a:pt x="61" y="644"/>
                    <a:pt x="61" y="644"/>
                  </a:cubicBezTo>
                  <a:cubicBezTo>
                    <a:pt x="101" y="616"/>
                    <a:pt x="149" y="581"/>
                    <a:pt x="169" y="535"/>
                  </a:cubicBezTo>
                  <a:cubicBezTo>
                    <a:pt x="185" y="498"/>
                    <a:pt x="194" y="460"/>
                    <a:pt x="217" y="427"/>
                  </a:cubicBezTo>
                  <a:cubicBezTo>
                    <a:pt x="231" y="360"/>
                    <a:pt x="271" y="319"/>
                    <a:pt x="319" y="271"/>
                  </a:cubicBezTo>
                  <a:cubicBezTo>
                    <a:pt x="333" y="258"/>
                    <a:pt x="343" y="240"/>
                    <a:pt x="359" y="230"/>
                  </a:cubicBezTo>
                  <a:cubicBezTo>
                    <a:pt x="375" y="220"/>
                    <a:pt x="393" y="210"/>
                    <a:pt x="407" y="197"/>
                  </a:cubicBezTo>
                  <a:cubicBezTo>
                    <a:pt x="483" y="128"/>
                    <a:pt x="563" y="68"/>
                    <a:pt x="657" y="27"/>
                  </a:cubicBezTo>
                  <a:cubicBezTo>
                    <a:pt x="683" y="16"/>
                    <a:pt x="712" y="14"/>
                    <a:pt x="739" y="7"/>
                  </a:cubicBezTo>
                  <a:cubicBezTo>
                    <a:pt x="797" y="17"/>
                    <a:pt x="915" y="0"/>
                    <a:pt x="915" y="0"/>
                  </a:cubicBezTo>
                  <a:cubicBezTo>
                    <a:pt x="946" y="6"/>
                    <a:pt x="984" y="32"/>
                    <a:pt x="1010" y="34"/>
                  </a:cubicBezTo>
                  <a:cubicBezTo>
                    <a:pt x="1055" y="38"/>
                    <a:pt x="1100" y="38"/>
                    <a:pt x="1145" y="41"/>
                  </a:cubicBezTo>
                  <a:cubicBezTo>
                    <a:pt x="1168" y="43"/>
                    <a:pt x="1190" y="46"/>
                    <a:pt x="1213" y="48"/>
                  </a:cubicBezTo>
                  <a:cubicBezTo>
                    <a:pt x="1319" y="34"/>
                    <a:pt x="1418" y="13"/>
                    <a:pt x="1525" y="7"/>
                  </a:cubicBezTo>
                  <a:cubicBezTo>
                    <a:pt x="1609" y="11"/>
                    <a:pt x="1674" y="19"/>
                    <a:pt x="1755" y="27"/>
                  </a:cubicBezTo>
                  <a:cubicBezTo>
                    <a:pt x="1784" y="19"/>
                    <a:pt x="1791" y="20"/>
                    <a:pt x="1776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22"/>
            <p:cNvSpPr>
              <a:spLocks/>
            </p:cNvSpPr>
            <p:nvPr/>
          </p:nvSpPr>
          <p:spPr bwMode="auto">
            <a:xfrm>
              <a:off x="2101" y="2523"/>
              <a:ext cx="88" cy="61"/>
            </a:xfrm>
            <a:custGeom>
              <a:avLst/>
              <a:gdLst>
                <a:gd name="T0" fmla="*/ 0 w 88"/>
                <a:gd name="T1" fmla="*/ 0 h 61"/>
                <a:gd name="T2" fmla="*/ 88 w 88"/>
                <a:gd name="T3" fmla="*/ 61 h 61"/>
                <a:gd name="T4" fmla="*/ 0 60000 65536"/>
                <a:gd name="T5" fmla="*/ 0 60000 65536"/>
                <a:gd name="T6" fmla="*/ 0 w 88"/>
                <a:gd name="T7" fmla="*/ 0 h 61"/>
                <a:gd name="T8" fmla="*/ 88 w 8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" h="61">
                  <a:moveTo>
                    <a:pt x="0" y="0"/>
                  </a:moveTo>
                  <a:cubicBezTo>
                    <a:pt x="31" y="18"/>
                    <a:pt x="62" y="35"/>
                    <a:pt x="88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23"/>
            <p:cNvSpPr>
              <a:spLocks/>
            </p:cNvSpPr>
            <p:nvPr/>
          </p:nvSpPr>
          <p:spPr bwMode="auto">
            <a:xfrm>
              <a:off x="2141" y="2435"/>
              <a:ext cx="95" cy="20"/>
            </a:xfrm>
            <a:custGeom>
              <a:avLst/>
              <a:gdLst>
                <a:gd name="T0" fmla="*/ 0 w 95"/>
                <a:gd name="T1" fmla="*/ 0 h 20"/>
                <a:gd name="T2" fmla="*/ 95 w 95"/>
                <a:gd name="T3" fmla="*/ 20 h 20"/>
                <a:gd name="T4" fmla="*/ 0 60000 65536"/>
                <a:gd name="T5" fmla="*/ 0 60000 65536"/>
                <a:gd name="T6" fmla="*/ 0 w 95"/>
                <a:gd name="T7" fmla="*/ 0 h 20"/>
                <a:gd name="T8" fmla="*/ 95 w 95"/>
                <a:gd name="T9" fmla="*/ 20 h 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20">
                  <a:moveTo>
                    <a:pt x="0" y="0"/>
                  </a:moveTo>
                  <a:cubicBezTo>
                    <a:pt x="21" y="3"/>
                    <a:pt x="73" y="20"/>
                    <a:pt x="95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24"/>
            <p:cNvSpPr>
              <a:spLocks/>
            </p:cNvSpPr>
            <p:nvPr/>
          </p:nvSpPr>
          <p:spPr bwMode="auto">
            <a:xfrm>
              <a:off x="2189" y="2326"/>
              <a:ext cx="74" cy="41"/>
            </a:xfrm>
            <a:custGeom>
              <a:avLst/>
              <a:gdLst>
                <a:gd name="T0" fmla="*/ 0 w 74"/>
                <a:gd name="T1" fmla="*/ 0 h 41"/>
                <a:gd name="T2" fmla="*/ 74 w 74"/>
                <a:gd name="T3" fmla="*/ 41 h 41"/>
                <a:gd name="T4" fmla="*/ 0 60000 65536"/>
                <a:gd name="T5" fmla="*/ 0 60000 65536"/>
                <a:gd name="T6" fmla="*/ 0 w 74"/>
                <a:gd name="T7" fmla="*/ 0 h 41"/>
                <a:gd name="T8" fmla="*/ 74 w 74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41">
                  <a:moveTo>
                    <a:pt x="0" y="0"/>
                  </a:moveTo>
                  <a:cubicBezTo>
                    <a:pt x="24" y="6"/>
                    <a:pt x="63" y="18"/>
                    <a:pt x="74" y="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25"/>
            <p:cNvSpPr>
              <a:spLocks/>
            </p:cNvSpPr>
            <p:nvPr/>
          </p:nvSpPr>
          <p:spPr bwMode="auto">
            <a:xfrm>
              <a:off x="2257" y="2232"/>
              <a:ext cx="88" cy="61"/>
            </a:xfrm>
            <a:custGeom>
              <a:avLst/>
              <a:gdLst>
                <a:gd name="T0" fmla="*/ 0 w 88"/>
                <a:gd name="T1" fmla="*/ 0 h 61"/>
                <a:gd name="T2" fmla="*/ 88 w 88"/>
                <a:gd name="T3" fmla="*/ 61 h 61"/>
                <a:gd name="T4" fmla="*/ 0 60000 65536"/>
                <a:gd name="T5" fmla="*/ 0 60000 65536"/>
                <a:gd name="T6" fmla="*/ 0 w 88"/>
                <a:gd name="T7" fmla="*/ 0 h 61"/>
                <a:gd name="T8" fmla="*/ 88 w 8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" h="61">
                  <a:moveTo>
                    <a:pt x="0" y="0"/>
                  </a:moveTo>
                  <a:cubicBezTo>
                    <a:pt x="32" y="20"/>
                    <a:pt x="62" y="35"/>
                    <a:pt x="88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26"/>
            <p:cNvSpPr>
              <a:spLocks/>
            </p:cNvSpPr>
            <p:nvPr/>
          </p:nvSpPr>
          <p:spPr bwMode="auto">
            <a:xfrm>
              <a:off x="2351" y="2155"/>
              <a:ext cx="61" cy="61"/>
            </a:xfrm>
            <a:custGeom>
              <a:avLst/>
              <a:gdLst>
                <a:gd name="T0" fmla="*/ 0 w 61"/>
                <a:gd name="T1" fmla="*/ 0 h 61"/>
                <a:gd name="T2" fmla="*/ 40 w 61"/>
                <a:gd name="T3" fmla="*/ 47 h 61"/>
                <a:gd name="T4" fmla="*/ 61 w 61"/>
                <a:gd name="T5" fmla="*/ 61 h 61"/>
                <a:gd name="T6" fmla="*/ 0 60000 65536"/>
                <a:gd name="T7" fmla="*/ 0 60000 65536"/>
                <a:gd name="T8" fmla="*/ 0 60000 65536"/>
                <a:gd name="T9" fmla="*/ 0 w 61"/>
                <a:gd name="T10" fmla="*/ 0 h 61"/>
                <a:gd name="T11" fmla="*/ 61 w 6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61">
                  <a:moveTo>
                    <a:pt x="0" y="0"/>
                  </a:moveTo>
                  <a:cubicBezTo>
                    <a:pt x="15" y="15"/>
                    <a:pt x="25" y="32"/>
                    <a:pt x="40" y="47"/>
                  </a:cubicBezTo>
                  <a:cubicBezTo>
                    <a:pt x="46" y="53"/>
                    <a:pt x="61" y="61"/>
                    <a:pt x="61" y="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27"/>
            <p:cNvSpPr>
              <a:spLocks/>
            </p:cNvSpPr>
            <p:nvPr/>
          </p:nvSpPr>
          <p:spPr bwMode="auto">
            <a:xfrm>
              <a:off x="2433" y="2089"/>
              <a:ext cx="34" cy="68"/>
            </a:xfrm>
            <a:custGeom>
              <a:avLst/>
              <a:gdLst>
                <a:gd name="T0" fmla="*/ 0 w 34"/>
                <a:gd name="T1" fmla="*/ 0 h 68"/>
                <a:gd name="T2" fmla="*/ 13 w 34"/>
                <a:gd name="T3" fmla="*/ 54 h 68"/>
                <a:gd name="T4" fmla="*/ 34 w 34"/>
                <a:gd name="T5" fmla="*/ 68 h 68"/>
                <a:gd name="T6" fmla="*/ 0 60000 65536"/>
                <a:gd name="T7" fmla="*/ 0 60000 65536"/>
                <a:gd name="T8" fmla="*/ 0 60000 65536"/>
                <a:gd name="T9" fmla="*/ 0 w 34"/>
                <a:gd name="T10" fmla="*/ 0 h 68"/>
                <a:gd name="T11" fmla="*/ 34 w 34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68">
                  <a:moveTo>
                    <a:pt x="0" y="0"/>
                  </a:moveTo>
                  <a:cubicBezTo>
                    <a:pt x="4" y="18"/>
                    <a:pt x="1" y="40"/>
                    <a:pt x="13" y="54"/>
                  </a:cubicBezTo>
                  <a:cubicBezTo>
                    <a:pt x="18" y="61"/>
                    <a:pt x="34" y="68"/>
                    <a:pt x="34" y="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28"/>
            <p:cNvSpPr>
              <a:spLocks/>
            </p:cNvSpPr>
            <p:nvPr/>
          </p:nvSpPr>
          <p:spPr bwMode="auto">
            <a:xfrm>
              <a:off x="2534" y="2022"/>
              <a:ext cx="41" cy="81"/>
            </a:xfrm>
            <a:custGeom>
              <a:avLst/>
              <a:gdLst>
                <a:gd name="T0" fmla="*/ 0 w 41"/>
                <a:gd name="T1" fmla="*/ 0 h 81"/>
                <a:gd name="T2" fmla="*/ 21 w 41"/>
                <a:gd name="T3" fmla="*/ 33 h 81"/>
                <a:gd name="T4" fmla="*/ 41 w 41"/>
                <a:gd name="T5" fmla="*/ 81 h 81"/>
                <a:gd name="T6" fmla="*/ 0 60000 65536"/>
                <a:gd name="T7" fmla="*/ 0 60000 65536"/>
                <a:gd name="T8" fmla="*/ 0 60000 65536"/>
                <a:gd name="T9" fmla="*/ 0 w 41"/>
                <a:gd name="T10" fmla="*/ 0 h 81"/>
                <a:gd name="T11" fmla="*/ 41 w 41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81">
                  <a:moveTo>
                    <a:pt x="0" y="0"/>
                  </a:moveTo>
                  <a:cubicBezTo>
                    <a:pt x="7" y="11"/>
                    <a:pt x="15" y="21"/>
                    <a:pt x="21" y="33"/>
                  </a:cubicBezTo>
                  <a:cubicBezTo>
                    <a:pt x="30" y="50"/>
                    <a:pt x="27" y="67"/>
                    <a:pt x="41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29"/>
            <p:cNvSpPr>
              <a:spLocks/>
            </p:cNvSpPr>
            <p:nvPr/>
          </p:nvSpPr>
          <p:spPr bwMode="auto">
            <a:xfrm>
              <a:off x="2670" y="1974"/>
              <a:ext cx="7" cy="109"/>
            </a:xfrm>
            <a:custGeom>
              <a:avLst/>
              <a:gdLst>
                <a:gd name="T0" fmla="*/ 0 w 7"/>
                <a:gd name="T1" fmla="*/ 0 h 109"/>
                <a:gd name="T2" fmla="*/ 7 w 7"/>
                <a:gd name="T3" fmla="*/ 109 h 109"/>
                <a:gd name="T4" fmla="*/ 0 60000 65536"/>
                <a:gd name="T5" fmla="*/ 0 60000 65536"/>
                <a:gd name="T6" fmla="*/ 0 w 7"/>
                <a:gd name="T7" fmla="*/ 0 h 109"/>
                <a:gd name="T8" fmla="*/ 7 w 7"/>
                <a:gd name="T9" fmla="*/ 109 h 1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09">
                  <a:moveTo>
                    <a:pt x="0" y="0"/>
                  </a:moveTo>
                  <a:cubicBezTo>
                    <a:pt x="2" y="36"/>
                    <a:pt x="7" y="109"/>
                    <a:pt x="7" y="1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Freeform 30"/>
            <p:cNvSpPr>
              <a:spLocks/>
            </p:cNvSpPr>
            <p:nvPr/>
          </p:nvSpPr>
          <p:spPr bwMode="auto">
            <a:xfrm>
              <a:off x="2866" y="1974"/>
              <a:ext cx="1" cy="115"/>
            </a:xfrm>
            <a:custGeom>
              <a:avLst/>
              <a:gdLst>
                <a:gd name="T0" fmla="*/ 0 w 1"/>
                <a:gd name="T1" fmla="*/ 0 h 115"/>
                <a:gd name="T2" fmla="*/ 0 w 1"/>
                <a:gd name="T3" fmla="*/ 115 h 115"/>
                <a:gd name="T4" fmla="*/ 0 60000 65536"/>
                <a:gd name="T5" fmla="*/ 0 60000 65536"/>
                <a:gd name="T6" fmla="*/ 0 w 1"/>
                <a:gd name="T7" fmla="*/ 0 h 115"/>
                <a:gd name="T8" fmla="*/ 1 w 1"/>
                <a:gd name="T9" fmla="*/ 115 h 1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5">
                  <a:moveTo>
                    <a:pt x="0" y="0"/>
                  </a:moveTo>
                  <a:cubicBezTo>
                    <a:pt x="0" y="38"/>
                    <a:pt x="0" y="77"/>
                    <a:pt x="0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31"/>
            <p:cNvSpPr>
              <a:spLocks/>
            </p:cNvSpPr>
            <p:nvPr/>
          </p:nvSpPr>
          <p:spPr bwMode="auto">
            <a:xfrm>
              <a:off x="3086" y="2001"/>
              <a:ext cx="11" cy="115"/>
            </a:xfrm>
            <a:custGeom>
              <a:avLst/>
              <a:gdLst>
                <a:gd name="T0" fmla="*/ 11 w 11"/>
                <a:gd name="T1" fmla="*/ 0 h 115"/>
                <a:gd name="T2" fmla="*/ 4 w 11"/>
                <a:gd name="T3" fmla="*/ 115 h 115"/>
                <a:gd name="T4" fmla="*/ 0 60000 65536"/>
                <a:gd name="T5" fmla="*/ 0 60000 65536"/>
                <a:gd name="T6" fmla="*/ 0 w 11"/>
                <a:gd name="T7" fmla="*/ 0 h 115"/>
                <a:gd name="T8" fmla="*/ 11 w 11"/>
                <a:gd name="T9" fmla="*/ 115 h 1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15">
                  <a:moveTo>
                    <a:pt x="11" y="0"/>
                  </a:moveTo>
                  <a:cubicBezTo>
                    <a:pt x="0" y="65"/>
                    <a:pt x="4" y="27"/>
                    <a:pt x="4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32"/>
            <p:cNvSpPr>
              <a:spLocks/>
            </p:cNvSpPr>
            <p:nvPr/>
          </p:nvSpPr>
          <p:spPr bwMode="auto">
            <a:xfrm>
              <a:off x="3256" y="1988"/>
              <a:ext cx="3" cy="200"/>
            </a:xfrm>
            <a:custGeom>
              <a:avLst/>
              <a:gdLst>
                <a:gd name="T0" fmla="*/ 3 w 3"/>
                <a:gd name="T1" fmla="*/ 0 h 200"/>
                <a:gd name="T2" fmla="*/ 3 w 3"/>
                <a:gd name="T3" fmla="*/ 128 h 200"/>
                <a:gd name="T4" fmla="*/ 0 60000 65536"/>
                <a:gd name="T5" fmla="*/ 0 60000 65536"/>
                <a:gd name="T6" fmla="*/ 0 w 3"/>
                <a:gd name="T7" fmla="*/ 0 h 200"/>
                <a:gd name="T8" fmla="*/ 3 w 3"/>
                <a:gd name="T9" fmla="*/ 200 h 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00">
                  <a:moveTo>
                    <a:pt x="3" y="0"/>
                  </a:moveTo>
                  <a:cubicBezTo>
                    <a:pt x="0" y="21"/>
                    <a:pt x="3" y="200"/>
                    <a:pt x="3" y="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33"/>
            <p:cNvSpPr>
              <a:spLocks/>
            </p:cNvSpPr>
            <p:nvPr/>
          </p:nvSpPr>
          <p:spPr bwMode="auto">
            <a:xfrm>
              <a:off x="3429" y="1981"/>
              <a:ext cx="27" cy="136"/>
            </a:xfrm>
            <a:custGeom>
              <a:avLst/>
              <a:gdLst>
                <a:gd name="T0" fmla="*/ 27 w 27"/>
                <a:gd name="T1" fmla="*/ 0 h 136"/>
                <a:gd name="T2" fmla="*/ 7 w 27"/>
                <a:gd name="T3" fmla="*/ 95 h 136"/>
                <a:gd name="T4" fmla="*/ 0 w 27"/>
                <a:gd name="T5" fmla="*/ 136 h 136"/>
                <a:gd name="T6" fmla="*/ 0 60000 65536"/>
                <a:gd name="T7" fmla="*/ 0 60000 65536"/>
                <a:gd name="T8" fmla="*/ 0 60000 65536"/>
                <a:gd name="T9" fmla="*/ 0 w 27"/>
                <a:gd name="T10" fmla="*/ 0 h 136"/>
                <a:gd name="T11" fmla="*/ 27 w 2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36">
                  <a:moveTo>
                    <a:pt x="27" y="0"/>
                  </a:moveTo>
                  <a:cubicBezTo>
                    <a:pt x="17" y="31"/>
                    <a:pt x="12" y="62"/>
                    <a:pt x="7" y="95"/>
                  </a:cubicBezTo>
                  <a:cubicBezTo>
                    <a:pt x="5" y="109"/>
                    <a:pt x="0" y="136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34"/>
            <p:cNvSpPr>
              <a:spLocks/>
            </p:cNvSpPr>
            <p:nvPr/>
          </p:nvSpPr>
          <p:spPr bwMode="auto">
            <a:xfrm>
              <a:off x="3613" y="1994"/>
              <a:ext cx="19" cy="143"/>
            </a:xfrm>
            <a:custGeom>
              <a:avLst/>
              <a:gdLst>
                <a:gd name="T0" fmla="*/ 19 w 19"/>
                <a:gd name="T1" fmla="*/ 0 h 143"/>
                <a:gd name="T2" fmla="*/ 6 w 19"/>
                <a:gd name="T3" fmla="*/ 143 h 143"/>
                <a:gd name="T4" fmla="*/ 0 60000 65536"/>
                <a:gd name="T5" fmla="*/ 0 60000 65536"/>
                <a:gd name="T6" fmla="*/ 0 w 19"/>
                <a:gd name="T7" fmla="*/ 0 h 143"/>
                <a:gd name="T8" fmla="*/ 19 w 19"/>
                <a:gd name="T9" fmla="*/ 143 h 1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143">
                  <a:moveTo>
                    <a:pt x="19" y="0"/>
                  </a:moveTo>
                  <a:cubicBezTo>
                    <a:pt x="0" y="88"/>
                    <a:pt x="6" y="40"/>
                    <a:pt x="6" y="1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Text Box 35"/>
            <p:cNvSpPr txBox="1">
              <a:spLocks noChangeArrowheads="1"/>
            </p:cNvSpPr>
            <p:nvPr/>
          </p:nvSpPr>
          <p:spPr bwMode="auto">
            <a:xfrm>
              <a:off x="2562" y="2071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G</a:t>
              </a:r>
            </a:p>
          </p:txBody>
        </p:sp>
        <p:sp>
          <p:nvSpPr>
            <p:cNvPr id="6328" name="Text Box 36"/>
            <p:cNvSpPr txBox="1">
              <a:spLocks noChangeArrowheads="1"/>
            </p:cNvSpPr>
            <p:nvPr/>
          </p:nvSpPr>
          <p:spPr bwMode="auto">
            <a:xfrm>
              <a:off x="2761" y="2040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T</a:t>
              </a:r>
            </a:p>
          </p:txBody>
        </p:sp>
        <p:sp>
          <p:nvSpPr>
            <p:cNvPr id="6329" name="Text Box 37"/>
            <p:cNvSpPr txBox="1">
              <a:spLocks noChangeArrowheads="1"/>
            </p:cNvSpPr>
            <p:nvPr/>
          </p:nvSpPr>
          <p:spPr bwMode="auto">
            <a:xfrm>
              <a:off x="2971" y="2071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A</a:t>
              </a:r>
            </a:p>
          </p:txBody>
        </p:sp>
        <p:sp>
          <p:nvSpPr>
            <p:cNvPr id="6330" name="Text Box 38"/>
            <p:cNvSpPr txBox="1">
              <a:spLocks noChangeArrowheads="1"/>
            </p:cNvSpPr>
            <p:nvPr/>
          </p:nvSpPr>
          <p:spPr bwMode="auto">
            <a:xfrm>
              <a:off x="3152" y="2071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C</a:t>
              </a:r>
            </a:p>
          </p:txBody>
        </p:sp>
        <p:sp>
          <p:nvSpPr>
            <p:cNvPr id="6331" name="Text Box 39"/>
            <p:cNvSpPr txBox="1">
              <a:spLocks noChangeArrowheads="1"/>
            </p:cNvSpPr>
            <p:nvPr/>
          </p:nvSpPr>
          <p:spPr bwMode="auto">
            <a:xfrm>
              <a:off x="3334" y="2071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T</a:t>
              </a:r>
            </a:p>
          </p:txBody>
        </p:sp>
        <p:sp>
          <p:nvSpPr>
            <p:cNvPr id="6332" name="Text Box 40"/>
            <p:cNvSpPr txBox="1">
              <a:spLocks noChangeArrowheads="1"/>
            </p:cNvSpPr>
            <p:nvPr/>
          </p:nvSpPr>
          <p:spPr bwMode="auto">
            <a:xfrm>
              <a:off x="3515" y="2071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1600">
                  <a:latin typeface="Garamond" pitchFamily="18" charset="0"/>
                </a:rPr>
                <a:t>A</a:t>
              </a:r>
            </a:p>
          </p:txBody>
        </p:sp>
      </p:grpSp>
      <p:sp>
        <p:nvSpPr>
          <p:cNvPr id="435241" name="Text Box 41"/>
          <p:cNvSpPr txBox="1">
            <a:spLocks noChangeArrowheads="1"/>
          </p:cNvSpPr>
          <p:nvPr/>
        </p:nvSpPr>
        <p:spPr bwMode="auto">
          <a:xfrm>
            <a:off x="179388" y="4292600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Garamond" pitchFamily="18" charset="0"/>
              </a:rPr>
              <a:t>Chromosome</a:t>
            </a:r>
          </a:p>
        </p:txBody>
      </p:sp>
      <p:sp>
        <p:nvSpPr>
          <p:cNvPr id="435242" name="Text Box 42"/>
          <p:cNvSpPr txBox="1">
            <a:spLocks noChangeArrowheads="1"/>
          </p:cNvSpPr>
          <p:nvPr/>
        </p:nvSpPr>
        <p:spPr bwMode="auto">
          <a:xfrm>
            <a:off x="3635375" y="3644900"/>
            <a:ext cx="28813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Garamond" pitchFamily="18" charset="0"/>
              </a:rPr>
              <a:t>The order of bases in DNA is a code for making proteins. The code is read in groups of three</a:t>
            </a:r>
          </a:p>
        </p:txBody>
      </p:sp>
      <p:sp>
        <p:nvSpPr>
          <p:cNvPr id="435243" name="Text Box 43"/>
          <p:cNvSpPr txBox="1">
            <a:spLocks noChangeArrowheads="1"/>
          </p:cNvSpPr>
          <p:nvPr/>
        </p:nvSpPr>
        <p:spPr bwMode="auto">
          <a:xfrm>
            <a:off x="3059113" y="2492375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Garamond" pitchFamily="18" charset="0"/>
              </a:rPr>
              <a:t>DNA</a:t>
            </a:r>
          </a:p>
        </p:txBody>
      </p:sp>
      <p:sp>
        <p:nvSpPr>
          <p:cNvPr id="435244" name="Text Box 44"/>
          <p:cNvSpPr txBox="1">
            <a:spLocks noChangeArrowheads="1"/>
          </p:cNvSpPr>
          <p:nvPr/>
        </p:nvSpPr>
        <p:spPr bwMode="auto">
          <a:xfrm>
            <a:off x="107950" y="2133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Garamond" pitchFamily="18" charset="0"/>
              </a:rPr>
              <a:t>Gene</a:t>
            </a:r>
          </a:p>
        </p:txBody>
      </p:sp>
      <p:sp>
        <p:nvSpPr>
          <p:cNvPr id="435245" name="Text Box 45"/>
          <p:cNvSpPr txBox="1">
            <a:spLocks noChangeArrowheads="1"/>
          </p:cNvSpPr>
          <p:nvPr/>
        </p:nvSpPr>
        <p:spPr bwMode="auto">
          <a:xfrm>
            <a:off x="6588125" y="2708275"/>
            <a:ext cx="24495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>
                <a:solidFill>
                  <a:srgbClr val="002060"/>
                </a:solidFill>
              </a:rPr>
              <a:t>Cell machinery copies the code making an mRNA molecule. This moves into the cytoplasm.</a:t>
            </a:r>
          </a:p>
          <a:p>
            <a:pPr>
              <a:spcBef>
                <a:spcPct val="50000"/>
              </a:spcBef>
            </a:pPr>
            <a:r>
              <a:rPr lang="en-AU" sz="2000">
                <a:solidFill>
                  <a:srgbClr val="002060"/>
                </a:solidFill>
              </a:rPr>
              <a:t>Ribosomes read the code and accurately join Amino acids together to make a protein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62000" y="5373688"/>
            <a:ext cx="6257925" cy="366712"/>
            <a:chOff x="521" y="3249"/>
            <a:chExt cx="4944" cy="231"/>
          </a:xfrm>
        </p:grpSpPr>
        <p:sp>
          <p:nvSpPr>
            <p:cNvPr id="6311" name="Rectangle 47"/>
            <p:cNvSpPr>
              <a:spLocks noChangeArrowheads="1"/>
            </p:cNvSpPr>
            <p:nvPr/>
          </p:nvSpPr>
          <p:spPr bwMode="auto">
            <a:xfrm>
              <a:off x="521" y="3249"/>
              <a:ext cx="4944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2" name="Text Box 48"/>
            <p:cNvSpPr txBox="1">
              <a:spLocks noChangeArrowheads="1"/>
            </p:cNvSpPr>
            <p:nvPr/>
          </p:nvSpPr>
          <p:spPr bwMode="auto">
            <a:xfrm>
              <a:off x="521" y="3249"/>
              <a:ext cx="49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/>
                <a:t>AUG AGU AAA GGA GAA GAA CUU UUC ACU GGA UAG</a:t>
              </a:r>
            </a:p>
          </p:txBody>
        </p:sp>
      </p:grpSp>
      <p:sp>
        <p:nvSpPr>
          <p:cNvPr id="435249" name="Freeform 49"/>
          <p:cNvSpPr>
            <a:spLocks/>
          </p:cNvSpPr>
          <p:nvPr/>
        </p:nvSpPr>
        <p:spPr bwMode="auto">
          <a:xfrm>
            <a:off x="684213" y="6308725"/>
            <a:ext cx="960437" cy="500063"/>
          </a:xfrm>
          <a:custGeom>
            <a:avLst/>
            <a:gdLst>
              <a:gd name="T0" fmla="*/ 2147483647 w 605"/>
              <a:gd name="T1" fmla="*/ 2147483647 h 315"/>
              <a:gd name="T2" fmla="*/ 2147483647 w 605"/>
              <a:gd name="T3" fmla="*/ 0 h 315"/>
              <a:gd name="T4" fmla="*/ 2147483647 w 605"/>
              <a:gd name="T5" fmla="*/ 2147483647 h 315"/>
              <a:gd name="T6" fmla="*/ 0 w 605"/>
              <a:gd name="T7" fmla="*/ 2147483647 h 315"/>
              <a:gd name="T8" fmla="*/ 2147483647 w 605"/>
              <a:gd name="T9" fmla="*/ 2147483647 h 315"/>
              <a:gd name="T10" fmla="*/ 2147483647 w 605"/>
              <a:gd name="T11" fmla="*/ 2147483647 h 315"/>
              <a:gd name="T12" fmla="*/ 2147483647 w 605"/>
              <a:gd name="T13" fmla="*/ 2147483647 h 315"/>
              <a:gd name="T14" fmla="*/ 2147483647 w 605"/>
              <a:gd name="T15" fmla="*/ 2147483647 h 315"/>
              <a:gd name="T16" fmla="*/ 2147483647 w 605"/>
              <a:gd name="T17" fmla="*/ 2147483647 h 315"/>
              <a:gd name="T18" fmla="*/ 2147483647 w 605"/>
              <a:gd name="T19" fmla="*/ 2147483647 h 315"/>
              <a:gd name="T20" fmla="*/ 2147483647 w 605"/>
              <a:gd name="T21" fmla="*/ 2147483647 h 315"/>
              <a:gd name="T22" fmla="*/ 2147483647 w 605"/>
              <a:gd name="T23" fmla="*/ 2147483647 h 3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5"/>
              <a:gd name="T37" fmla="*/ 0 h 315"/>
              <a:gd name="T38" fmla="*/ 605 w 605"/>
              <a:gd name="T39" fmla="*/ 315 h 3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5" h="315">
                <a:moveTo>
                  <a:pt x="413" y="54"/>
                </a:moveTo>
                <a:cubicBezTo>
                  <a:pt x="360" y="12"/>
                  <a:pt x="347" y="7"/>
                  <a:pt x="277" y="0"/>
                </a:cubicBezTo>
                <a:cubicBezTo>
                  <a:pt x="230" y="4"/>
                  <a:pt x="194" y="11"/>
                  <a:pt x="149" y="20"/>
                </a:cubicBezTo>
                <a:cubicBezTo>
                  <a:pt x="62" y="84"/>
                  <a:pt x="24" y="97"/>
                  <a:pt x="0" y="203"/>
                </a:cubicBezTo>
                <a:cubicBezTo>
                  <a:pt x="15" y="250"/>
                  <a:pt x="32" y="288"/>
                  <a:pt x="88" y="298"/>
                </a:cubicBezTo>
                <a:cubicBezTo>
                  <a:pt x="117" y="303"/>
                  <a:pt x="176" y="311"/>
                  <a:pt x="176" y="311"/>
                </a:cubicBezTo>
                <a:cubicBezTo>
                  <a:pt x="317" y="304"/>
                  <a:pt x="259" y="315"/>
                  <a:pt x="352" y="291"/>
                </a:cubicBezTo>
                <a:cubicBezTo>
                  <a:pt x="465" y="262"/>
                  <a:pt x="503" y="280"/>
                  <a:pt x="589" y="189"/>
                </a:cubicBezTo>
                <a:cubicBezTo>
                  <a:pt x="593" y="173"/>
                  <a:pt x="605" y="158"/>
                  <a:pt x="603" y="142"/>
                </a:cubicBezTo>
                <a:cubicBezTo>
                  <a:pt x="601" y="123"/>
                  <a:pt x="597" y="105"/>
                  <a:pt x="589" y="88"/>
                </a:cubicBezTo>
                <a:cubicBezTo>
                  <a:pt x="579" y="66"/>
                  <a:pt x="487" y="30"/>
                  <a:pt x="460" y="27"/>
                </a:cubicBezTo>
                <a:cubicBezTo>
                  <a:pt x="417" y="23"/>
                  <a:pt x="332" y="20"/>
                  <a:pt x="332" y="20"/>
                </a:cubicBezTo>
              </a:path>
            </a:pathLst>
          </a:custGeom>
          <a:solidFill>
            <a:srgbClr val="00CC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50" name="Freeform 50"/>
          <p:cNvSpPr>
            <a:spLocks/>
          </p:cNvSpPr>
          <p:nvPr/>
        </p:nvSpPr>
        <p:spPr bwMode="auto">
          <a:xfrm>
            <a:off x="395288" y="4365625"/>
            <a:ext cx="1303337" cy="871538"/>
          </a:xfrm>
          <a:custGeom>
            <a:avLst/>
            <a:gdLst>
              <a:gd name="T0" fmla="*/ 2147483647 w 821"/>
              <a:gd name="T1" fmla="*/ 2147483647 h 549"/>
              <a:gd name="T2" fmla="*/ 2147483647 w 821"/>
              <a:gd name="T3" fmla="*/ 2147483647 h 549"/>
              <a:gd name="T4" fmla="*/ 2147483647 w 821"/>
              <a:gd name="T5" fmla="*/ 2147483647 h 549"/>
              <a:gd name="T6" fmla="*/ 2147483647 w 821"/>
              <a:gd name="T7" fmla="*/ 2147483647 h 549"/>
              <a:gd name="T8" fmla="*/ 2147483647 w 821"/>
              <a:gd name="T9" fmla="*/ 2147483647 h 549"/>
              <a:gd name="T10" fmla="*/ 2147483647 w 821"/>
              <a:gd name="T11" fmla="*/ 2147483647 h 549"/>
              <a:gd name="T12" fmla="*/ 2147483647 w 821"/>
              <a:gd name="T13" fmla="*/ 2147483647 h 549"/>
              <a:gd name="T14" fmla="*/ 2147483647 w 821"/>
              <a:gd name="T15" fmla="*/ 2147483647 h 549"/>
              <a:gd name="T16" fmla="*/ 2147483647 w 821"/>
              <a:gd name="T17" fmla="*/ 2147483647 h 549"/>
              <a:gd name="T18" fmla="*/ 2147483647 w 821"/>
              <a:gd name="T19" fmla="*/ 0 h 549"/>
              <a:gd name="T20" fmla="*/ 2147483647 w 821"/>
              <a:gd name="T21" fmla="*/ 2147483647 h 549"/>
              <a:gd name="T22" fmla="*/ 2147483647 w 821"/>
              <a:gd name="T23" fmla="*/ 2147483647 h 549"/>
              <a:gd name="T24" fmla="*/ 2147483647 w 821"/>
              <a:gd name="T25" fmla="*/ 2147483647 h 549"/>
              <a:gd name="T26" fmla="*/ 2147483647 w 821"/>
              <a:gd name="T27" fmla="*/ 2147483647 h 549"/>
              <a:gd name="T28" fmla="*/ 2147483647 w 821"/>
              <a:gd name="T29" fmla="*/ 2147483647 h 549"/>
              <a:gd name="T30" fmla="*/ 2147483647 w 821"/>
              <a:gd name="T31" fmla="*/ 2147483647 h 549"/>
              <a:gd name="T32" fmla="*/ 2147483647 w 821"/>
              <a:gd name="T33" fmla="*/ 2147483647 h 549"/>
              <a:gd name="T34" fmla="*/ 2147483647 w 821"/>
              <a:gd name="T35" fmla="*/ 2147483647 h 5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21"/>
              <a:gd name="T55" fmla="*/ 0 h 549"/>
              <a:gd name="T56" fmla="*/ 821 w 821"/>
              <a:gd name="T57" fmla="*/ 549 h 5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21" h="549">
                <a:moveTo>
                  <a:pt x="482" y="535"/>
                </a:moveTo>
                <a:cubicBezTo>
                  <a:pt x="435" y="512"/>
                  <a:pt x="340" y="525"/>
                  <a:pt x="292" y="522"/>
                </a:cubicBezTo>
                <a:cubicBezTo>
                  <a:pt x="247" y="514"/>
                  <a:pt x="201" y="508"/>
                  <a:pt x="157" y="495"/>
                </a:cubicBezTo>
                <a:cubicBezTo>
                  <a:pt x="126" y="476"/>
                  <a:pt x="88" y="466"/>
                  <a:pt x="62" y="440"/>
                </a:cubicBezTo>
                <a:cubicBezTo>
                  <a:pt x="54" y="432"/>
                  <a:pt x="48" y="422"/>
                  <a:pt x="41" y="413"/>
                </a:cubicBezTo>
                <a:cubicBezTo>
                  <a:pt x="32" y="400"/>
                  <a:pt x="14" y="373"/>
                  <a:pt x="14" y="373"/>
                </a:cubicBezTo>
                <a:cubicBezTo>
                  <a:pt x="3" y="324"/>
                  <a:pt x="0" y="288"/>
                  <a:pt x="8" y="237"/>
                </a:cubicBezTo>
                <a:cubicBezTo>
                  <a:pt x="12" y="209"/>
                  <a:pt x="26" y="192"/>
                  <a:pt x="41" y="169"/>
                </a:cubicBezTo>
                <a:cubicBezTo>
                  <a:pt x="113" y="59"/>
                  <a:pt x="239" y="34"/>
                  <a:pt x="360" y="13"/>
                </a:cubicBezTo>
                <a:cubicBezTo>
                  <a:pt x="374" y="10"/>
                  <a:pt x="460" y="1"/>
                  <a:pt x="468" y="0"/>
                </a:cubicBezTo>
                <a:cubicBezTo>
                  <a:pt x="582" y="13"/>
                  <a:pt x="649" y="0"/>
                  <a:pt x="739" y="74"/>
                </a:cubicBezTo>
                <a:cubicBezTo>
                  <a:pt x="755" y="122"/>
                  <a:pt x="795" y="159"/>
                  <a:pt x="807" y="210"/>
                </a:cubicBezTo>
                <a:cubicBezTo>
                  <a:pt x="812" y="233"/>
                  <a:pt x="821" y="278"/>
                  <a:pt x="821" y="278"/>
                </a:cubicBezTo>
                <a:cubicBezTo>
                  <a:pt x="812" y="355"/>
                  <a:pt x="796" y="447"/>
                  <a:pt x="719" y="488"/>
                </a:cubicBezTo>
                <a:cubicBezTo>
                  <a:pt x="689" y="504"/>
                  <a:pt x="630" y="519"/>
                  <a:pt x="597" y="528"/>
                </a:cubicBezTo>
                <a:cubicBezTo>
                  <a:pt x="572" y="535"/>
                  <a:pt x="523" y="549"/>
                  <a:pt x="523" y="549"/>
                </a:cubicBezTo>
                <a:cubicBezTo>
                  <a:pt x="478" y="542"/>
                  <a:pt x="432" y="535"/>
                  <a:pt x="387" y="528"/>
                </a:cubicBezTo>
                <a:cubicBezTo>
                  <a:pt x="378" y="530"/>
                  <a:pt x="360" y="535"/>
                  <a:pt x="360" y="535"/>
                </a:cubicBezTo>
              </a:path>
            </a:pathLst>
          </a:custGeom>
          <a:solidFill>
            <a:srgbClr val="FF99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547813" y="5661025"/>
            <a:ext cx="4752975" cy="649288"/>
            <a:chOff x="2744" y="3793"/>
            <a:chExt cx="2812" cy="409"/>
          </a:xfrm>
        </p:grpSpPr>
        <p:sp>
          <p:nvSpPr>
            <p:cNvPr id="6301" name="Oval 52"/>
            <p:cNvSpPr>
              <a:spLocks noChangeArrowheads="1"/>
            </p:cNvSpPr>
            <p:nvPr/>
          </p:nvSpPr>
          <p:spPr bwMode="auto">
            <a:xfrm>
              <a:off x="2744" y="3929"/>
              <a:ext cx="27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302" name="Oval 53"/>
            <p:cNvSpPr>
              <a:spLocks noChangeArrowheads="1"/>
            </p:cNvSpPr>
            <p:nvPr/>
          </p:nvSpPr>
          <p:spPr bwMode="auto">
            <a:xfrm>
              <a:off x="3016" y="3793"/>
              <a:ext cx="272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303" name="Oval 54"/>
            <p:cNvSpPr>
              <a:spLocks noChangeArrowheads="1"/>
            </p:cNvSpPr>
            <p:nvPr/>
          </p:nvSpPr>
          <p:spPr bwMode="auto">
            <a:xfrm>
              <a:off x="3833" y="3929"/>
              <a:ext cx="362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304" name="Oval 55"/>
            <p:cNvSpPr>
              <a:spLocks noChangeArrowheads="1"/>
            </p:cNvSpPr>
            <p:nvPr/>
          </p:nvSpPr>
          <p:spPr bwMode="auto">
            <a:xfrm>
              <a:off x="4195" y="3929"/>
              <a:ext cx="362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305" name="Rectangle 56"/>
            <p:cNvSpPr>
              <a:spLocks noChangeArrowheads="1"/>
            </p:cNvSpPr>
            <p:nvPr/>
          </p:nvSpPr>
          <p:spPr bwMode="auto">
            <a:xfrm>
              <a:off x="4558" y="3929"/>
              <a:ext cx="272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306" name="AutoShape 57"/>
            <p:cNvSpPr>
              <a:spLocks noChangeArrowheads="1"/>
            </p:cNvSpPr>
            <p:nvPr/>
          </p:nvSpPr>
          <p:spPr bwMode="auto">
            <a:xfrm>
              <a:off x="3288" y="3884"/>
              <a:ext cx="272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307" name="AutoShape 58"/>
            <p:cNvSpPr>
              <a:spLocks noChangeArrowheads="1"/>
            </p:cNvSpPr>
            <p:nvPr/>
          </p:nvSpPr>
          <p:spPr bwMode="auto">
            <a:xfrm rot="-708146">
              <a:off x="3560" y="3838"/>
              <a:ext cx="272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308" name="AutoShape 59"/>
            <p:cNvSpPr>
              <a:spLocks noChangeArrowheads="1"/>
            </p:cNvSpPr>
            <p:nvPr/>
          </p:nvSpPr>
          <p:spPr bwMode="auto">
            <a:xfrm>
              <a:off x="5057" y="3929"/>
              <a:ext cx="226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309" name="AutoShape 60"/>
            <p:cNvSpPr>
              <a:spLocks noChangeArrowheads="1"/>
            </p:cNvSpPr>
            <p:nvPr/>
          </p:nvSpPr>
          <p:spPr bwMode="auto">
            <a:xfrm>
              <a:off x="4830" y="3974"/>
              <a:ext cx="22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  <p:sp>
          <p:nvSpPr>
            <p:cNvPr id="6310" name="AutoShape 61"/>
            <p:cNvSpPr>
              <a:spLocks noChangeArrowheads="1"/>
            </p:cNvSpPr>
            <p:nvPr/>
          </p:nvSpPr>
          <p:spPr bwMode="auto">
            <a:xfrm rot="-708146">
              <a:off x="5284" y="3884"/>
              <a:ext cx="272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</p:grpSp>
      <p:sp>
        <p:nvSpPr>
          <p:cNvPr id="435262" name="Oval 62"/>
          <p:cNvSpPr>
            <a:spLocks noChangeArrowheads="1"/>
          </p:cNvSpPr>
          <p:nvPr/>
        </p:nvSpPr>
        <p:spPr bwMode="auto">
          <a:xfrm>
            <a:off x="1763713" y="7316788"/>
            <a:ext cx="4603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M</a:t>
            </a:r>
          </a:p>
        </p:txBody>
      </p:sp>
      <p:sp>
        <p:nvSpPr>
          <p:cNvPr id="435263" name="Oval 63"/>
          <p:cNvSpPr>
            <a:spLocks noChangeArrowheads="1"/>
          </p:cNvSpPr>
          <p:nvPr/>
        </p:nvSpPr>
        <p:spPr bwMode="auto">
          <a:xfrm>
            <a:off x="2898775" y="7100888"/>
            <a:ext cx="458788" cy="576262"/>
          </a:xfrm>
          <a:prstGeom prst="ellipse">
            <a:avLst/>
          </a:prstGeom>
          <a:solidFill>
            <a:srgbClr val="0CFC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S</a:t>
            </a:r>
          </a:p>
        </p:txBody>
      </p:sp>
      <p:sp>
        <p:nvSpPr>
          <p:cNvPr id="435264" name="Oval 64"/>
          <p:cNvSpPr>
            <a:spLocks noChangeArrowheads="1"/>
          </p:cNvSpPr>
          <p:nvPr/>
        </p:nvSpPr>
        <p:spPr bwMode="auto">
          <a:xfrm>
            <a:off x="1295400" y="7394575"/>
            <a:ext cx="612775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E</a:t>
            </a:r>
          </a:p>
        </p:txBody>
      </p:sp>
      <p:sp>
        <p:nvSpPr>
          <p:cNvPr id="435265" name="Oval 65"/>
          <p:cNvSpPr>
            <a:spLocks noChangeArrowheads="1"/>
          </p:cNvSpPr>
          <p:nvPr/>
        </p:nvSpPr>
        <p:spPr bwMode="auto">
          <a:xfrm>
            <a:off x="1152525" y="7316788"/>
            <a:ext cx="611188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E</a:t>
            </a:r>
          </a:p>
        </p:txBody>
      </p:sp>
      <p:sp>
        <p:nvSpPr>
          <p:cNvPr id="435266" name="Rectangle 66"/>
          <p:cNvSpPr>
            <a:spLocks noChangeArrowheads="1"/>
          </p:cNvSpPr>
          <p:nvPr/>
        </p:nvSpPr>
        <p:spPr bwMode="auto">
          <a:xfrm>
            <a:off x="1590675" y="7458075"/>
            <a:ext cx="460375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L</a:t>
            </a:r>
          </a:p>
        </p:txBody>
      </p:sp>
      <p:sp>
        <p:nvSpPr>
          <p:cNvPr id="435267" name="AutoShape 67"/>
          <p:cNvSpPr>
            <a:spLocks noChangeArrowheads="1"/>
          </p:cNvSpPr>
          <p:nvPr/>
        </p:nvSpPr>
        <p:spPr bwMode="auto">
          <a:xfrm>
            <a:off x="3122613" y="7146925"/>
            <a:ext cx="460375" cy="504825"/>
          </a:xfrm>
          <a:prstGeom prst="pentagon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K</a:t>
            </a:r>
          </a:p>
        </p:txBody>
      </p:sp>
      <p:sp>
        <p:nvSpPr>
          <p:cNvPr id="435268" name="AutoShape 68"/>
          <p:cNvSpPr>
            <a:spLocks noChangeArrowheads="1"/>
          </p:cNvSpPr>
          <p:nvPr/>
        </p:nvSpPr>
        <p:spPr bwMode="auto">
          <a:xfrm rot="-708146">
            <a:off x="1858963" y="7267575"/>
            <a:ext cx="458787" cy="431800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G</a:t>
            </a:r>
          </a:p>
        </p:txBody>
      </p:sp>
      <p:sp>
        <p:nvSpPr>
          <p:cNvPr id="435269" name="AutoShape 69"/>
          <p:cNvSpPr>
            <a:spLocks noChangeArrowheads="1"/>
          </p:cNvSpPr>
          <p:nvPr/>
        </p:nvSpPr>
        <p:spPr bwMode="auto">
          <a:xfrm>
            <a:off x="1331913" y="7461250"/>
            <a:ext cx="381000" cy="360363"/>
          </a:xfrm>
          <a:prstGeom prst="octagon">
            <a:avLst>
              <a:gd name="adj" fmla="val 29287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T</a:t>
            </a:r>
          </a:p>
        </p:txBody>
      </p:sp>
      <p:sp>
        <p:nvSpPr>
          <p:cNvPr id="435270" name="AutoShape 70"/>
          <p:cNvSpPr>
            <a:spLocks noChangeArrowheads="1"/>
          </p:cNvSpPr>
          <p:nvPr/>
        </p:nvSpPr>
        <p:spPr bwMode="auto">
          <a:xfrm>
            <a:off x="1595438" y="7389813"/>
            <a:ext cx="384175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F</a:t>
            </a:r>
          </a:p>
        </p:txBody>
      </p:sp>
      <p:sp>
        <p:nvSpPr>
          <p:cNvPr id="435271" name="AutoShape 71"/>
          <p:cNvSpPr>
            <a:spLocks noChangeArrowheads="1"/>
          </p:cNvSpPr>
          <p:nvPr/>
        </p:nvSpPr>
        <p:spPr bwMode="auto">
          <a:xfrm rot="-708146">
            <a:off x="1619250" y="7454900"/>
            <a:ext cx="460375" cy="431800"/>
          </a:xfrm>
          <a:prstGeom prst="rtTriangle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>
                <a:latin typeface="Garamond" pitchFamily="18" charset="0"/>
              </a:rPr>
              <a:t>G</a:t>
            </a:r>
          </a:p>
        </p:txBody>
      </p:sp>
      <p:sp>
        <p:nvSpPr>
          <p:cNvPr id="435272" name="Text Box 72"/>
          <p:cNvSpPr txBox="1">
            <a:spLocks noChangeArrowheads="1"/>
          </p:cNvSpPr>
          <p:nvPr/>
        </p:nvSpPr>
        <p:spPr bwMode="auto">
          <a:xfrm>
            <a:off x="6910388" y="115888"/>
            <a:ext cx="2233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>
                <a:solidFill>
                  <a:srgbClr val="C00000"/>
                </a:solidFill>
              </a:rPr>
              <a:t>The protein folds to form its working shape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 rot="-2166595">
            <a:off x="3956050" y="404813"/>
            <a:ext cx="4432300" cy="2105025"/>
            <a:chOff x="1111" y="1253"/>
            <a:chExt cx="2792" cy="1326"/>
          </a:xfrm>
        </p:grpSpPr>
        <p:sp>
          <p:nvSpPr>
            <p:cNvPr id="6290" name="Oval 74"/>
            <p:cNvSpPr>
              <a:spLocks noChangeArrowheads="1"/>
            </p:cNvSpPr>
            <p:nvPr/>
          </p:nvSpPr>
          <p:spPr bwMode="auto">
            <a:xfrm>
              <a:off x="1111" y="1389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91" name="Oval 75"/>
            <p:cNvSpPr>
              <a:spLocks noChangeArrowheads="1"/>
            </p:cNvSpPr>
            <p:nvPr/>
          </p:nvSpPr>
          <p:spPr bwMode="auto">
            <a:xfrm>
              <a:off x="1401" y="1253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92" name="Oval 76"/>
            <p:cNvSpPr>
              <a:spLocks noChangeArrowheads="1"/>
            </p:cNvSpPr>
            <p:nvPr/>
          </p:nvSpPr>
          <p:spPr bwMode="auto">
            <a:xfrm rot="1134665">
              <a:off x="2154" y="1933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93" name="AutoShape 77"/>
            <p:cNvSpPr>
              <a:spLocks noChangeArrowheads="1"/>
            </p:cNvSpPr>
            <p:nvPr/>
          </p:nvSpPr>
          <p:spPr bwMode="auto">
            <a:xfrm>
              <a:off x="1610" y="1480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94" name="AutoShape 78"/>
            <p:cNvSpPr>
              <a:spLocks noChangeArrowheads="1"/>
            </p:cNvSpPr>
            <p:nvPr/>
          </p:nvSpPr>
          <p:spPr bwMode="auto">
            <a:xfrm rot="-708146">
              <a:off x="1882" y="1706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grpSp>
          <p:nvGrpSpPr>
            <p:cNvPr id="6295" name="Group 79"/>
            <p:cNvGrpSpPr>
              <a:grpSpLocks/>
            </p:cNvGrpSpPr>
            <p:nvPr/>
          </p:nvGrpSpPr>
          <p:grpSpPr bwMode="auto">
            <a:xfrm rot="1653104">
              <a:off x="2454" y="2307"/>
              <a:ext cx="1449" cy="272"/>
              <a:chOff x="2656" y="1344"/>
              <a:chExt cx="1449" cy="272"/>
            </a:xfrm>
          </p:grpSpPr>
          <p:sp>
            <p:nvSpPr>
              <p:cNvPr id="6296" name="Oval 80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E</a:t>
                </a:r>
              </a:p>
            </p:txBody>
          </p:sp>
          <p:sp>
            <p:nvSpPr>
              <p:cNvPr id="6297" name="Rectangle 81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L</a:t>
                </a:r>
              </a:p>
            </p:txBody>
          </p:sp>
          <p:sp>
            <p:nvSpPr>
              <p:cNvPr id="6298" name="AutoShape 82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T</a:t>
                </a:r>
              </a:p>
            </p:txBody>
          </p:sp>
          <p:sp>
            <p:nvSpPr>
              <p:cNvPr id="6299" name="AutoShape 83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F</a:t>
                </a:r>
              </a:p>
            </p:txBody>
          </p:sp>
          <p:sp>
            <p:nvSpPr>
              <p:cNvPr id="6300" name="AutoShape 84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G</a:t>
                </a:r>
              </a:p>
            </p:txBody>
          </p:sp>
        </p:grpSp>
      </p:grpSp>
      <p:grpSp>
        <p:nvGrpSpPr>
          <p:cNvPr id="10" name="Group 85"/>
          <p:cNvGrpSpPr>
            <a:grpSpLocks/>
          </p:cNvGrpSpPr>
          <p:nvPr/>
        </p:nvGrpSpPr>
        <p:grpSpPr bwMode="auto">
          <a:xfrm rot="-2166716">
            <a:off x="3708400" y="404813"/>
            <a:ext cx="3525838" cy="2590800"/>
            <a:chOff x="793" y="1480"/>
            <a:chExt cx="2221" cy="1632"/>
          </a:xfrm>
        </p:grpSpPr>
        <p:sp>
          <p:nvSpPr>
            <p:cNvPr id="6279" name="Oval 86"/>
            <p:cNvSpPr>
              <a:spLocks noChangeArrowheads="1"/>
            </p:cNvSpPr>
            <p:nvPr/>
          </p:nvSpPr>
          <p:spPr bwMode="auto">
            <a:xfrm>
              <a:off x="793" y="1616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80" name="Oval 87"/>
            <p:cNvSpPr>
              <a:spLocks noChangeArrowheads="1"/>
            </p:cNvSpPr>
            <p:nvPr/>
          </p:nvSpPr>
          <p:spPr bwMode="auto">
            <a:xfrm>
              <a:off x="1083" y="148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81" name="Oval 88"/>
            <p:cNvSpPr>
              <a:spLocks noChangeArrowheads="1"/>
            </p:cNvSpPr>
            <p:nvPr/>
          </p:nvSpPr>
          <p:spPr bwMode="auto">
            <a:xfrm rot="4262166">
              <a:off x="1304" y="246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82" name="AutoShape 89"/>
            <p:cNvSpPr>
              <a:spLocks noChangeArrowheads="1"/>
            </p:cNvSpPr>
            <p:nvPr/>
          </p:nvSpPr>
          <p:spPr bwMode="auto">
            <a:xfrm rot="2516011">
              <a:off x="1292" y="1707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83" name="AutoShape 90"/>
            <p:cNvSpPr>
              <a:spLocks noChangeArrowheads="1"/>
            </p:cNvSpPr>
            <p:nvPr/>
          </p:nvSpPr>
          <p:spPr bwMode="auto">
            <a:xfrm rot="2908315">
              <a:off x="1329" y="2124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grpSp>
          <p:nvGrpSpPr>
            <p:cNvPr id="6284" name="Group 91"/>
            <p:cNvGrpSpPr>
              <a:grpSpLocks/>
            </p:cNvGrpSpPr>
            <p:nvPr/>
          </p:nvGrpSpPr>
          <p:grpSpPr bwMode="auto">
            <a:xfrm rot="1653104">
              <a:off x="1565" y="2840"/>
              <a:ext cx="1449" cy="272"/>
              <a:chOff x="2656" y="1344"/>
              <a:chExt cx="1449" cy="272"/>
            </a:xfrm>
          </p:grpSpPr>
          <p:sp>
            <p:nvSpPr>
              <p:cNvPr id="6285" name="Oval 92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E</a:t>
                </a:r>
              </a:p>
            </p:txBody>
          </p:sp>
          <p:sp>
            <p:nvSpPr>
              <p:cNvPr id="6286" name="Rectangle 93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L</a:t>
                </a:r>
              </a:p>
            </p:txBody>
          </p:sp>
          <p:sp>
            <p:nvSpPr>
              <p:cNvPr id="6287" name="AutoShape 94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T</a:t>
                </a:r>
              </a:p>
            </p:txBody>
          </p:sp>
          <p:sp>
            <p:nvSpPr>
              <p:cNvPr id="6288" name="AutoShape 95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F</a:t>
                </a:r>
              </a:p>
            </p:txBody>
          </p:sp>
          <p:sp>
            <p:nvSpPr>
              <p:cNvPr id="6289" name="AutoShape 96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G</a:t>
                </a:r>
              </a:p>
            </p:txBody>
          </p:sp>
        </p:grpSp>
      </p:grpSp>
      <p:grpSp>
        <p:nvGrpSpPr>
          <p:cNvPr id="12" name="Group 97"/>
          <p:cNvGrpSpPr>
            <a:grpSpLocks/>
          </p:cNvGrpSpPr>
          <p:nvPr/>
        </p:nvGrpSpPr>
        <p:grpSpPr bwMode="auto">
          <a:xfrm rot="-2168667">
            <a:off x="3956050" y="404813"/>
            <a:ext cx="3308350" cy="2052637"/>
            <a:chOff x="2835" y="2024"/>
            <a:chExt cx="2084" cy="1293"/>
          </a:xfrm>
        </p:grpSpPr>
        <p:sp>
          <p:nvSpPr>
            <p:cNvPr id="6268" name="Oval 98"/>
            <p:cNvSpPr>
              <a:spLocks noChangeArrowheads="1"/>
            </p:cNvSpPr>
            <p:nvPr/>
          </p:nvSpPr>
          <p:spPr bwMode="auto">
            <a:xfrm>
              <a:off x="2835" y="2160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69" name="Oval 99"/>
            <p:cNvSpPr>
              <a:spLocks noChangeArrowheads="1"/>
            </p:cNvSpPr>
            <p:nvPr/>
          </p:nvSpPr>
          <p:spPr bwMode="auto">
            <a:xfrm>
              <a:off x="3125" y="2024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70" name="Oval 100"/>
            <p:cNvSpPr>
              <a:spLocks noChangeArrowheads="1"/>
            </p:cNvSpPr>
            <p:nvPr/>
          </p:nvSpPr>
          <p:spPr bwMode="auto">
            <a:xfrm rot="4262166">
              <a:off x="3346" y="3010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71" name="AutoShape 101"/>
            <p:cNvSpPr>
              <a:spLocks noChangeArrowheads="1"/>
            </p:cNvSpPr>
            <p:nvPr/>
          </p:nvSpPr>
          <p:spPr bwMode="auto">
            <a:xfrm rot="2516011">
              <a:off x="3334" y="2251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72" name="AutoShape 102"/>
            <p:cNvSpPr>
              <a:spLocks noChangeArrowheads="1"/>
            </p:cNvSpPr>
            <p:nvPr/>
          </p:nvSpPr>
          <p:spPr bwMode="auto">
            <a:xfrm rot="2908315">
              <a:off x="3371" y="2668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grpSp>
          <p:nvGrpSpPr>
            <p:cNvPr id="6273" name="Group 103"/>
            <p:cNvGrpSpPr>
              <a:grpSpLocks/>
            </p:cNvGrpSpPr>
            <p:nvPr/>
          </p:nvGrpSpPr>
          <p:grpSpPr bwMode="auto">
            <a:xfrm rot="-2105248">
              <a:off x="3470" y="2750"/>
              <a:ext cx="1449" cy="272"/>
              <a:chOff x="2656" y="1344"/>
              <a:chExt cx="1449" cy="272"/>
            </a:xfrm>
          </p:grpSpPr>
          <p:sp>
            <p:nvSpPr>
              <p:cNvPr id="6274" name="Oval 104"/>
              <p:cNvSpPr>
                <a:spLocks noChangeArrowheads="1"/>
              </p:cNvSpPr>
              <p:nvPr/>
            </p:nvSpPr>
            <p:spPr bwMode="auto">
              <a:xfrm>
                <a:off x="2656" y="1389"/>
                <a:ext cx="385" cy="227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E</a:t>
                </a:r>
              </a:p>
            </p:txBody>
          </p:sp>
          <p:sp>
            <p:nvSpPr>
              <p:cNvPr id="6275" name="Rectangle 105"/>
              <p:cNvSpPr>
                <a:spLocks noChangeArrowheads="1"/>
              </p:cNvSpPr>
              <p:nvPr/>
            </p:nvSpPr>
            <p:spPr bwMode="auto">
              <a:xfrm>
                <a:off x="3042" y="1389"/>
                <a:ext cx="290" cy="18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L</a:t>
                </a:r>
              </a:p>
            </p:txBody>
          </p:sp>
          <p:sp>
            <p:nvSpPr>
              <p:cNvPr id="6276" name="AutoShape 106"/>
              <p:cNvSpPr>
                <a:spLocks noChangeArrowheads="1"/>
              </p:cNvSpPr>
              <p:nvPr/>
            </p:nvSpPr>
            <p:spPr bwMode="auto">
              <a:xfrm>
                <a:off x="3574" y="1389"/>
                <a:ext cx="240" cy="227"/>
              </a:xfrm>
              <a:prstGeom prst="octagon">
                <a:avLst>
                  <a:gd name="adj" fmla="val 29287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T</a:t>
                </a:r>
              </a:p>
            </p:txBody>
          </p:sp>
          <p:sp>
            <p:nvSpPr>
              <p:cNvPr id="6277" name="AutoShape 107"/>
              <p:cNvSpPr>
                <a:spLocks noChangeArrowheads="1"/>
              </p:cNvSpPr>
              <p:nvPr/>
            </p:nvSpPr>
            <p:spPr bwMode="auto">
              <a:xfrm>
                <a:off x="3332" y="1434"/>
                <a:ext cx="24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63 w 21600"/>
                  <a:gd name="T13" fmla="*/ 4535 h 21600"/>
                  <a:gd name="T14" fmla="*/ 17137 w 21600"/>
                  <a:gd name="T15" fmla="*/ 170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F</a:t>
                </a:r>
              </a:p>
            </p:txBody>
          </p:sp>
          <p:sp>
            <p:nvSpPr>
              <p:cNvPr id="6278" name="AutoShape 108"/>
              <p:cNvSpPr>
                <a:spLocks noChangeArrowheads="1"/>
              </p:cNvSpPr>
              <p:nvPr/>
            </p:nvSpPr>
            <p:spPr bwMode="auto">
              <a:xfrm rot="-708146">
                <a:off x="3815" y="1344"/>
                <a:ext cx="290" cy="272"/>
              </a:xfrm>
              <a:prstGeom prst="rtTriangl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AU">
                    <a:latin typeface="Garamond" pitchFamily="18" charset="0"/>
                  </a:rPr>
                  <a:t>G</a:t>
                </a:r>
              </a:p>
            </p:txBody>
          </p:sp>
        </p:grpSp>
      </p:grpSp>
      <p:grpSp>
        <p:nvGrpSpPr>
          <p:cNvPr id="14" name="Group 109"/>
          <p:cNvGrpSpPr>
            <a:grpSpLocks/>
          </p:cNvGrpSpPr>
          <p:nvPr/>
        </p:nvGrpSpPr>
        <p:grpSpPr bwMode="auto">
          <a:xfrm rot="-2169942">
            <a:off x="3956050" y="404813"/>
            <a:ext cx="2519363" cy="2062162"/>
            <a:chOff x="2971" y="2160"/>
            <a:chExt cx="1587" cy="1299"/>
          </a:xfrm>
        </p:grpSpPr>
        <p:sp>
          <p:nvSpPr>
            <p:cNvPr id="6258" name="Oval 110"/>
            <p:cNvSpPr>
              <a:spLocks noChangeArrowheads="1"/>
            </p:cNvSpPr>
            <p:nvPr/>
          </p:nvSpPr>
          <p:spPr bwMode="auto">
            <a:xfrm>
              <a:off x="2971" y="2296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59" name="Oval 111"/>
            <p:cNvSpPr>
              <a:spLocks noChangeArrowheads="1"/>
            </p:cNvSpPr>
            <p:nvPr/>
          </p:nvSpPr>
          <p:spPr bwMode="auto">
            <a:xfrm>
              <a:off x="3261" y="216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60" name="Oval 112"/>
            <p:cNvSpPr>
              <a:spLocks noChangeArrowheads="1"/>
            </p:cNvSpPr>
            <p:nvPr/>
          </p:nvSpPr>
          <p:spPr bwMode="auto">
            <a:xfrm rot="4262166">
              <a:off x="3436" y="314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61" name="AutoShape 113"/>
            <p:cNvSpPr>
              <a:spLocks noChangeArrowheads="1"/>
            </p:cNvSpPr>
            <p:nvPr/>
          </p:nvSpPr>
          <p:spPr bwMode="auto">
            <a:xfrm rot="2516011">
              <a:off x="3470" y="2387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62" name="AutoShape 114"/>
            <p:cNvSpPr>
              <a:spLocks noChangeArrowheads="1"/>
            </p:cNvSpPr>
            <p:nvPr/>
          </p:nvSpPr>
          <p:spPr bwMode="auto">
            <a:xfrm rot="2908315">
              <a:off x="3415" y="2759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263" name="Oval 115"/>
            <p:cNvSpPr>
              <a:spLocks noChangeArrowheads="1"/>
            </p:cNvSpPr>
            <p:nvPr/>
          </p:nvSpPr>
          <p:spPr bwMode="auto">
            <a:xfrm rot="-2105248">
              <a:off x="3715" y="3232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64" name="Rectangle 116"/>
            <p:cNvSpPr>
              <a:spLocks noChangeArrowheads="1"/>
            </p:cNvSpPr>
            <p:nvPr/>
          </p:nvSpPr>
          <p:spPr bwMode="auto">
            <a:xfrm rot="-4245147">
              <a:off x="3915" y="2985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265" name="AutoShape 117"/>
            <p:cNvSpPr>
              <a:spLocks noChangeArrowheads="1"/>
            </p:cNvSpPr>
            <p:nvPr/>
          </p:nvSpPr>
          <p:spPr bwMode="auto">
            <a:xfrm rot="-3747310">
              <a:off x="4189" y="2529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266" name="AutoShape 118"/>
            <p:cNvSpPr>
              <a:spLocks noChangeArrowheads="1"/>
            </p:cNvSpPr>
            <p:nvPr/>
          </p:nvSpPr>
          <p:spPr bwMode="auto">
            <a:xfrm rot="-4168068">
              <a:off x="4075" y="2734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  <p:sp>
          <p:nvSpPr>
            <p:cNvPr id="6267" name="AutoShape 119"/>
            <p:cNvSpPr>
              <a:spLocks noChangeArrowheads="1"/>
            </p:cNvSpPr>
            <p:nvPr/>
          </p:nvSpPr>
          <p:spPr bwMode="auto">
            <a:xfrm rot="-4238363">
              <a:off x="4277" y="2260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</p:grpSp>
      <p:grpSp>
        <p:nvGrpSpPr>
          <p:cNvPr id="15" name="Group 120"/>
          <p:cNvGrpSpPr>
            <a:grpSpLocks/>
          </p:cNvGrpSpPr>
          <p:nvPr/>
        </p:nvGrpSpPr>
        <p:grpSpPr bwMode="auto">
          <a:xfrm rot="-2170968">
            <a:off x="4171950" y="404813"/>
            <a:ext cx="1727200" cy="2062162"/>
            <a:chOff x="3787" y="2251"/>
            <a:chExt cx="1088" cy="1299"/>
          </a:xfrm>
        </p:grpSpPr>
        <p:sp>
          <p:nvSpPr>
            <p:cNvPr id="6248" name="Oval 121"/>
            <p:cNvSpPr>
              <a:spLocks noChangeArrowheads="1"/>
            </p:cNvSpPr>
            <p:nvPr/>
          </p:nvSpPr>
          <p:spPr bwMode="auto">
            <a:xfrm rot="-3253793">
              <a:off x="3756" y="2554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49" name="Oval 122"/>
            <p:cNvSpPr>
              <a:spLocks noChangeArrowheads="1"/>
            </p:cNvSpPr>
            <p:nvPr/>
          </p:nvSpPr>
          <p:spPr bwMode="auto">
            <a:xfrm>
              <a:off x="3941" y="2251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50" name="Oval 123"/>
            <p:cNvSpPr>
              <a:spLocks noChangeArrowheads="1"/>
            </p:cNvSpPr>
            <p:nvPr/>
          </p:nvSpPr>
          <p:spPr bwMode="auto">
            <a:xfrm rot="4262166">
              <a:off x="4116" y="3237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51" name="AutoShape 124"/>
            <p:cNvSpPr>
              <a:spLocks noChangeArrowheads="1"/>
            </p:cNvSpPr>
            <p:nvPr/>
          </p:nvSpPr>
          <p:spPr bwMode="auto">
            <a:xfrm rot="2516011">
              <a:off x="4150" y="247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52" name="AutoShape 125"/>
            <p:cNvSpPr>
              <a:spLocks noChangeArrowheads="1"/>
            </p:cNvSpPr>
            <p:nvPr/>
          </p:nvSpPr>
          <p:spPr bwMode="auto">
            <a:xfrm rot="2908315">
              <a:off x="4095" y="285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253" name="Oval 126"/>
            <p:cNvSpPr>
              <a:spLocks noChangeArrowheads="1"/>
            </p:cNvSpPr>
            <p:nvPr/>
          </p:nvSpPr>
          <p:spPr bwMode="auto">
            <a:xfrm rot="-2105248">
              <a:off x="4395" y="3323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54" name="Rectangle 127"/>
            <p:cNvSpPr>
              <a:spLocks noChangeArrowheads="1"/>
            </p:cNvSpPr>
            <p:nvPr/>
          </p:nvSpPr>
          <p:spPr bwMode="auto">
            <a:xfrm rot="-4245147">
              <a:off x="4595" y="307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255" name="AutoShape 128"/>
            <p:cNvSpPr>
              <a:spLocks noChangeArrowheads="1"/>
            </p:cNvSpPr>
            <p:nvPr/>
          </p:nvSpPr>
          <p:spPr bwMode="auto">
            <a:xfrm rot="-7025563">
              <a:off x="4507" y="2574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256" name="AutoShape 129"/>
            <p:cNvSpPr>
              <a:spLocks noChangeArrowheads="1"/>
            </p:cNvSpPr>
            <p:nvPr/>
          </p:nvSpPr>
          <p:spPr bwMode="auto">
            <a:xfrm rot="-7171634">
              <a:off x="4664" y="2780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  <p:sp>
          <p:nvSpPr>
            <p:cNvPr id="6257" name="AutoShape 130"/>
            <p:cNvSpPr>
              <a:spLocks noChangeArrowheads="1"/>
            </p:cNvSpPr>
            <p:nvPr/>
          </p:nvSpPr>
          <p:spPr bwMode="auto">
            <a:xfrm rot="-6902554">
              <a:off x="4368" y="2305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</p:grpSp>
      <p:grpSp>
        <p:nvGrpSpPr>
          <p:cNvPr id="16" name="Group 131"/>
          <p:cNvGrpSpPr>
            <a:grpSpLocks/>
          </p:cNvGrpSpPr>
          <p:nvPr/>
        </p:nvGrpSpPr>
        <p:grpSpPr bwMode="auto">
          <a:xfrm>
            <a:off x="2546350" y="2420938"/>
            <a:ext cx="4618038" cy="3916362"/>
            <a:chOff x="1468" y="1389"/>
            <a:chExt cx="2909" cy="2467"/>
          </a:xfrm>
        </p:grpSpPr>
        <p:grpSp>
          <p:nvGrpSpPr>
            <p:cNvPr id="6214" name="Group 132"/>
            <p:cNvGrpSpPr>
              <a:grpSpLocks/>
            </p:cNvGrpSpPr>
            <p:nvPr/>
          </p:nvGrpSpPr>
          <p:grpSpPr bwMode="auto">
            <a:xfrm>
              <a:off x="1468" y="1389"/>
              <a:ext cx="2909" cy="2467"/>
              <a:chOff x="657" y="1389"/>
              <a:chExt cx="2909" cy="2467"/>
            </a:xfrm>
          </p:grpSpPr>
          <p:sp>
            <p:nvSpPr>
              <p:cNvPr id="6246" name="Freeform 133"/>
              <p:cNvSpPr>
                <a:spLocks/>
              </p:cNvSpPr>
              <p:nvPr/>
            </p:nvSpPr>
            <p:spPr bwMode="auto">
              <a:xfrm>
                <a:off x="657" y="1389"/>
                <a:ext cx="2909" cy="2467"/>
              </a:xfrm>
              <a:custGeom>
                <a:avLst/>
                <a:gdLst>
                  <a:gd name="T0" fmla="*/ 1646 w 2909"/>
                  <a:gd name="T1" fmla="*/ 34 h 2467"/>
                  <a:gd name="T2" fmla="*/ 1761 w 2909"/>
                  <a:gd name="T3" fmla="*/ 0 h 2467"/>
                  <a:gd name="T4" fmla="*/ 1992 w 2909"/>
                  <a:gd name="T5" fmla="*/ 41 h 2467"/>
                  <a:gd name="T6" fmla="*/ 2066 w 2909"/>
                  <a:gd name="T7" fmla="*/ 61 h 2467"/>
                  <a:gd name="T8" fmla="*/ 2107 w 2909"/>
                  <a:gd name="T9" fmla="*/ 75 h 2467"/>
                  <a:gd name="T10" fmla="*/ 2236 w 2909"/>
                  <a:gd name="T11" fmla="*/ 143 h 2467"/>
                  <a:gd name="T12" fmla="*/ 2297 w 2909"/>
                  <a:gd name="T13" fmla="*/ 176 h 2467"/>
                  <a:gd name="T14" fmla="*/ 2351 w 2909"/>
                  <a:gd name="T15" fmla="*/ 231 h 2467"/>
                  <a:gd name="T16" fmla="*/ 2466 w 2909"/>
                  <a:gd name="T17" fmla="*/ 373 h 2467"/>
                  <a:gd name="T18" fmla="*/ 2520 w 2909"/>
                  <a:gd name="T19" fmla="*/ 400 h 2467"/>
                  <a:gd name="T20" fmla="*/ 2561 w 2909"/>
                  <a:gd name="T21" fmla="*/ 427 h 2467"/>
                  <a:gd name="T22" fmla="*/ 2642 w 2909"/>
                  <a:gd name="T23" fmla="*/ 556 h 2467"/>
                  <a:gd name="T24" fmla="*/ 2717 w 2909"/>
                  <a:gd name="T25" fmla="*/ 644 h 2467"/>
                  <a:gd name="T26" fmla="*/ 2758 w 2909"/>
                  <a:gd name="T27" fmla="*/ 739 h 2467"/>
                  <a:gd name="T28" fmla="*/ 2812 w 2909"/>
                  <a:gd name="T29" fmla="*/ 1030 h 2467"/>
                  <a:gd name="T30" fmla="*/ 2852 w 2909"/>
                  <a:gd name="T31" fmla="*/ 1186 h 2467"/>
                  <a:gd name="T32" fmla="*/ 2880 w 2909"/>
                  <a:gd name="T33" fmla="*/ 1254 h 2467"/>
                  <a:gd name="T34" fmla="*/ 2724 w 2909"/>
                  <a:gd name="T35" fmla="*/ 1715 h 2467"/>
                  <a:gd name="T36" fmla="*/ 2642 w 2909"/>
                  <a:gd name="T37" fmla="*/ 1857 h 2467"/>
                  <a:gd name="T38" fmla="*/ 2595 w 2909"/>
                  <a:gd name="T39" fmla="*/ 1945 h 2467"/>
                  <a:gd name="T40" fmla="*/ 2358 w 2909"/>
                  <a:gd name="T41" fmla="*/ 2169 h 2467"/>
                  <a:gd name="T42" fmla="*/ 2188 w 2909"/>
                  <a:gd name="T43" fmla="*/ 2237 h 2467"/>
                  <a:gd name="T44" fmla="*/ 1897 w 2909"/>
                  <a:gd name="T45" fmla="*/ 2331 h 2467"/>
                  <a:gd name="T46" fmla="*/ 1707 w 2909"/>
                  <a:gd name="T47" fmla="*/ 2372 h 2467"/>
                  <a:gd name="T48" fmla="*/ 1585 w 2909"/>
                  <a:gd name="T49" fmla="*/ 2399 h 2467"/>
                  <a:gd name="T50" fmla="*/ 1490 w 2909"/>
                  <a:gd name="T51" fmla="*/ 2426 h 2467"/>
                  <a:gd name="T52" fmla="*/ 1450 w 2909"/>
                  <a:gd name="T53" fmla="*/ 2440 h 2467"/>
                  <a:gd name="T54" fmla="*/ 1335 w 2909"/>
                  <a:gd name="T55" fmla="*/ 2460 h 2467"/>
                  <a:gd name="T56" fmla="*/ 853 w 2909"/>
                  <a:gd name="T57" fmla="*/ 2440 h 2467"/>
                  <a:gd name="T58" fmla="*/ 792 w 2909"/>
                  <a:gd name="T59" fmla="*/ 2413 h 2467"/>
                  <a:gd name="T60" fmla="*/ 562 w 2909"/>
                  <a:gd name="T61" fmla="*/ 2196 h 2467"/>
                  <a:gd name="T62" fmla="*/ 325 w 2909"/>
                  <a:gd name="T63" fmla="*/ 1986 h 2467"/>
                  <a:gd name="T64" fmla="*/ 216 w 2909"/>
                  <a:gd name="T65" fmla="*/ 1857 h 2467"/>
                  <a:gd name="T66" fmla="*/ 169 w 2909"/>
                  <a:gd name="T67" fmla="*/ 1762 h 2467"/>
                  <a:gd name="T68" fmla="*/ 47 w 2909"/>
                  <a:gd name="T69" fmla="*/ 1471 h 2467"/>
                  <a:gd name="T70" fmla="*/ 0 w 2909"/>
                  <a:gd name="T71" fmla="*/ 969 h 2467"/>
                  <a:gd name="T72" fmla="*/ 122 w 2909"/>
                  <a:gd name="T73" fmla="*/ 610 h 2467"/>
                  <a:gd name="T74" fmla="*/ 196 w 2909"/>
                  <a:gd name="T75" fmla="*/ 461 h 2467"/>
                  <a:gd name="T76" fmla="*/ 420 w 2909"/>
                  <a:gd name="T77" fmla="*/ 210 h 2467"/>
                  <a:gd name="T78" fmla="*/ 819 w 2909"/>
                  <a:gd name="T79" fmla="*/ 68 h 2467"/>
                  <a:gd name="T80" fmla="*/ 894 w 2909"/>
                  <a:gd name="T81" fmla="*/ 41 h 2467"/>
                  <a:gd name="T82" fmla="*/ 1219 w 2909"/>
                  <a:gd name="T83" fmla="*/ 7 h 2467"/>
                  <a:gd name="T84" fmla="*/ 1416 w 2909"/>
                  <a:gd name="T85" fmla="*/ 21 h 2467"/>
                  <a:gd name="T86" fmla="*/ 1490 w 2909"/>
                  <a:gd name="T87" fmla="*/ 41 h 2467"/>
                  <a:gd name="T88" fmla="*/ 1585 w 2909"/>
                  <a:gd name="T89" fmla="*/ 48 h 2467"/>
                  <a:gd name="T90" fmla="*/ 1707 w 2909"/>
                  <a:gd name="T91" fmla="*/ 14 h 24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09"/>
                  <a:gd name="T139" fmla="*/ 0 h 2467"/>
                  <a:gd name="T140" fmla="*/ 2909 w 2909"/>
                  <a:gd name="T141" fmla="*/ 2467 h 24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09" h="2467">
                    <a:moveTo>
                      <a:pt x="1646" y="34"/>
                    </a:moveTo>
                    <a:cubicBezTo>
                      <a:pt x="1684" y="20"/>
                      <a:pt x="1722" y="8"/>
                      <a:pt x="1761" y="0"/>
                    </a:cubicBezTo>
                    <a:cubicBezTo>
                      <a:pt x="1844" y="6"/>
                      <a:pt x="1914" y="18"/>
                      <a:pt x="1992" y="41"/>
                    </a:cubicBezTo>
                    <a:cubicBezTo>
                      <a:pt x="2016" y="48"/>
                      <a:pt x="2042" y="53"/>
                      <a:pt x="2066" y="61"/>
                    </a:cubicBezTo>
                    <a:cubicBezTo>
                      <a:pt x="2080" y="65"/>
                      <a:pt x="2107" y="75"/>
                      <a:pt x="2107" y="75"/>
                    </a:cubicBezTo>
                    <a:cubicBezTo>
                      <a:pt x="2147" y="107"/>
                      <a:pt x="2193" y="119"/>
                      <a:pt x="2236" y="143"/>
                    </a:cubicBezTo>
                    <a:cubicBezTo>
                      <a:pt x="2302" y="180"/>
                      <a:pt x="2252" y="163"/>
                      <a:pt x="2297" y="176"/>
                    </a:cubicBezTo>
                    <a:cubicBezTo>
                      <a:pt x="2320" y="192"/>
                      <a:pt x="2335" y="208"/>
                      <a:pt x="2351" y="231"/>
                    </a:cubicBezTo>
                    <a:cubicBezTo>
                      <a:pt x="2369" y="299"/>
                      <a:pt x="2404" y="340"/>
                      <a:pt x="2466" y="373"/>
                    </a:cubicBezTo>
                    <a:cubicBezTo>
                      <a:pt x="2484" y="382"/>
                      <a:pt x="2505" y="386"/>
                      <a:pt x="2520" y="400"/>
                    </a:cubicBezTo>
                    <a:cubicBezTo>
                      <a:pt x="2546" y="425"/>
                      <a:pt x="2532" y="417"/>
                      <a:pt x="2561" y="427"/>
                    </a:cubicBezTo>
                    <a:cubicBezTo>
                      <a:pt x="2587" y="471"/>
                      <a:pt x="2614" y="513"/>
                      <a:pt x="2642" y="556"/>
                    </a:cubicBezTo>
                    <a:cubicBezTo>
                      <a:pt x="2661" y="586"/>
                      <a:pt x="2696" y="615"/>
                      <a:pt x="2717" y="644"/>
                    </a:cubicBezTo>
                    <a:cubicBezTo>
                      <a:pt x="2737" y="672"/>
                      <a:pt x="2758" y="739"/>
                      <a:pt x="2758" y="739"/>
                    </a:cubicBezTo>
                    <a:cubicBezTo>
                      <a:pt x="2775" y="836"/>
                      <a:pt x="2774" y="938"/>
                      <a:pt x="2812" y="1030"/>
                    </a:cubicBezTo>
                    <a:cubicBezTo>
                      <a:pt x="2821" y="1081"/>
                      <a:pt x="2834" y="1137"/>
                      <a:pt x="2852" y="1186"/>
                    </a:cubicBezTo>
                    <a:cubicBezTo>
                      <a:pt x="2861" y="1209"/>
                      <a:pt x="2880" y="1254"/>
                      <a:pt x="2880" y="1254"/>
                    </a:cubicBezTo>
                    <a:cubicBezTo>
                      <a:pt x="2909" y="1416"/>
                      <a:pt x="2802" y="1582"/>
                      <a:pt x="2724" y="1715"/>
                    </a:cubicBezTo>
                    <a:cubicBezTo>
                      <a:pt x="2696" y="1763"/>
                      <a:pt x="2671" y="1811"/>
                      <a:pt x="2642" y="1857"/>
                    </a:cubicBezTo>
                    <a:cubicBezTo>
                      <a:pt x="2623" y="1886"/>
                      <a:pt x="2619" y="1918"/>
                      <a:pt x="2595" y="1945"/>
                    </a:cubicBezTo>
                    <a:cubicBezTo>
                      <a:pt x="2527" y="2023"/>
                      <a:pt x="2453" y="2123"/>
                      <a:pt x="2358" y="2169"/>
                    </a:cubicBezTo>
                    <a:cubicBezTo>
                      <a:pt x="2303" y="2195"/>
                      <a:pt x="2242" y="2210"/>
                      <a:pt x="2188" y="2237"/>
                    </a:cubicBezTo>
                    <a:cubicBezTo>
                      <a:pt x="2096" y="2283"/>
                      <a:pt x="2000" y="2316"/>
                      <a:pt x="1897" y="2331"/>
                    </a:cubicBezTo>
                    <a:cubicBezTo>
                      <a:pt x="1835" y="2352"/>
                      <a:pt x="1771" y="2361"/>
                      <a:pt x="1707" y="2372"/>
                    </a:cubicBezTo>
                    <a:cubicBezTo>
                      <a:pt x="1666" y="2386"/>
                      <a:pt x="1627" y="2389"/>
                      <a:pt x="1585" y="2399"/>
                    </a:cubicBezTo>
                    <a:cubicBezTo>
                      <a:pt x="1553" y="2407"/>
                      <a:pt x="1521" y="2415"/>
                      <a:pt x="1490" y="2426"/>
                    </a:cubicBezTo>
                    <a:cubicBezTo>
                      <a:pt x="1477" y="2431"/>
                      <a:pt x="1464" y="2436"/>
                      <a:pt x="1450" y="2440"/>
                    </a:cubicBezTo>
                    <a:cubicBezTo>
                      <a:pt x="1413" y="2450"/>
                      <a:pt x="1373" y="2452"/>
                      <a:pt x="1335" y="2460"/>
                    </a:cubicBezTo>
                    <a:cubicBezTo>
                      <a:pt x="1175" y="2449"/>
                      <a:pt x="1011" y="2467"/>
                      <a:pt x="853" y="2440"/>
                    </a:cubicBezTo>
                    <a:cubicBezTo>
                      <a:pt x="833" y="2430"/>
                      <a:pt x="810" y="2425"/>
                      <a:pt x="792" y="2413"/>
                    </a:cubicBezTo>
                    <a:cubicBezTo>
                      <a:pt x="703" y="2353"/>
                      <a:pt x="637" y="2271"/>
                      <a:pt x="562" y="2196"/>
                    </a:cubicBezTo>
                    <a:cubicBezTo>
                      <a:pt x="487" y="2121"/>
                      <a:pt x="399" y="2060"/>
                      <a:pt x="325" y="1986"/>
                    </a:cubicBezTo>
                    <a:cubicBezTo>
                      <a:pt x="287" y="1948"/>
                      <a:pt x="250" y="1899"/>
                      <a:pt x="216" y="1857"/>
                    </a:cubicBezTo>
                    <a:cubicBezTo>
                      <a:pt x="190" y="1824"/>
                      <a:pt x="187" y="1798"/>
                      <a:pt x="169" y="1762"/>
                    </a:cubicBezTo>
                    <a:cubicBezTo>
                      <a:pt x="123" y="1668"/>
                      <a:pt x="82" y="1570"/>
                      <a:pt x="47" y="1471"/>
                    </a:cubicBezTo>
                    <a:cubicBezTo>
                      <a:pt x="22" y="1304"/>
                      <a:pt x="11" y="1137"/>
                      <a:pt x="0" y="969"/>
                    </a:cubicBezTo>
                    <a:cubicBezTo>
                      <a:pt x="17" y="835"/>
                      <a:pt x="60" y="727"/>
                      <a:pt x="122" y="610"/>
                    </a:cubicBezTo>
                    <a:cubicBezTo>
                      <a:pt x="145" y="565"/>
                      <a:pt x="169" y="504"/>
                      <a:pt x="196" y="461"/>
                    </a:cubicBezTo>
                    <a:cubicBezTo>
                      <a:pt x="254" y="369"/>
                      <a:pt x="332" y="275"/>
                      <a:pt x="420" y="210"/>
                    </a:cubicBezTo>
                    <a:cubicBezTo>
                      <a:pt x="527" y="131"/>
                      <a:pt x="688" y="83"/>
                      <a:pt x="819" y="68"/>
                    </a:cubicBezTo>
                    <a:cubicBezTo>
                      <a:pt x="847" y="61"/>
                      <a:pt x="866" y="46"/>
                      <a:pt x="894" y="41"/>
                    </a:cubicBezTo>
                    <a:cubicBezTo>
                      <a:pt x="1003" y="20"/>
                      <a:pt x="1107" y="12"/>
                      <a:pt x="1219" y="7"/>
                    </a:cubicBezTo>
                    <a:cubicBezTo>
                      <a:pt x="1350" y="24"/>
                      <a:pt x="1182" y="4"/>
                      <a:pt x="1416" y="21"/>
                    </a:cubicBezTo>
                    <a:cubicBezTo>
                      <a:pt x="1441" y="23"/>
                      <a:pt x="1465" y="39"/>
                      <a:pt x="1490" y="41"/>
                    </a:cubicBezTo>
                    <a:cubicBezTo>
                      <a:pt x="1522" y="43"/>
                      <a:pt x="1553" y="46"/>
                      <a:pt x="1585" y="48"/>
                    </a:cubicBezTo>
                    <a:cubicBezTo>
                      <a:pt x="1625" y="40"/>
                      <a:pt x="1670" y="34"/>
                      <a:pt x="1707" y="14"/>
                    </a:cubicBezTo>
                  </a:path>
                </a:pathLst>
              </a:custGeom>
              <a:gradFill rotWithShape="1">
                <a:gsLst>
                  <a:gs pos="0">
                    <a:srgbClr val="FF9966"/>
                  </a:gs>
                  <a:gs pos="100000">
                    <a:srgbClr val="FFC2A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AB8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" name="Freeform 134"/>
              <p:cNvSpPr>
                <a:spLocks/>
              </p:cNvSpPr>
              <p:nvPr/>
            </p:nvSpPr>
            <p:spPr bwMode="auto">
              <a:xfrm>
                <a:off x="1066" y="1797"/>
                <a:ext cx="960" cy="969"/>
              </a:xfrm>
              <a:custGeom>
                <a:avLst/>
                <a:gdLst>
                  <a:gd name="T0" fmla="*/ 581 w 960"/>
                  <a:gd name="T1" fmla="*/ 41 h 969"/>
                  <a:gd name="T2" fmla="*/ 445 w 960"/>
                  <a:gd name="T3" fmla="*/ 0 h 969"/>
                  <a:gd name="T4" fmla="*/ 391 w 960"/>
                  <a:gd name="T5" fmla="*/ 7 h 969"/>
                  <a:gd name="T6" fmla="*/ 330 w 960"/>
                  <a:gd name="T7" fmla="*/ 20 h 969"/>
                  <a:gd name="T8" fmla="*/ 255 w 960"/>
                  <a:gd name="T9" fmla="*/ 47 h 969"/>
                  <a:gd name="T10" fmla="*/ 167 w 960"/>
                  <a:gd name="T11" fmla="*/ 88 h 969"/>
                  <a:gd name="T12" fmla="*/ 113 w 960"/>
                  <a:gd name="T13" fmla="*/ 122 h 969"/>
                  <a:gd name="T14" fmla="*/ 93 w 960"/>
                  <a:gd name="T15" fmla="*/ 135 h 969"/>
                  <a:gd name="T16" fmla="*/ 11 w 960"/>
                  <a:gd name="T17" fmla="*/ 332 h 969"/>
                  <a:gd name="T18" fmla="*/ 18 w 960"/>
                  <a:gd name="T19" fmla="*/ 603 h 969"/>
                  <a:gd name="T20" fmla="*/ 79 w 960"/>
                  <a:gd name="T21" fmla="*/ 711 h 969"/>
                  <a:gd name="T22" fmla="*/ 337 w 960"/>
                  <a:gd name="T23" fmla="*/ 921 h 969"/>
                  <a:gd name="T24" fmla="*/ 425 w 960"/>
                  <a:gd name="T25" fmla="*/ 969 h 969"/>
                  <a:gd name="T26" fmla="*/ 655 w 960"/>
                  <a:gd name="T27" fmla="*/ 942 h 969"/>
                  <a:gd name="T28" fmla="*/ 723 w 960"/>
                  <a:gd name="T29" fmla="*/ 915 h 969"/>
                  <a:gd name="T30" fmla="*/ 764 w 960"/>
                  <a:gd name="T31" fmla="*/ 901 h 969"/>
                  <a:gd name="T32" fmla="*/ 825 w 960"/>
                  <a:gd name="T33" fmla="*/ 847 h 969"/>
                  <a:gd name="T34" fmla="*/ 960 w 960"/>
                  <a:gd name="T35" fmla="*/ 644 h 969"/>
                  <a:gd name="T36" fmla="*/ 926 w 960"/>
                  <a:gd name="T37" fmla="*/ 379 h 969"/>
                  <a:gd name="T38" fmla="*/ 892 w 960"/>
                  <a:gd name="T39" fmla="*/ 203 h 969"/>
                  <a:gd name="T40" fmla="*/ 838 w 960"/>
                  <a:gd name="T41" fmla="*/ 129 h 969"/>
                  <a:gd name="T42" fmla="*/ 811 w 960"/>
                  <a:gd name="T43" fmla="*/ 115 h 969"/>
                  <a:gd name="T44" fmla="*/ 764 w 960"/>
                  <a:gd name="T45" fmla="*/ 68 h 969"/>
                  <a:gd name="T46" fmla="*/ 743 w 960"/>
                  <a:gd name="T47" fmla="*/ 47 h 969"/>
                  <a:gd name="T48" fmla="*/ 696 w 960"/>
                  <a:gd name="T49" fmla="*/ 27 h 969"/>
                  <a:gd name="T50" fmla="*/ 601 w 960"/>
                  <a:gd name="T51" fmla="*/ 47 h 969"/>
                  <a:gd name="T52" fmla="*/ 581 w 960"/>
                  <a:gd name="T53" fmla="*/ 41 h 9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0"/>
                  <a:gd name="T82" fmla="*/ 0 h 969"/>
                  <a:gd name="T83" fmla="*/ 960 w 960"/>
                  <a:gd name="T84" fmla="*/ 969 h 9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0" h="969">
                    <a:moveTo>
                      <a:pt x="581" y="41"/>
                    </a:moveTo>
                    <a:cubicBezTo>
                      <a:pt x="538" y="23"/>
                      <a:pt x="491" y="9"/>
                      <a:pt x="445" y="0"/>
                    </a:cubicBezTo>
                    <a:cubicBezTo>
                      <a:pt x="427" y="2"/>
                      <a:pt x="409" y="4"/>
                      <a:pt x="391" y="7"/>
                    </a:cubicBezTo>
                    <a:cubicBezTo>
                      <a:pt x="371" y="11"/>
                      <a:pt x="330" y="20"/>
                      <a:pt x="330" y="20"/>
                    </a:cubicBezTo>
                    <a:cubicBezTo>
                      <a:pt x="306" y="37"/>
                      <a:pt x="282" y="37"/>
                      <a:pt x="255" y="47"/>
                    </a:cubicBezTo>
                    <a:cubicBezTo>
                      <a:pt x="225" y="58"/>
                      <a:pt x="194" y="73"/>
                      <a:pt x="167" y="88"/>
                    </a:cubicBezTo>
                    <a:cubicBezTo>
                      <a:pt x="148" y="98"/>
                      <a:pt x="131" y="111"/>
                      <a:pt x="113" y="122"/>
                    </a:cubicBezTo>
                    <a:cubicBezTo>
                      <a:pt x="106" y="126"/>
                      <a:pt x="93" y="135"/>
                      <a:pt x="93" y="135"/>
                    </a:cubicBezTo>
                    <a:cubicBezTo>
                      <a:pt x="55" y="197"/>
                      <a:pt x="29" y="262"/>
                      <a:pt x="11" y="332"/>
                    </a:cubicBezTo>
                    <a:cubicBezTo>
                      <a:pt x="0" y="421"/>
                      <a:pt x="8" y="514"/>
                      <a:pt x="18" y="603"/>
                    </a:cubicBezTo>
                    <a:cubicBezTo>
                      <a:pt x="22" y="640"/>
                      <a:pt x="58" y="683"/>
                      <a:pt x="79" y="711"/>
                    </a:cubicBezTo>
                    <a:cubicBezTo>
                      <a:pt x="142" y="798"/>
                      <a:pt x="227" y="897"/>
                      <a:pt x="337" y="921"/>
                    </a:cubicBezTo>
                    <a:cubicBezTo>
                      <a:pt x="364" y="940"/>
                      <a:pt x="394" y="959"/>
                      <a:pt x="425" y="969"/>
                    </a:cubicBezTo>
                    <a:cubicBezTo>
                      <a:pt x="495" y="965"/>
                      <a:pt x="584" y="966"/>
                      <a:pt x="655" y="942"/>
                    </a:cubicBezTo>
                    <a:cubicBezTo>
                      <a:pt x="678" y="934"/>
                      <a:pt x="700" y="924"/>
                      <a:pt x="723" y="915"/>
                    </a:cubicBezTo>
                    <a:cubicBezTo>
                      <a:pt x="736" y="910"/>
                      <a:pt x="764" y="901"/>
                      <a:pt x="764" y="901"/>
                    </a:cubicBezTo>
                    <a:cubicBezTo>
                      <a:pt x="786" y="879"/>
                      <a:pt x="796" y="857"/>
                      <a:pt x="825" y="847"/>
                    </a:cubicBezTo>
                    <a:cubicBezTo>
                      <a:pt x="902" y="793"/>
                      <a:pt x="930" y="731"/>
                      <a:pt x="960" y="644"/>
                    </a:cubicBezTo>
                    <a:cubicBezTo>
                      <a:pt x="953" y="553"/>
                      <a:pt x="939" y="469"/>
                      <a:pt x="926" y="379"/>
                    </a:cubicBezTo>
                    <a:cubicBezTo>
                      <a:pt x="918" y="327"/>
                      <a:pt x="919" y="251"/>
                      <a:pt x="892" y="203"/>
                    </a:cubicBezTo>
                    <a:cubicBezTo>
                      <a:pt x="879" y="180"/>
                      <a:pt x="860" y="145"/>
                      <a:pt x="838" y="129"/>
                    </a:cubicBezTo>
                    <a:cubicBezTo>
                      <a:pt x="830" y="123"/>
                      <a:pt x="819" y="121"/>
                      <a:pt x="811" y="115"/>
                    </a:cubicBezTo>
                    <a:cubicBezTo>
                      <a:pt x="794" y="101"/>
                      <a:pt x="780" y="84"/>
                      <a:pt x="764" y="68"/>
                    </a:cubicBezTo>
                    <a:cubicBezTo>
                      <a:pt x="757" y="61"/>
                      <a:pt x="752" y="50"/>
                      <a:pt x="743" y="47"/>
                    </a:cubicBezTo>
                    <a:cubicBezTo>
                      <a:pt x="713" y="38"/>
                      <a:pt x="729" y="44"/>
                      <a:pt x="696" y="27"/>
                    </a:cubicBezTo>
                    <a:cubicBezTo>
                      <a:pt x="664" y="32"/>
                      <a:pt x="632" y="38"/>
                      <a:pt x="601" y="47"/>
                    </a:cubicBezTo>
                    <a:cubicBezTo>
                      <a:pt x="572" y="40"/>
                      <a:pt x="565" y="41"/>
                      <a:pt x="581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A745C"/>
                  </a:gs>
                  <a:gs pos="100000">
                    <a:srgbClr val="5D5A4B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A19B8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" name="Group 135"/>
            <p:cNvGrpSpPr>
              <a:grpSpLocks/>
            </p:cNvGrpSpPr>
            <p:nvPr/>
          </p:nvGrpSpPr>
          <p:grpSpPr bwMode="auto">
            <a:xfrm>
              <a:off x="1912" y="1843"/>
              <a:ext cx="859" cy="927"/>
              <a:chOff x="1912" y="1843"/>
              <a:chExt cx="859" cy="927"/>
            </a:xfrm>
          </p:grpSpPr>
          <p:sp>
            <p:nvSpPr>
              <p:cNvPr id="6216" name="Freeform 136"/>
              <p:cNvSpPr>
                <a:spLocks/>
              </p:cNvSpPr>
              <p:nvPr/>
            </p:nvSpPr>
            <p:spPr bwMode="auto">
              <a:xfrm>
                <a:off x="1973" y="1979"/>
                <a:ext cx="44" cy="193"/>
              </a:xfrm>
              <a:custGeom>
                <a:avLst/>
                <a:gdLst>
                  <a:gd name="T0" fmla="*/ 1 w 74"/>
                  <a:gd name="T1" fmla="*/ 1 h 271"/>
                  <a:gd name="T2" fmla="*/ 1 w 74"/>
                  <a:gd name="T3" fmla="*/ 1 h 271"/>
                  <a:gd name="T4" fmla="*/ 1 w 74"/>
                  <a:gd name="T5" fmla="*/ 1 h 271"/>
                  <a:gd name="T6" fmla="*/ 1 w 74"/>
                  <a:gd name="T7" fmla="*/ 1 h 271"/>
                  <a:gd name="T8" fmla="*/ 1 w 74"/>
                  <a:gd name="T9" fmla="*/ 1 h 271"/>
                  <a:gd name="T10" fmla="*/ 1 w 74"/>
                  <a:gd name="T11" fmla="*/ 1 h 271"/>
                  <a:gd name="T12" fmla="*/ 1 w 74"/>
                  <a:gd name="T13" fmla="*/ 1 h 271"/>
                  <a:gd name="T14" fmla="*/ 1 w 74"/>
                  <a:gd name="T15" fmla="*/ 1 h 271"/>
                  <a:gd name="T16" fmla="*/ 1 w 74"/>
                  <a:gd name="T17" fmla="*/ 1 h 271"/>
                  <a:gd name="T18" fmla="*/ 1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Freeform 137"/>
              <p:cNvSpPr>
                <a:spLocks/>
              </p:cNvSpPr>
              <p:nvPr/>
            </p:nvSpPr>
            <p:spPr bwMode="auto">
              <a:xfrm>
                <a:off x="2430" y="2148"/>
                <a:ext cx="58" cy="193"/>
              </a:xfrm>
              <a:custGeom>
                <a:avLst/>
                <a:gdLst>
                  <a:gd name="T0" fmla="*/ 2 w 74"/>
                  <a:gd name="T1" fmla="*/ 1 h 271"/>
                  <a:gd name="T2" fmla="*/ 2 w 74"/>
                  <a:gd name="T3" fmla="*/ 1 h 271"/>
                  <a:gd name="T4" fmla="*/ 2 w 74"/>
                  <a:gd name="T5" fmla="*/ 1 h 271"/>
                  <a:gd name="T6" fmla="*/ 2 w 74"/>
                  <a:gd name="T7" fmla="*/ 1 h 271"/>
                  <a:gd name="T8" fmla="*/ 2 w 74"/>
                  <a:gd name="T9" fmla="*/ 1 h 271"/>
                  <a:gd name="T10" fmla="*/ 2 w 74"/>
                  <a:gd name="T11" fmla="*/ 1 h 271"/>
                  <a:gd name="T12" fmla="*/ 2 w 74"/>
                  <a:gd name="T13" fmla="*/ 1 h 271"/>
                  <a:gd name="T14" fmla="*/ 2 w 74"/>
                  <a:gd name="T15" fmla="*/ 1 h 271"/>
                  <a:gd name="T16" fmla="*/ 2 w 74"/>
                  <a:gd name="T17" fmla="*/ 1 h 271"/>
                  <a:gd name="T18" fmla="*/ 2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Freeform 138"/>
              <p:cNvSpPr>
                <a:spLocks/>
              </p:cNvSpPr>
              <p:nvPr/>
            </p:nvSpPr>
            <p:spPr bwMode="auto">
              <a:xfrm>
                <a:off x="2562" y="2341"/>
                <a:ext cx="60" cy="137"/>
              </a:xfrm>
              <a:custGeom>
                <a:avLst/>
                <a:gdLst>
                  <a:gd name="T0" fmla="*/ 2 w 74"/>
                  <a:gd name="T1" fmla="*/ 1 h 271"/>
                  <a:gd name="T2" fmla="*/ 2 w 74"/>
                  <a:gd name="T3" fmla="*/ 1 h 271"/>
                  <a:gd name="T4" fmla="*/ 2 w 74"/>
                  <a:gd name="T5" fmla="*/ 1 h 271"/>
                  <a:gd name="T6" fmla="*/ 2 w 74"/>
                  <a:gd name="T7" fmla="*/ 1 h 271"/>
                  <a:gd name="T8" fmla="*/ 2 w 74"/>
                  <a:gd name="T9" fmla="*/ 1 h 271"/>
                  <a:gd name="T10" fmla="*/ 2 w 74"/>
                  <a:gd name="T11" fmla="*/ 1 h 271"/>
                  <a:gd name="T12" fmla="*/ 2 w 74"/>
                  <a:gd name="T13" fmla="*/ 1 h 271"/>
                  <a:gd name="T14" fmla="*/ 2 w 74"/>
                  <a:gd name="T15" fmla="*/ 1 h 271"/>
                  <a:gd name="T16" fmla="*/ 2 w 74"/>
                  <a:gd name="T17" fmla="*/ 1 h 271"/>
                  <a:gd name="T18" fmla="*/ 2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Freeform 139"/>
              <p:cNvSpPr>
                <a:spLocks/>
              </p:cNvSpPr>
              <p:nvPr/>
            </p:nvSpPr>
            <p:spPr bwMode="auto">
              <a:xfrm>
                <a:off x="2602" y="2069"/>
                <a:ext cx="47" cy="169"/>
              </a:xfrm>
              <a:custGeom>
                <a:avLst/>
                <a:gdLst>
                  <a:gd name="T0" fmla="*/ 1 w 74"/>
                  <a:gd name="T1" fmla="*/ 1 h 271"/>
                  <a:gd name="T2" fmla="*/ 1 w 74"/>
                  <a:gd name="T3" fmla="*/ 1 h 271"/>
                  <a:gd name="T4" fmla="*/ 1 w 74"/>
                  <a:gd name="T5" fmla="*/ 1 h 271"/>
                  <a:gd name="T6" fmla="*/ 1 w 74"/>
                  <a:gd name="T7" fmla="*/ 1 h 271"/>
                  <a:gd name="T8" fmla="*/ 1 w 74"/>
                  <a:gd name="T9" fmla="*/ 1 h 271"/>
                  <a:gd name="T10" fmla="*/ 1 w 74"/>
                  <a:gd name="T11" fmla="*/ 1 h 271"/>
                  <a:gd name="T12" fmla="*/ 1 w 74"/>
                  <a:gd name="T13" fmla="*/ 1 h 271"/>
                  <a:gd name="T14" fmla="*/ 1 w 74"/>
                  <a:gd name="T15" fmla="*/ 1 h 271"/>
                  <a:gd name="T16" fmla="*/ 1 w 74"/>
                  <a:gd name="T17" fmla="*/ 1 h 271"/>
                  <a:gd name="T18" fmla="*/ 1 w 74"/>
                  <a:gd name="T19" fmla="*/ 1 h 2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271"/>
                  <a:gd name="T32" fmla="*/ 74 w 74"/>
                  <a:gd name="T33" fmla="*/ 271 h 2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271">
                    <a:moveTo>
                      <a:pt x="24" y="136"/>
                    </a:moveTo>
                    <a:cubicBezTo>
                      <a:pt x="15" y="92"/>
                      <a:pt x="22" y="44"/>
                      <a:pt x="37" y="1"/>
                    </a:cubicBezTo>
                    <a:cubicBezTo>
                      <a:pt x="74" y="12"/>
                      <a:pt x="59" y="0"/>
                      <a:pt x="51" y="62"/>
                    </a:cubicBezTo>
                    <a:cubicBezTo>
                      <a:pt x="45" y="106"/>
                      <a:pt x="40" y="114"/>
                      <a:pt x="24" y="150"/>
                    </a:cubicBezTo>
                    <a:cubicBezTo>
                      <a:pt x="18" y="163"/>
                      <a:pt x="15" y="177"/>
                      <a:pt x="10" y="190"/>
                    </a:cubicBezTo>
                    <a:cubicBezTo>
                      <a:pt x="8" y="197"/>
                      <a:pt x="3" y="211"/>
                      <a:pt x="3" y="211"/>
                    </a:cubicBezTo>
                    <a:cubicBezTo>
                      <a:pt x="10" y="244"/>
                      <a:pt x="0" y="271"/>
                      <a:pt x="37" y="258"/>
                    </a:cubicBezTo>
                    <a:cubicBezTo>
                      <a:pt x="52" y="213"/>
                      <a:pt x="56" y="228"/>
                      <a:pt x="44" y="190"/>
                    </a:cubicBezTo>
                    <a:cubicBezTo>
                      <a:pt x="40" y="177"/>
                      <a:pt x="34" y="164"/>
                      <a:pt x="30" y="150"/>
                    </a:cubicBezTo>
                    <a:cubicBezTo>
                      <a:pt x="23" y="127"/>
                      <a:pt x="24" y="122"/>
                      <a:pt x="24" y="1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Freeform 140"/>
              <p:cNvSpPr>
                <a:spLocks/>
              </p:cNvSpPr>
              <p:nvPr/>
            </p:nvSpPr>
            <p:spPr bwMode="auto">
              <a:xfrm>
                <a:off x="2064" y="2205"/>
                <a:ext cx="104" cy="168"/>
              </a:xfrm>
              <a:custGeom>
                <a:avLst/>
                <a:gdLst>
                  <a:gd name="T0" fmla="*/ 18 w 108"/>
                  <a:gd name="T1" fmla="*/ 2 h 215"/>
                  <a:gd name="T2" fmla="*/ 13 w 108"/>
                  <a:gd name="T3" fmla="*/ 2 h 215"/>
                  <a:gd name="T4" fmla="*/ 0 w 108"/>
                  <a:gd name="T5" fmla="*/ 2 h 215"/>
                  <a:gd name="T6" fmla="*/ 18 w 108"/>
                  <a:gd name="T7" fmla="*/ 2 h 215"/>
                  <a:gd name="T8" fmla="*/ 28 w 108"/>
                  <a:gd name="T9" fmla="*/ 2 h 215"/>
                  <a:gd name="T10" fmla="*/ 41 w 108"/>
                  <a:gd name="T11" fmla="*/ 2 h 215"/>
                  <a:gd name="T12" fmla="*/ 39 w 108"/>
                  <a:gd name="T13" fmla="*/ 2 h 215"/>
                  <a:gd name="T14" fmla="*/ 33 w 108"/>
                  <a:gd name="T15" fmla="*/ 2 h 215"/>
                  <a:gd name="T16" fmla="*/ 25 w 108"/>
                  <a:gd name="T17" fmla="*/ 2 h 215"/>
                  <a:gd name="T18" fmla="*/ 18 w 108"/>
                  <a:gd name="T19" fmla="*/ 2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Freeform 141"/>
              <p:cNvSpPr>
                <a:spLocks/>
              </p:cNvSpPr>
              <p:nvPr/>
            </p:nvSpPr>
            <p:spPr bwMode="auto">
              <a:xfrm>
                <a:off x="2064" y="1951"/>
                <a:ext cx="132" cy="73"/>
              </a:xfrm>
              <a:custGeom>
                <a:avLst/>
                <a:gdLst>
                  <a:gd name="T0" fmla="*/ 1 w 184"/>
                  <a:gd name="T1" fmla="*/ 1 h 102"/>
                  <a:gd name="T2" fmla="*/ 1 w 184"/>
                  <a:gd name="T3" fmla="*/ 1 h 102"/>
                  <a:gd name="T4" fmla="*/ 1 w 184"/>
                  <a:gd name="T5" fmla="*/ 1 h 102"/>
                  <a:gd name="T6" fmla="*/ 1 w 184"/>
                  <a:gd name="T7" fmla="*/ 1 h 102"/>
                  <a:gd name="T8" fmla="*/ 1 w 184"/>
                  <a:gd name="T9" fmla="*/ 1 h 102"/>
                  <a:gd name="T10" fmla="*/ 1 w 184"/>
                  <a:gd name="T11" fmla="*/ 1 h 102"/>
                  <a:gd name="T12" fmla="*/ 1 w 184"/>
                  <a:gd name="T13" fmla="*/ 1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02"/>
                  <a:gd name="T23" fmla="*/ 184 w 18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02">
                    <a:moveTo>
                      <a:pt x="184" y="7"/>
                    </a:moveTo>
                    <a:cubicBezTo>
                      <a:pt x="151" y="0"/>
                      <a:pt x="143" y="2"/>
                      <a:pt x="116" y="21"/>
                    </a:cubicBezTo>
                    <a:cubicBezTo>
                      <a:pt x="91" y="57"/>
                      <a:pt x="43" y="87"/>
                      <a:pt x="1" y="102"/>
                    </a:cubicBezTo>
                    <a:cubicBezTo>
                      <a:pt x="3" y="93"/>
                      <a:pt x="0" y="81"/>
                      <a:pt x="7" y="75"/>
                    </a:cubicBezTo>
                    <a:cubicBezTo>
                      <a:pt x="18" y="66"/>
                      <a:pt x="48" y="62"/>
                      <a:pt x="48" y="62"/>
                    </a:cubicBezTo>
                    <a:cubicBezTo>
                      <a:pt x="88" y="74"/>
                      <a:pt x="94" y="74"/>
                      <a:pt x="136" y="62"/>
                    </a:cubicBezTo>
                    <a:cubicBezTo>
                      <a:pt x="159" y="46"/>
                      <a:pt x="169" y="30"/>
                      <a:pt x="18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Freeform 142"/>
              <p:cNvSpPr>
                <a:spLocks/>
              </p:cNvSpPr>
              <p:nvPr/>
            </p:nvSpPr>
            <p:spPr bwMode="auto">
              <a:xfrm>
                <a:off x="2148" y="2087"/>
                <a:ext cx="184" cy="102"/>
              </a:xfrm>
              <a:custGeom>
                <a:avLst/>
                <a:gdLst>
                  <a:gd name="T0" fmla="*/ 184 w 184"/>
                  <a:gd name="T1" fmla="*/ 7 h 102"/>
                  <a:gd name="T2" fmla="*/ 116 w 184"/>
                  <a:gd name="T3" fmla="*/ 21 h 102"/>
                  <a:gd name="T4" fmla="*/ 1 w 184"/>
                  <a:gd name="T5" fmla="*/ 102 h 102"/>
                  <a:gd name="T6" fmla="*/ 7 w 184"/>
                  <a:gd name="T7" fmla="*/ 75 h 102"/>
                  <a:gd name="T8" fmla="*/ 48 w 184"/>
                  <a:gd name="T9" fmla="*/ 62 h 102"/>
                  <a:gd name="T10" fmla="*/ 136 w 184"/>
                  <a:gd name="T11" fmla="*/ 62 h 102"/>
                  <a:gd name="T12" fmla="*/ 184 w 184"/>
                  <a:gd name="T13" fmla="*/ 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02"/>
                  <a:gd name="T23" fmla="*/ 184 w 18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02">
                    <a:moveTo>
                      <a:pt x="184" y="7"/>
                    </a:moveTo>
                    <a:cubicBezTo>
                      <a:pt x="151" y="0"/>
                      <a:pt x="143" y="2"/>
                      <a:pt x="116" y="21"/>
                    </a:cubicBezTo>
                    <a:cubicBezTo>
                      <a:pt x="91" y="57"/>
                      <a:pt x="43" y="87"/>
                      <a:pt x="1" y="102"/>
                    </a:cubicBezTo>
                    <a:cubicBezTo>
                      <a:pt x="3" y="93"/>
                      <a:pt x="0" y="81"/>
                      <a:pt x="7" y="75"/>
                    </a:cubicBezTo>
                    <a:cubicBezTo>
                      <a:pt x="18" y="66"/>
                      <a:pt x="48" y="62"/>
                      <a:pt x="48" y="62"/>
                    </a:cubicBezTo>
                    <a:cubicBezTo>
                      <a:pt x="88" y="74"/>
                      <a:pt x="94" y="74"/>
                      <a:pt x="136" y="62"/>
                    </a:cubicBezTo>
                    <a:cubicBezTo>
                      <a:pt x="159" y="46"/>
                      <a:pt x="169" y="30"/>
                      <a:pt x="18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Freeform 143"/>
              <p:cNvSpPr>
                <a:spLocks/>
              </p:cNvSpPr>
              <p:nvPr/>
            </p:nvSpPr>
            <p:spPr bwMode="auto">
              <a:xfrm flipV="1">
                <a:off x="2137" y="2296"/>
                <a:ext cx="108" cy="182"/>
              </a:xfrm>
              <a:custGeom>
                <a:avLst/>
                <a:gdLst>
                  <a:gd name="T0" fmla="*/ 47 w 108"/>
                  <a:gd name="T1" fmla="*/ 3 h 215"/>
                  <a:gd name="T2" fmla="*/ 14 w 108"/>
                  <a:gd name="T3" fmla="*/ 3 h 215"/>
                  <a:gd name="T4" fmla="*/ 0 w 108"/>
                  <a:gd name="T5" fmla="*/ 3 h 215"/>
                  <a:gd name="T6" fmla="*/ 47 w 108"/>
                  <a:gd name="T7" fmla="*/ 3 h 215"/>
                  <a:gd name="T8" fmla="*/ 68 w 108"/>
                  <a:gd name="T9" fmla="*/ 3 h 215"/>
                  <a:gd name="T10" fmla="*/ 108 w 108"/>
                  <a:gd name="T11" fmla="*/ 3 h 215"/>
                  <a:gd name="T12" fmla="*/ 102 w 108"/>
                  <a:gd name="T13" fmla="*/ 3 h 215"/>
                  <a:gd name="T14" fmla="*/ 81 w 108"/>
                  <a:gd name="T15" fmla="*/ 3 h 215"/>
                  <a:gd name="T16" fmla="*/ 61 w 108"/>
                  <a:gd name="T17" fmla="*/ 3 h 215"/>
                  <a:gd name="T18" fmla="*/ 47 w 108"/>
                  <a:gd name="T19" fmla="*/ 3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Freeform 144"/>
              <p:cNvSpPr>
                <a:spLocks/>
              </p:cNvSpPr>
              <p:nvPr/>
            </p:nvSpPr>
            <p:spPr bwMode="auto">
              <a:xfrm>
                <a:off x="2426" y="2523"/>
                <a:ext cx="90" cy="136"/>
              </a:xfrm>
              <a:custGeom>
                <a:avLst/>
                <a:gdLst>
                  <a:gd name="T0" fmla="*/ 3 w 108"/>
                  <a:gd name="T1" fmla="*/ 1 h 215"/>
                  <a:gd name="T2" fmla="*/ 3 w 108"/>
                  <a:gd name="T3" fmla="*/ 1 h 215"/>
                  <a:gd name="T4" fmla="*/ 0 w 108"/>
                  <a:gd name="T5" fmla="*/ 1 h 215"/>
                  <a:gd name="T6" fmla="*/ 3 w 108"/>
                  <a:gd name="T7" fmla="*/ 1 h 215"/>
                  <a:gd name="T8" fmla="*/ 3 w 108"/>
                  <a:gd name="T9" fmla="*/ 1 h 215"/>
                  <a:gd name="T10" fmla="*/ 3 w 108"/>
                  <a:gd name="T11" fmla="*/ 1 h 215"/>
                  <a:gd name="T12" fmla="*/ 3 w 108"/>
                  <a:gd name="T13" fmla="*/ 1 h 215"/>
                  <a:gd name="T14" fmla="*/ 3 w 108"/>
                  <a:gd name="T15" fmla="*/ 1 h 215"/>
                  <a:gd name="T16" fmla="*/ 3 w 108"/>
                  <a:gd name="T17" fmla="*/ 1 h 215"/>
                  <a:gd name="T18" fmla="*/ 3 w 108"/>
                  <a:gd name="T19" fmla="*/ 1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Freeform 145"/>
              <p:cNvSpPr>
                <a:spLocks/>
              </p:cNvSpPr>
              <p:nvPr/>
            </p:nvSpPr>
            <p:spPr bwMode="auto">
              <a:xfrm>
                <a:off x="2472" y="1979"/>
                <a:ext cx="104" cy="258"/>
              </a:xfrm>
              <a:custGeom>
                <a:avLst/>
                <a:gdLst>
                  <a:gd name="T0" fmla="*/ 18 w 108"/>
                  <a:gd name="T1" fmla="*/ 9445 h 215"/>
                  <a:gd name="T2" fmla="*/ 13 w 108"/>
                  <a:gd name="T3" fmla="*/ 4831 h 215"/>
                  <a:gd name="T4" fmla="*/ 0 w 108"/>
                  <a:gd name="T5" fmla="*/ 924 h 215"/>
                  <a:gd name="T6" fmla="*/ 18 w 108"/>
                  <a:gd name="T7" fmla="*/ 3641 h 215"/>
                  <a:gd name="T8" fmla="*/ 28 w 108"/>
                  <a:gd name="T9" fmla="*/ 7500 h 215"/>
                  <a:gd name="T10" fmla="*/ 41 w 108"/>
                  <a:gd name="T11" fmla="*/ 13865 h 215"/>
                  <a:gd name="T12" fmla="*/ 39 w 108"/>
                  <a:gd name="T13" fmla="*/ 11947 h 215"/>
                  <a:gd name="T14" fmla="*/ 33 w 108"/>
                  <a:gd name="T15" fmla="*/ 11334 h 215"/>
                  <a:gd name="T16" fmla="*/ 25 w 108"/>
                  <a:gd name="T17" fmla="*/ 9956 h 215"/>
                  <a:gd name="T18" fmla="*/ 18 w 108"/>
                  <a:gd name="T19" fmla="*/ 9445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Freeform 146"/>
              <p:cNvSpPr>
                <a:spLocks/>
              </p:cNvSpPr>
              <p:nvPr/>
            </p:nvSpPr>
            <p:spPr bwMode="auto">
              <a:xfrm>
                <a:off x="2472" y="2387"/>
                <a:ext cx="90" cy="181"/>
              </a:xfrm>
              <a:custGeom>
                <a:avLst/>
                <a:gdLst>
                  <a:gd name="T0" fmla="*/ 3 w 108"/>
                  <a:gd name="T1" fmla="*/ 3 h 215"/>
                  <a:gd name="T2" fmla="*/ 3 w 108"/>
                  <a:gd name="T3" fmla="*/ 3 h 215"/>
                  <a:gd name="T4" fmla="*/ 0 w 108"/>
                  <a:gd name="T5" fmla="*/ 3 h 215"/>
                  <a:gd name="T6" fmla="*/ 3 w 108"/>
                  <a:gd name="T7" fmla="*/ 3 h 215"/>
                  <a:gd name="T8" fmla="*/ 3 w 108"/>
                  <a:gd name="T9" fmla="*/ 3 h 215"/>
                  <a:gd name="T10" fmla="*/ 3 w 108"/>
                  <a:gd name="T11" fmla="*/ 3 h 215"/>
                  <a:gd name="T12" fmla="*/ 3 w 108"/>
                  <a:gd name="T13" fmla="*/ 3 h 215"/>
                  <a:gd name="T14" fmla="*/ 3 w 108"/>
                  <a:gd name="T15" fmla="*/ 3 h 215"/>
                  <a:gd name="T16" fmla="*/ 3 w 108"/>
                  <a:gd name="T17" fmla="*/ 3 h 215"/>
                  <a:gd name="T18" fmla="*/ 3 w 108"/>
                  <a:gd name="T19" fmla="*/ 3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Freeform 147"/>
              <p:cNvSpPr>
                <a:spLocks/>
              </p:cNvSpPr>
              <p:nvPr/>
            </p:nvSpPr>
            <p:spPr bwMode="auto">
              <a:xfrm>
                <a:off x="2200" y="1888"/>
                <a:ext cx="91" cy="181"/>
              </a:xfrm>
              <a:custGeom>
                <a:avLst/>
                <a:gdLst>
                  <a:gd name="T0" fmla="*/ 3 w 108"/>
                  <a:gd name="T1" fmla="*/ 3 h 215"/>
                  <a:gd name="T2" fmla="*/ 3 w 108"/>
                  <a:gd name="T3" fmla="*/ 3 h 215"/>
                  <a:gd name="T4" fmla="*/ 0 w 108"/>
                  <a:gd name="T5" fmla="*/ 3 h 215"/>
                  <a:gd name="T6" fmla="*/ 3 w 108"/>
                  <a:gd name="T7" fmla="*/ 3 h 215"/>
                  <a:gd name="T8" fmla="*/ 3 w 108"/>
                  <a:gd name="T9" fmla="*/ 3 h 215"/>
                  <a:gd name="T10" fmla="*/ 3 w 108"/>
                  <a:gd name="T11" fmla="*/ 3 h 215"/>
                  <a:gd name="T12" fmla="*/ 3 w 108"/>
                  <a:gd name="T13" fmla="*/ 3 h 215"/>
                  <a:gd name="T14" fmla="*/ 3 w 108"/>
                  <a:gd name="T15" fmla="*/ 3 h 215"/>
                  <a:gd name="T16" fmla="*/ 3 w 108"/>
                  <a:gd name="T17" fmla="*/ 3 h 215"/>
                  <a:gd name="T18" fmla="*/ 3 w 108"/>
                  <a:gd name="T19" fmla="*/ 3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215"/>
                  <a:gd name="T32" fmla="*/ 108 w 108"/>
                  <a:gd name="T33" fmla="*/ 215 h 2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215">
                    <a:moveTo>
                      <a:pt x="47" y="99"/>
                    </a:moveTo>
                    <a:cubicBezTo>
                      <a:pt x="13" y="63"/>
                      <a:pt x="25" y="85"/>
                      <a:pt x="14" y="51"/>
                    </a:cubicBezTo>
                    <a:cubicBezTo>
                      <a:pt x="10" y="37"/>
                      <a:pt x="0" y="10"/>
                      <a:pt x="0" y="10"/>
                    </a:cubicBezTo>
                    <a:cubicBezTo>
                      <a:pt x="33" y="0"/>
                      <a:pt x="34" y="12"/>
                      <a:pt x="47" y="38"/>
                    </a:cubicBezTo>
                    <a:cubicBezTo>
                      <a:pt x="79" y="103"/>
                      <a:pt x="46" y="16"/>
                      <a:pt x="68" y="78"/>
                    </a:cubicBezTo>
                    <a:cubicBezTo>
                      <a:pt x="69" y="85"/>
                      <a:pt x="63" y="215"/>
                      <a:pt x="108" y="146"/>
                    </a:cubicBezTo>
                    <a:cubicBezTo>
                      <a:pt x="106" y="139"/>
                      <a:pt x="107" y="131"/>
                      <a:pt x="102" y="126"/>
                    </a:cubicBezTo>
                    <a:cubicBezTo>
                      <a:pt x="97" y="121"/>
                      <a:pt x="88" y="122"/>
                      <a:pt x="81" y="119"/>
                    </a:cubicBezTo>
                    <a:cubicBezTo>
                      <a:pt x="74" y="115"/>
                      <a:pt x="68" y="109"/>
                      <a:pt x="61" y="105"/>
                    </a:cubicBezTo>
                    <a:cubicBezTo>
                      <a:pt x="57" y="102"/>
                      <a:pt x="52" y="101"/>
                      <a:pt x="47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Freeform 148"/>
              <p:cNvSpPr>
                <a:spLocks/>
              </p:cNvSpPr>
              <p:nvPr/>
            </p:nvSpPr>
            <p:spPr bwMode="auto">
              <a:xfrm>
                <a:off x="2196" y="2563"/>
                <a:ext cx="217" cy="73"/>
              </a:xfrm>
              <a:custGeom>
                <a:avLst/>
                <a:gdLst>
                  <a:gd name="T0" fmla="*/ 0 w 217"/>
                  <a:gd name="T1" fmla="*/ 66 h 73"/>
                  <a:gd name="T2" fmla="*/ 67 w 217"/>
                  <a:gd name="T3" fmla="*/ 26 h 73"/>
                  <a:gd name="T4" fmla="*/ 183 w 217"/>
                  <a:gd name="T5" fmla="*/ 39 h 73"/>
                  <a:gd name="T6" fmla="*/ 203 w 217"/>
                  <a:gd name="T7" fmla="*/ 26 h 73"/>
                  <a:gd name="T8" fmla="*/ 210 w 217"/>
                  <a:gd name="T9" fmla="*/ 5 h 73"/>
                  <a:gd name="T10" fmla="*/ 169 w 217"/>
                  <a:gd name="T11" fmla="*/ 12 h 73"/>
                  <a:gd name="T12" fmla="*/ 40 w 217"/>
                  <a:gd name="T13" fmla="*/ 73 h 73"/>
                  <a:gd name="T14" fmla="*/ 0 w 217"/>
                  <a:gd name="T15" fmla="*/ 66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7"/>
                  <a:gd name="T25" fmla="*/ 0 h 73"/>
                  <a:gd name="T26" fmla="*/ 217 w 217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7" h="73">
                    <a:moveTo>
                      <a:pt x="0" y="66"/>
                    </a:moveTo>
                    <a:cubicBezTo>
                      <a:pt x="53" y="28"/>
                      <a:pt x="28" y="38"/>
                      <a:pt x="67" y="26"/>
                    </a:cubicBezTo>
                    <a:cubicBezTo>
                      <a:pt x="112" y="54"/>
                      <a:pt x="118" y="45"/>
                      <a:pt x="183" y="39"/>
                    </a:cubicBezTo>
                    <a:cubicBezTo>
                      <a:pt x="190" y="35"/>
                      <a:pt x="198" y="32"/>
                      <a:pt x="203" y="26"/>
                    </a:cubicBezTo>
                    <a:cubicBezTo>
                      <a:pt x="208" y="20"/>
                      <a:pt x="217" y="8"/>
                      <a:pt x="210" y="5"/>
                    </a:cubicBezTo>
                    <a:cubicBezTo>
                      <a:pt x="197" y="0"/>
                      <a:pt x="183" y="10"/>
                      <a:pt x="169" y="12"/>
                    </a:cubicBezTo>
                    <a:cubicBezTo>
                      <a:pt x="128" y="41"/>
                      <a:pt x="87" y="57"/>
                      <a:pt x="40" y="73"/>
                    </a:cubicBezTo>
                    <a:cubicBezTo>
                      <a:pt x="27" y="71"/>
                      <a:pt x="0" y="66"/>
                      <a:pt x="0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Freeform 149"/>
              <p:cNvSpPr>
                <a:spLocks/>
              </p:cNvSpPr>
              <p:nvPr/>
            </p:nvSpPr>
            <p:spPr bwMode="auto">
              <a:xfrm>
                <a:off x="1912" y="2209"/>
                <a:ext cx="209" cy="210"/>
              </a:xfrm>
              <a:custGeom>
                <a:avLst/>
                <a:gdLst>
                  <a:gd name="T0" fmla="*/ 46 w 209"/>
                  <a:gd name="T1" fmla="*/ 0 h 210"/>
                  <a:gd name="T2" fmla="*/ 19 w 209"/>
                  <a:gd name="T3" fmla="*/ 109 h 210"/>
                  <a:gd name="T4" fmla="*/ 26 w 209"/>
                  <a:gd name="T5" fmla="*/ 156 h 210"/>
                  <a:gd name="T6" fmla="*/ 46 w 209"/>
                  <a:gd name="T7" fmla="*/ 163 h 210"/>
                  <a:gd name="T8" fmla="*/ 128 w 209"/>
                  <a:gd name="T9" fmla="*/ 210 h 210"/>
                  <a:gd name="T10" fmla="*/ 162 w 209"/>
                  <a:gd name="T11" fmla="*/ 203 h 210"/>
                  <a:gd name="T12" fmla="*/ 107 w 209"/>
                  <a:gd name="T13" fmla="*/ 156 h 210"/>
                  <a:gd name="T14" fmla="*/ 40 w 209"/>
                  <a:gd name="T15" fmla="*/ 136 h 210"/>
                  <a:gd name="T16" fmla="*/ 60 w 209"/>
                  <a:gd name="T17" fmla="*/ 68 h 210"/>
                  <a:gd name="T18" fmla="*/ 46 w 209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210"/>
                  <a:gd name="T32" fmla="*/ 209 w 209"/>
                  <a:gd name="T33" fmla="*/ 210 h 2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210">
                    <a:moveTo>
                      <a:pt x="46" y="0"/>
                    </a:moveTo>
                    <a:cubicBezTo>
                      <a:pt x="20" y="71"/>
                      <a:pt x="28" y="35"/>
                      <a:pt x="19" y="109"/>
                    </a:cubicBezTo>
                    <a:cubicBezTo>
                      <a:pt x="21" y="125"/>
                      <a:pt x="19" y="142"/>
                      <a:pt x="26" y="156"/>
                    </a:cubicBezTo>
                    <a:cubicBezTo>
                      <a:pt x="29" y="162"/>
                      <a:pt x="40" y="159"/>
                      <a:pt x="46" y="163"/>
                    </a:cubicBezTo>
                    <a:cubicBezTo>
                      <a:pt x="80" y="186"/>
                      <a:pt x="87" y="196"/>
                      <a:pt x="128" y="210"/>
                    </a:cubicBezTo>
                    <a:cubicBezTo>
                      <a:pt x="139" y="208"/>
                      <a:pt x="152" y="209"/>
                      <a:pt x="162" y="203"/>
                    </a:cubicBezTo>
                    <a:cubicBezTo>
                      <a:pt x="209" y="176"/>
                      <a:pt x="119" y="159"/>
                      <a:pt x="107" y="156"/>
                    </a:cubicBezTo>
                    <a:cubicBezTo>
                      <a:pt x="78" y="166"/>
                      <a:pt x="0" y="193"/>
                      <a:pt x="40" y="136"/>
                    </a:cubicBezTo>
                    <a:cubicBezTo>
                      <a:pt x="47" y="113"/>
                      <a:pt x="54" y="91"/>
                      <a:pt x="60" y="68"/>
                    </a:cubicBezTo>
                    <a:cubicBezTo>
                      <a:pt x="53" y="4"/>
                      <a:pt x="67" y="21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Freeform 150"/>
              <p:cNvSpPr>
                <a:spLocks/>
              </p:cNvSpPr>
              <p:nvPr/>
            </p:nvSpPr>
            <p:spPr bwMode="auto">
              <a:xfrm rot="9003138">
                <a:off x="2562" y="2251"/>
                <a:ext cx="209" cy="210"/>
              </a:xfrm>
              <a:custGeom>
                <a:avLst/>
                <a:gdLst>
                  <a:gd name="T0" fmla="*/ 46 w 209"/>
                  <a:gd name="T1" fmla="*/ 0 h 210"/>
                  <a:gd name="T2" fmla="*/ 19 w 209"/>
                  <a:gd name="T3" fmla="*/ 109 h 210"/>
                  <a:gd name="T4" fmla="*/ 26 w 209"/>
                  <a:gd name="T5" fmla="*/ 156 h 210"/>
                  <a:gd name="T6" fmla="*/ 46 w 209"/>
                  <a:gd name="T7" fmla="*/ 163 h 210"/>
                  <a:gd name="T8" fmla="*/ 128 w 209"/>
                  <a:gd name="T9" fmla="*/ 210 h 210"/>
                  <a:gd name="T10" fmla="*/ 162 w 209"/>
                  <a:gd name="T11" fmla="*/ 203 h 210"/>
                  <a:gd name="T12" fmla="*/ 107 w 209"/>
                  <a:gd name="T13" fmla="*/ 156 h 210"/>
                  <a:gd name="T14" fmla="*/ 40 w 209"/>
                  <a:gd name="T15" fmla="*/ 136 h 210"/>
                  <a:gd name="T16" fmla="*/ 60 w 209"/>
                  <a:gd name="T17" fmla="*/ 68 h 210"/>
                  <a:gd name="T18" fmla="*/ 46 w 209"/>
                  <a:gd name="T19" fmla="*/ 0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210"/>
                  <a:gd name="T32" fmla="*/ 209 w 209"/>
                  <a:gd name="T33" fmla="*/ 210 h 2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210">
                    <a:moveTo>
                      <a:pt x="46" y="0"/>
                    </a:moveTo>
                    <a:cubicBezTo>
                      <a:pt x="20" y="71"/>
                      <a:pt x="28" y="35"/>
                      <a:pt x="19" y="109"/>
                    </a:cubicBezTo>
                    <a:cubicBezTo>
                      <a:pt x="21" y="125"/>
                      <a:pt x="19" y="142"/>
                      <a:pt x="26" y="156"/>
                    </a:cubicBezTo>
                    <a:cubicBezTo>
                      <a:pt x="29" y="162"/>
                      <a:pt x="40" y="159"/>
                      <a:pt x="46" y="163"/>
                    </a:cubicBezTo>
                    <a:cubicBezTo>
                      <a:pt x="80" y="186"/>
                      <a:pt x="87" y="196"/>
                      <a:pt x="128" y="210"/>
                    </a:cubicBezTo>
                    <a:cubicBezTo>
                      <a:pt x="139" y="208"/>
                      <a:pt x="152" y="209"/>
                      <a:pt x="162" y="203"/>
                    </a:cubicBezTo>
                    <a:cubicBezTo>
                      <a:pt x="209" y="176"/>
                      <a:pt x="119" y="159"/>
                      <a:pt x="107" y="156"/>
                    </a:cubicBezTo>
                    <a:cubicBezTo>
                      <a:pt x="78" y="166"/>
                      <a:pt x="0" y="193"/>
                      <a:pt x="40" y="136"/>
                    </a:cubicBezTo>
                    <a:cubicBezTo>
                      <a:pt x="47" y="113"/>
                      <a:pt x="54" y="91"/>
                      <a:pt x="60" y="68"/>
                    </a:cubicBezTo>
                    <a:cubicBezTo>
                      <a:pt x="53" y="4"/>
                      <a:pt x="67" y="21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Freeform 151"/>
              <p:cNvSpPr>
                <a:spLocks/>
              </p:cNvSpPr>
              <p:nvPr/>
            </p:nvSpPr>
            <p:spPr bwMode="auto">
              <a:xfrm>
                <a:off x="2329" y="1879"/>
                <a:ext cx="267" cy="167"/>
              </a:xfrm>
              <a:custGeom>
                <a:avLst/>
                <a:gdLst>
                  <a:gd name="T0" fmla="*/ 29 w 267"/>
                  <a:gd name="T1" fmla="*/ 73 h 167"/>
                  <a:gd name="T2" fmla="*/ 117 w 267"/>
                  <a:gd name="T3" fmla="*/ 5 h 167"/>
                  <a:gd name="T4" fmla="*/ 226 w 267"/>
                  <a:gd name="T5" fmla="*/ 12 h 167"/>
                  <a:gd name="T6" fmla="*/ 266 w 267"/>
                  <a:gd name="T7" fmla="*/ 46 h 167"/>
                  <a:gd name="T8" fmla="*/ 233 w 267"/>
                  <a:gd name="T9" fmla="*/ 46 h 167"/>
                  <a:gd name="T10" fmla="*/ 185 w 267"/>
                  <a:gd name="T11" fmla="*/ 39 h 167"/>
                  <a:gd name="T12" fmla="*/ 124 w 267"/>
                  <a:gd name="T13" fmla="*/ 12 h 167"/>
                  <a:gd name="T14" fmla="*/ 63 w 267"/>
                  <a:gd name="T15" fmla="*/ 46 h 167"/>
                  <a:gd name="T16" fmla="*/ 43 w 267"/>
                  <a:gd name="T17" fmla="*/ 107 h 167"/>
                  <a:gd name="T18" fmla="*/ 9 w 267"/>
                  <a:gd name="T19" fmla="*/ 167 h 167"/>
                  <a:gd name="T20" fmla="*/ 29 w 267"/>
                  <a:gd name="T21" fmla="*/ 73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Freeform 152"/>
              <p:cNvSpPr>
                <a:spLocks/>
              </p:cNvSpPr>
              <p:nvPr/>
            </p:nvSpPr>
            <p:spPr bwMode="auto">
              <a:xfrm>
                <a:off x="2202" y="2121"/>
                <a:ext cx="175" cy="194"/>
              </a:xfrm>
              <a:custGeom>
                <a:avLst/>
                <a:gdLst>
                  <a:gd name="T0" fmla="*/ 102 w 175"/>
                  <a:gd name="T1" fmla="*/ 108 h 194"/>
                  <a:gd name="T2" fmla="*/ 163 w 175"/>
                  <a:gd name="T3" fmla="*/ 0 h 194"/>
                  <a:gd name="T4" fmla="*/ 143 w 175"/>
                  <a:gd name="T5" fmla="*/ 61 h 194"/>
                  <a:gd name="T6" fmla="*/ 116 w 175"/>
                  <a:gd name="T7" fmla="*/ 102 h 194"/>
                  <a:gd name="T8" fmla="*/ 75 w 175"/>
                  <a:gd name="T9" fmla="*/ 122 h 194"/>
                  <a:gd name="T10" fmla="*/ 14 w 175"/>
                  <a:gd name="T11" fmla="*/ 169 h 194"/>
                  <a:gd name="T12" fmla="*/ 7 w 175"/>
                  <a:gd name="T13" fmla="*/ 190 h 194"/>
                  <a:gd name="T14" fmla="*/ 68 w 175"/>
                  <a:gd name="T15" fmla="*/ 163 h 194"/>
                  <a:gd name="T16" fmla="*/ 109 w 175"/>
                  <a:gd name="T17" fmla="*/ 102 h 194"/>
                  <a:gd name="T18" fmla="*/ 102 w 175"/>
                  <a:gd name="T19" fmla="*/ 108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94"/>
                  <a:gd name="T32" fmla="*/ 175 w 175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94">
                    <a:moveTo>
                      <a:pt x="102" y="108"/>
                    </a:moveTo>
                    <a:cubicBezTo>
                      <a:pt x="113" y="67"/>
                      <a:pt x="148" y="42"/>
                      <a:pt x="163" y="0"/>
                    </a:cubicBezTo>
                    <a:cubicBezTo>
                      <a:pt x="175" y="35"/>
                      <a:pt x="174" y="15"/>
                      <a:pt x="143" y="61"/>
                    </a:cubicBezTo>
                    <a:cubicBezTo>
                      <a:pt x="134" y="75"/>
                      <a:pt x="128" y="90"/>
                      <a:pt x="116" y="102"/>
                    </a:cubicBezTo>
                    <a:cubicBezTo>
                      <a:pt x="99" y="119"/>
                      <a:pt x="94" y="112"/>
                      <a:pt x="75" y="122"/>
                    </a:cubicBezTo>
                    <a:cubicBezTo>
                      <a:pt x="52" y="134"/>
                      <a:pt x="36" y="155"/>
                      <a:pt x="14" y="169"/>
                    </a:cubicBezTo>
                    <a:cubicBezTo>
                      <a:pt x="12" y="176"/>
                      <a:pt x="0" y="189"/>
                      <a:pt x="7" y="190"/>
                    </a:cubicBezTo>
                    <a:cubicBezTo>
                      <a:pt x="24" y="194"/>
                      <a:pt x="53" y="173"/>
                      <a:pt x="68" y="163"/>
                    </a:cubicBezTo>
                    <a:cubicBezTo>
                      <a:pt x="77" y="135"/>
                      <a:pt x="88" y="123"/>
                      <a:pt x="109" y="102"/>
                    </a:cubicBezTo>
                    <a:cubicBezTo>
                      <a:pt x="111" y="100"/>
                      <a:pt x="104" y="106"/>
                      <a:pt x="102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3" name="Freeform 153"/>
              <p:cNvSpPr>
                <a:spLocks/>
              </p:cNvSpPr>
              <p:nvPr/>
            </p:nvSpPr>
            <p:spPr bwMode="auto">
              <a:xfrm>
                <a:off x="2338" y="2257"/>
                <a:ext cx="175" cy="194"/>
              </a:xfrm>
              <a:custGeom>
                <a:avLst/>
                <a:gdLst>
                  <a:gd name="T0" fmla="*/ 102 w 175"/>
                  <a:gd name="T1" fmla="*/ 108 h 194"/>
                  <a:gd name="T2" fmla="*/ 163 w 175"/>
                  <a:gd name="T3" fmla="*/ 0 h 194"/>
                  <a:gd name="T4" fmla="*/ 143 w 175"/>
                  <a:gd name="T5" fmla="*/ 61 h 194"/>
                  <a:gd name="T6" fmla="*/ 116 w 175"/>
                  <a:gd name="T7" fmla="*/ 102 h 194"/>
                  <a:gd name="T8" fmla="*/ 75 w 175"/>
                  <a:gd name="T9" fmla="*/ 122 h 194"/>
                  <a:gd name="T10" fmla="*/ 14 w 175"/>
                  <a:gd name="T11" fmla="*/ 169 h 194"/>
                  <a:gd name="T12" fmla="*/ 7 w 175"/>
                  <a:gd name="T13" fmla="*/ 190 h 194"/>
                  <a:gd name="T14" fmla="*/ 68 w 175"/>
                  <a:gd name="T15" fmla="*/ 163 h 194"/>
                  <a:gd name="T16" fmla="*/ 109 w 175"/>
                  <a:gd name="T17" fmla="*/ 102 h 194"/>
                  <a:gd name="T18" fmla="*/ 102 w 175"/>
                  <a:gd name="T19" fmla="*/ 108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94"/>
                  <a:gd name="T32" fmla="*/ 175 w 175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94">
                    <a:moveTo>
                      <a:pt x="102" y="108"/>
                    </a:moveTo>
                    <a:cubicBezTo>
                      <a:pt x="113" y="67"/>
                      <a:pt x="148" y="42"/>
                      <a:pt x="163" y="0"/>
                    </a:cubicBezTo>
                    <a:cubicBezTo>
                      <a:pt x="175" y="35"/>
                      <a:pt x="174" y="15"/>
                      <a:pt x="143" y="61"/>
                    </a:cubicBezTo>
                    <a:cubicBezTo>
                      <a:pt x="134" y="75"/>
                      <a:pt x="128" y="90"/>
                      <a:pt x="116" y="102"/>
                    </a:cubicBezTo>
                    <a:cubicBezTo>
                      <a:pt x="99" y="119"/>
                      <a:pt x="94" y="112"/>
                      <a:pt x="75" y="122"/>
                    </a:cubicBezTo>
                    <a:cubicBezTo>
                      <a:pt x="52" y="134"/>
                      <a:pt x="36" y="155"/>
                      <a:pt x="14" y="169"/>
                    </a:cubicBezTo>
                    <a:cubicBezTo>
                      <a:pt x="12" y="176"/>
                      <a:pt x="0" y="189"/>
                      <a:pt x="7" y="190"/>
                    </a:cubicBezTo>
                    <a:cubicBezTo>
                      <a:pt x="24" y="194"/>
                      <a:pt x="53" y="173"/>
                      <a:pt x="68" y="163"/>
                    </a:cubicBezTo>
                    <a:cubicBezTo>
                      <a:pt x="77" y="135"/>
                      <a:pt x="88" y="123"/>
                      <a:pt x="109" y="102"/>
                    </a:cubicBezTo>
                    <a:cubicBezTo>
                      <a:pt x="111" y="100"/>
                      <a:pt x="104" y="106"/>
                      <a:pt x="102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4" name="Freeform 154"/>
              <p:cNvSpPr>
                <a:spLocks/>
              </p:cNvSpPr>
              <p:nvPr/>
            </p:nvSpPr>
            <p:spPr bwMode="auto">
              <a:xfrm>
                <a:off x="2109" y="2478"/>
                <a:ext cx="267" cy="167"/>
              </a:xfrm>
              <a:custGeom>
                <a:avLst/>
                <a:gdLst>
                  <a:gd name="T0" fmla="*/ 29 w 267"/>
                  <a:gd name="T1" fmla="*/ 73 h 167"/>
                  <a:gd name="T2" fmla="*/ 117 w 267"/>
                  <a:gd name="T3" fmla="*/ 5 h 167"/>
                  <a:gd name="T4" fmla="*/ 226 w 267"/>
                  <a:gd name="T5" fmla="*/ 12 h 167"/>
                  <a:gd name="T6" fmla="*/ 266 w 267"/>
                  <a:gd name="T7" fmla="*/ 46 h 167"/>
                  <a:gd name="T8" fmla="*/ 233 w 267"/>
                  <a:gd name="T9" fmla="*/ 46 h 167"/>
                  <a:gd name="T10" fmla="*/ 185 w 267"/>
                  <a:gd name="T11" fmla="*/ 39 h 167"/>
                  <a:gd name="T12" fmla="*/ 124 w 267"/>
                  <a:gd name="T13" fmla="*/ 12 h 167"/>
                  <a:gd name="T14" fmla="*/ 63 w 267"/>
                  <a:gd name="T15" fmla="*/ 46 h 167"/>
                  <a:gd name="T16" fmla="*/ 43 w 267"/>
                  <a:gd name="T17" fmla="*/ 107 h 167"/>
                  <a:gd name="T18" fmla="*/ 9 w 267"/>
                  <a:gd name="T19" fmla="*/ 167 h 167"/>
                  <a:gd name="T20" fmla="*/ 29 w 267"/>
                  <a:gd name="T21" fmla="*/ 73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5" name="Freeform 155"/>
              <p:cNvSpPr>
                <a:spLocks/>
              </p:cNvSpPr>
              <p:nvPr/>
            </p:nvSpPr>
            <p:spPr bwMode="auto">
              <a:xfrm rot="9274097">
                <a:off x="2530" y="2560"/>
                <a:ext cx="169" cy="54"/>
              </a:xfrm>
              <a:custGeom>
                <a:avLst/>
                <a:gdLst>
                  <a:gd name="T0" fmla="*/ 1 w 267"/>
                  <a:gd name="T1" fmla="*/ 0 h 167"/>
                  <a:gd name="T2" fmla="*/ 1 w 267"/>
                  <a:gd name="T3" fmla="*/ 0 h 167"/>
                  <a:gd name="T4" fmla="*/ 1 w 267"/>
                  <a:gd name="T5" fmla="*/ 0 h 167"/>
                  <a:gd name="T6" fmla="*/ 1 w 267"/>
                  <a:gd name="T7" fmla="*/ 0 h 167"/>
                  <a:gd name="T8" fmla="*/ 1 w 267"/>
                  <a:gd name="T9" fmla="*/ 0 h 167"/>
                  <a:gd name="T10" fmla="*/ 1 w 267"/>
                  <a:gd name="T11" fmla="*/ 0 h 167"/>
                  <a:gd name="T12" fmla="*/ 1 w 267"/>
                  <a:gd name="T13" fmla="*/ 0 h 167"/>
                  <a:gd name="T14" fmla="*/ 1 w 267"/>
                  <a:gd name="T15" fmla="*/ 0 h 167"/>
                  <a:gd name="T16" fmla="*/ 1 w 267"/>
                  <a:gd name="T17" fmla="*/ 0 h 167"/>
                  <a:gd name="T18" fmla="*/ 1 w 267"/>
                  <a:gd name="T19" fmla="*/ 0 h 167"/>
                  <a:gd name="T20" fmla="*/ 1 w 267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Freeform 156"/>
              <p:cNvSpPr>
                <a:spLocks/>
              </p:cNvSpPr>
              <p:nvPr/>
            </p:nvSpPr>
            <p:spPr bwMode="auto">
              <a:xfrm rot="3898987">
                <a:off x="2612" y="2155"/>
                <a:ext cx="182" cy="100"/>
              </a:xfrm>
              <a:custGeom>
                <a:avLst/>
                <a:gdLst>
                  <a:gd name="T0" fmla="*/ 1 w 267"/>
                  <a:gd name="T1" fmla="*/ 1 h 167"/>
                  <a:gd name="T2" fmla="*/ 1 w 267"/>
                  <a:gd name="T3" fmla="*/ 1 h 167"/>
                  <a:gd name="T4" fmla="*/ 1 w 267"/>
                  <a:gd name="T5" fmla="*/ 1 h 167"/>
                  <a:gd name="T6" fmla="*/ 1 w 267"/>
                  <a:gd name="T7" fmla="*/ 1 h 167"/>
                  <a:gd name="T8" fmla="*/ 1 w 267"/>
                  <a:gd name="T9" fmla="*/ 1 h 167"/>
                  <a:gd name="T10" fmla="*/ 1 w 267"/>
                  <a:gd name="T11" fmla="*/ 1 h 167"/>
                  <a:gd name="T12" fmla="*/ 1 w 267"/>
                  <a:gd name="T13" fmla="*/ 1 h 167"/>
                  <a:gd name="T14" fmla="*/ 1 w 267"/>
                  <a:gd name="T15" fmla="*/ 1 h 167"/>
                  <a:gd name="T16" fmla="*/ 1 w 267"/>
                  <a:gd name="T17" fmla="*/ 1 h 167"/>
                  <a:gd name="T18" fmla="*/ 1 w 267"/>
                  <a:gd name="T19" fmla="*/ 1 h 167"/>
                  <a:gd name="T20" fmla="*/ 1 w 267"/>
                  <a:gd name="T21" fmla="*/ 1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67"/>
                  <a:gd name="T35" fmla="*/ 267 w 267"/>
                  <a:gd name="T36" fmla="*/ 167 h 1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67">
                    <a:moveTo>
                      <a:pt x="29" y="73"/>
                    </a:moveTo>
                    <a:cubicBezTo>
                      <a:pt x="50" y="22"/>
                      <a:pt x="65" y="16"/>
                      <a:pt x="117" y="5"/>
                    </a:cubicBezTo>
                    <a:cubicBezTo>
                      <a:pt x="153" y="17"/>
                      <a:pt x="188" y="4"/>
                      <a:pt x="226" y="12"/>
                    </a:cubicBezTo>
                    <a:cubicBezTo>
                      <a:pt x="261" y="0"/>
                      <a:pt x="257" y="16"/>
                      <a:pt x="266" y="46"/>
                    </a:cubicBezTo>
                    <a:cubicBezTo>
                      <a:pt x="241" y="84"/>
                      <a:pt x="267" y="59"/>
                      <a:pt x="233" y="46"/>
                    </a:cubicBezTo>
                    <a:cubicBezTo>
                      <a:pt x="218" y="40"/>
                      <a:pt x="201" y="41"/>
                      <a:pt x="185" y="39"/>
                    </a:cubicBezTo>
                    <a:cubicBezTo>
                      <a:pt x="136" y="22"/>
                      <a:pt x="156" y="33"/>
                      <a:pt x="124" y="12"/>
                    </a:cubicBezTo>
                    <a:cubicBezTo>
                      <a:pt x="77" y="43"/>
                      <a:pt x="98" y="34"/>
                      <a:pt x="63" y="46"/>
                    </a:cubicBezTo>
                    <a:cubicBezTo>
                      <a:pt x="51" y="80"/>
                      <a:pt x="58" y="59"/>
                      <a:pt x="43" y="107"/>
                    </a:cubicBezTo>
                    <a:cubicBezTo>
                      <a:pt x="36" y="129"/>
                      <a:pt x="17" y="145"/>
                      <a:pt x="9" y="167"/>
                    </a:cubicBezTo>
                    <a:cubicBezTo>
                      <a:pt x="0" y="140"/>
                      <a:pt x="6" y="93"/>
                      <a:pt x="29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Freeform 157"/>
              <p:cNvSpPr>
                <a:spLocks/>
              </p:cNvSpPr>
              <p:nvPr/>
            </p:nvSpPr>
            <p:spPr bwMode="auto">
              <a:xfrm>
                <a:off x="2284" y="2218"/>
                <a:ext cx="114" cy="160"/>
              </a:xfrm>
              <a:custGeom>
                <a:avLst/>
                <a:gdLst>
                  <a:gd name="T0" fmla="*/ 6 w 114"/>
                  <a:gd name="T1" fmla="*/ 140 h 160"/>
                  <a:gd name="T2" fmla="*/ 34 w 114"/>
                  <a:gd name="T3" fmla="*/ 93 h 160"/>
                  <a:gd name="T4" fmla="*/ 67 w 114"/>
                  <a:gd name="T5" fmla="*/ 66 h 160"/>
                  <a:gd name="T6" fmla="*/ 101 w 114"/>
                  <a:gd name="T7" fmla="*/ 25 h 160"/>
                  <a:gd name="T8" fmla="*/ 108 w 114"/>
                  <a:gd name="T9" fmla="*/ 5 h 160"/>
                  <a:gd name="T10" fmla="*/ 81 w 114"/>
                  <a:gd name="T11" fmla="*/ 11 h 160"/>
                  <a:gd name="T12" fmla="*/ 47 w 114"/>
                  <a:gd name="T13" fmla="*/ 93 h 160"/>
                  <a:gd name="T14" fmla="*/ 20 w 114"/>
                  <a:gd name="T15" fmla="*/ 154 h 160"/>
                  <a:gd name="T16" fmla="*/ 6 w 114"/>
                  <a:gd name="T17" fmla="*/ 140 h 1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60"/>
                  <a:gd name="T29" fmla="*/ 114 w 114"/>
                  <a:gd name="T30" fmla="*/ 160 h 1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60">
                    <a:moveTo>
                      <a:pt x="6" y="140"/>
                    </a:moveTo>
                    <a:cubicBezTo>
                      <a:pt x="19" y="77"/>
                      <a:pt x="0" y="127"/>
                      <a:pt x="34" y="93"/>
                    </a:cubicBezTo>
                    <a:cubicBezTo>
                      <a:pt x="65" y="62"/>
                      <a:pt x="27" y="78"/>
                      <a:pt x="67" y="66"/>
                    </a:cubicBezTo>
                    <a:cubicBezTo>
                      <a:pt x="83" y="50"/>
                      <a:pt x="91" y="45"/>
                      <a:pt x="101" y="25"/>
                    </a:cubicBezTo>
                    <a:cubicBezTo>
                      <a:pt x="104" y="19"/>
                      <a:pt x="114" y="9"/>
                      <a:pt x="108" y="5"/>
                    </a:cubicBezTo>
                    <a:cubicBezTo>
                      <a:pt x="100" y="0"/>
                      <a:pt x="90" y="9"/>
                      <a:pt x="81" y="11"/>
                    </a:cubicBezTo>
                    <a:cubicBezTo>
                      <a:pt x="63" y="38"/>
                      <a:pt x="58" y="62"/>
                      <a:pt x="47" y="93"/>
                    </a:cubicBezTo>
                    <a:cubicBezTo>
                      <a:pt x="40" y="114"/>
                      <a:pt x="27" y="133"/>
                      <a:pt x="20" y="154"/>
                    </a:cubicBezTo>
                    <a:cubicBezTo>
                      <a:pt x="18" y="160"/>
                      <a:pt x="11" y="145"/>
                      <a:pt x="6" y="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8" name="Freeform 158"/>
              <p:cNvSpPr>
                <a:spLocks/>
              </p:cNvSpPr>
              <p:nvPr/>
            </p:nvSpPr>
            <p:spPr bwMode="auto">
              <a:xfrm>
                <a:off x="2060" y="1843"/>
                <a:ext cx="308" cy="120"/>
              </a:xfrm>
              <a:custGeom>
                <a:avLst/>
                <a:gdLst>
                  <a:gd name="T0" fmla="*/ 285 w 308"/>
                  <a:gd name="T1" fmla="*/ 27 h 120"/>
                  <a:gd name="T2" fmla="*/ 183 w 308"/>
                  <a:gd name="T3" fmla="*/ 0 h 120"/>
                  <a:gd name="T4" fmla="*/ 14 w 308"/>
                  <a:gd name="T5" fmla="*/ 61 h 120"/>
                  <a:gd name="T6" fmla="*/ 0 w 308"/>
                  <a:gd name="T7" fmla="*/ 82 h 120"/>
                  <a:gd name="T8" fmla="*/ 61 w 308"/>
                  <a:gd name="T9" fmla="*/ 88 h 120"/>
                  <a:gd name="T10" fmla="*/ 122 w 308"/>
                  <a:gd name="T11" fmla="*/ 41 h 120"/>
                  <a:gd name="T12" fmla="*/ 163 w 308"/>
                  <a:gd name="T13" fmla="*/ 27 h 120"/>
                  <a:gd name="T14" fmla="*/ 183 w 308"/>
                  <a:gd name="T15" fmla="*/ 21 h 120"/>
                  <a:gd name="T16" fmla="*/ 264 w 308"/>
                  <a:gd name="T17" fmla="*/ 54 h 120"/>
                  <a:gd name="T18" fmla="*/ 285 w 308"/>
                  <a:gd name="T19" fmla="*/ 48 h 120"/>
                  <a:gd name="T20" fmla="*/ 285 w 308"/>
                  <a:gd name="T21" fmla="*/ 27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8"/>
                  <a:gd name="T34" fmla="*/ 0 h 120"/>
                  <a:gd name="T35" fmla="*/ 308 w 308"/>
                  <a:gd name="T36" fmla="*/ 120 h 1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8" h="120">
                    <a:moveTo>
                      <a:pt x="285" y="27"/>
                    </a:moveTo>
                    <a:cubicBezTo>
                      <a:pt x="251" y="14"/>
                      <a:pt x="217" y="12"/>
                      <a:pt x="183" y="0"/>
                    </a:cubicBezTo>
                    <a:cubicBezTo>
                      <a:pt x="108" y="11"/>
                      <a:pt x="80" y="38"/>
                      <a:pt x="14" y="61"/>
                    </a:cubicBezTo>
                    <a:cubicBezTo>
                      <a:pt x="9" y="68"/>
                      <a:pt x="0" y="74"/>
                      <a:pt x="0" y="82"/>
                    </a:cubicBezTo>
                    <a:cubicBezTo>
                      <a:pt x="0" y="120"/>
                      <a:pt x="46" y="93"/>
                      <a:pt x="61" y="88"/>
                    </a:cubicBezTo>
                    <a:cubicBezTo>
                      <a:pt x="79" y="70"/>
                      <a:pt x="97" y="50"/>
                      <a:pt x="122" y="41"/>
                    </a:cubicBezTo>
                    <a:cubicBezTo>
                      <a:pt x="136" y="36"/>
                      <a:pt x="149" y="31"/>
                      <a:pt x="163" y="27"/>
                    </a:cubicBezTo>
                    <a:cubicBezTo>
                      <a:pt x="170" y="25"/>
                      <a:pt x="183" y="21"/>
                      <a:pt x="183" y="21"/>
                    </a:cubicBezTo>
                    <a:cubicBezTo>
                      <a:pt x="212" y="30"/>
                      <a:pt x="239" y="37"/>
                      <a:pt x="264" y="54"/>
                    </a:cubicBezTo>
                    <a:cubicBezTo>
                      <a:pt x="271" y="52"/>
                      <a:pt x="280" y="53"/>
                      <a:pt x="285" y="48"/>
                    </a:cubicBezTo>
                    <a:cubicBezTo>
                      <a:pt x="308" y="25"/>
                      <a:pt x="294" y="27"/>
                      <a:pt x="285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Freeform 159"/>
              <p:cNvSpPr>
                <a:spLocks/>
              </p:cNvSpPr>
              <p:nvPr/>
            </p:nvSpPr>
            <p:spPr bwMode="auto">
              <a:xfrm>
                <a:off x="2582" y="1969"/>
                <a:ext cx="129" cy="111"/>
              </a:xfrm>
              <a:custGeom>
                <a:avLst/>
                <a:gdLst>
                  <a:gd name="T0" fmla="*/ 101 w 129"/>
                  <a:gd name="T1" fmla="*/ 10 h 111"/>
                  <a:gd name="T2" fmla="*/ 0 w 129"/>
                  <a:gd name="T3" fmla="*/ 23 h 111"/>
                  <a:gd name="T4" fmla="*/ 88 w 129"/>
                  <a:gd name="T5" fmla="*/ 17 h 111"/>
                  <a:gd name="T6" fmla="*/ 129 w 129"/>
                  <a:gd name="T7" fmla="*/ 111 h 111"/>
                  <a:gd name="T8" fmla="*/ 122 w 129"/>
                  <a:gd name="T9" fmla="*/ 44 h 111"/>
                  <a:gd name="T10" fmla="*/ 101 w 129"/>
                  <a:gd name="T11" fmla="*/ 30 h 111"/>
                  <a:gd name="T12" fmla="*/ 101 w 129"/>
                  <a:gd name="T13" fmla="*/ 1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"/>
                  <a:gd name="T22" fmla="*/ 0 h 111"/>
                  <a:gd name="T23" fmla="*/ 129 w 12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" h="111">
                    <a:moveTo>
                      <a:pt x="101" y="10"/>
                    </a:moveTo>
                    <a:cubicBezTo>
                      <a:pt x="64" y="0"/>
                      <a:pt x="33" y="2"/>
                      <a:pt x="0" y="23"/>
                    </a:cubicBezTo>
                    <a:cubicBezTo>
                      <a:pt x="31" y="34"/>
                      <a:pt x="58" y="26"/>
                      <a:pt x="88" y="17"/>
                    </a:cubicBezTo>
                    <a:cubicBezTo>
                      <a:pt x="102" y="56"/>
                      <a:pt x="93" y="88"/>
                      <a:pt x="129" y="111"/>
                    </a:cubicBezTo>
                    <a:cubicBezTo>
                      <a:pt x="127" y="89"/>
                      <a:pt x="129" y="65"/>
                      <a:pt x="122" y="44"/>
                    </a:cubicBezTo>
                    <a:cubicBezTo>
                      <a:pt x="119" y="36"/>
                      <a:pt x="106" y="37"/>
                      <a:pt x="101" y="30"/>
                    </a:cubicBezTo>
                    <a:cubicBezTo>
                      <a:pt x="84" y="8"/>
                      <a:pt x="91" y="10"/>
                      <a:pt x="101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Freeform 160"/>
              <p:cNvSpPr>
                <a:spLocks/>
              </p:cNvSpPr>
              <p:nvPr/>
            </p:nvSpPr>
            <p:spPr bwMode="auto">
              <a:xfrm>
                <a:off x="2039" y="2053"/>
                <a:ext cx="157" cy="75"/>
              </a:xfrm>
              <a:custGeom>
                <a:avLst/>
                <a:gdLst>
                  <a:gd name="T0" fmla="*/ 109 w 157"/>
                  <a:gd name="T1" fmla="*/ 27 h 75"/>
                  <a:gd name="T2" fmla="*/ 48 w 157"/>
                  <a:gd name="T3" fmla="*/ 48 h 75"/>
                  <a:gd name="T4" fmla="*/ 28 w 157"/>
                  <a:gd name="T5" fmla="*/ 68 h 75"/>
                  <a:gd name="T6" fmla="*/ 7 w 157"/>
                  <a:gd name="T7" fmla="*/ 75 h 75"/>
                  <a:gd name="T8" fmla="*/ 62 w 157"/>
                  <a:gd name="T9" fmla="*/ 61 h 75"/>
                  <a:gd name="T10" fmla="*/ 157 w 157"/>
                  <a:gd name="T11" fmla="*/ 0 h 75"/>
                  <a:gd name="T12" fmla="*/ 143 w 157"/>
                  <a:gd name="T13" fmla="*/ 21 h 75"/>
                  <a:gd name="T14" fmla="*/ 109 w 157"/>
                  <a:gd name="T15" fmla="*/ 27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7"/>
                  <a:gd name="T25" fmla="*/ 0 h 75"/>
                  <a:gd name="T26" fmla="*/ 157 w 15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7" h="75">
                    <a:moveTo>
                      <a:pt x="109" y="27"/>
                    </a:moveTo>
                    <a:cubicBezTo>
                      <a:pt x="72" y="33"/>
                      <a:pt x="72" y="27"/>
                      <a:pt x="48" y="48"/>
                    </a:cubicBezTo>
                    <a:cubicBezTo>
                      <a:pt x="41" y="54"/>
                      <a:pt x="36" y="63"/>
                      <a:pt x="28" y="68"/>
                    </a:cubicBezTo>
                    <a:cubicBezTo>
                      <a:pt x="22" y="72"/>
                      <a:pt x="0" y="75"/>
                      <a:pt x="7" y="75"/>
                    </a:cubicBezTo>
                    <a:cubicBezTo>
                      <a:pt x="23" y="75"/>
                      <a:pt x="46" y="66"/>
                      <a:pt x="62" y="61"/>
                    </a:cubicBezTo>
                    <a:cubicBezTo>
                      <a:pt x="80" y="33"/>
                      <a:pt x="123" y="11"/>
                      <a:pt x="157" y="0"/>
                    </a:cubicBezTo>
                    <a:cubicBezTo>
                      <a:pt x="152" y="7"/>
                      <a:pt x="150" y="16"/>
                      <a:pt x="143" y="21"/>
                    </a:cubicBezTo>
                    <a:cubicBezTo>
                      <a:pt x="140" y="23"/>
                      <a:pt x="68" y="49"/>
                      <a:pt x="10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1" name="Freeform 161"/>
              <p:cNvSpPr>
                <a:spLocks/>
              </p:cNvSpPr>
              <p:nvPr/>
            </p:nvSpPr>
            <p:spPr bwMode="auto">
              <a:xfrm>
                <a:off x="2303" y="2638"/>
                <a:ext cx="128" cy="132"/>
              </a:xfrm>
              <a:custGeom>
                <a:avLst/>
                <a:gdLst>
                  <a:gd name="T0" fmla="*/ 8 w 128"/>
                  <a:gd name="T1" fmla="*/ 86 h 132"/>
                  <a:gd name="T2" fmla="*/ 103 w 128"/>
                  <a:gd name="T3" fmla="*/ 45 h 132"/>
                  <a:gd name="T4" fmla="*/ 123 w 128"/>
                  <a:gd name="T5" fmla="*/ 5 h 132"/>
                  <a:gd name="T6" fmla="*/ 103 w 128"/>
                  <a:gd name="T7" fmla="*/ 12 h 132"/>
                  <a:gd name="T8" fmla="*/ 82 w 128"/>
                  <a:gd name="T9" fmla="*/ 32 h 132"/>
                  <a:gd name="T10" fmla="*/ 8 w 128"/>
                  <a:gd name="T11" fmla="*/ 86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132"/>
                  <a:gd name="T20" fmla="*/ 128 w 128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132">
                    <a:moveTo>
                      <a:pt x="8" y="86"/>
                    </a:moveTo>
                    <a:cubicBezTo>
                      <a:pt x="62" y="18"/>
                      <a:pt x="0" y="79"/>
                      <a:pt x="103" y="45"/>
                    </a:cubicBezTo>
                    <a:cubicBezTo>
                      <a:pt x="104" y="45"/>
                      <a:pt x="128" y="10"/>
                      <a:pt x="123" y="5"/>
                    </a:cubicBezTo>
                    <a:cubicBezTo>
                      <a:pt x="118" y="0"/>
                      <a:pt x="110" y="10"/>
                      <a:pt x="103" y="12"/>
                    </a:cubicBezTo>
                    <a:cubicBezTo>
                      <a:pt x="96" y="19"/>
                      <a:pt x="87" y="24"/>
                      <a:pt x="82" y="32"/>
                    </a:cubicBezTo>
                    <a:cubicBezTo>
                      <a:pt x="66" y="56"/>
                      <a:pt x="50" y="132"/>
                      <a:pt x="8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2" name="Freeform 162"/>
              <p:cNvSpPr>
                <a:spLocks/>
              </p:cNvSpPr>
              <p:nvPr/>
            </p:nvSpPr>
            <p:spPr bwMode="auto">
              <a:xfrm>
                <a:off x="2027" y="2425"/>
                <a:ext cx="113" cy="137"/>
              </a:xfrm>
              <a:custGeom>
                <a:avLst/>
                <a:gdLst>
                  <a:gd name="T0" fmla="*/ 19 w 113"/>
                  <a:gd name="T1" fmla="*/ 137 h 137"/>
                  <a:gd name="T2" fmla="*/ 40 w 113"/>
                  <a:gd name="T3" fmla="*/ 76 h 137"/>
                  <a:gd name="T4" fmla="*/ 47 w 113"/>
                  <a:gd name="T5" fmla="*/ 55 h 137"/>
                  <a:gd name="T6" fmla="*/ 60 w 113"/>
                  <a:gd name="T7" fmla="*/ 28 h 137"/>
                  <a:gd name="T8" fmla="*/ 40 w 113"/>
                  <a:gd name="T9" fmla="*/ 42 h 137"/>
                  <a:gd name="T10" fmla="*/ 19 w 113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137"/>
                  <a:gd name="T20" fmla="*/ 113 w 113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137">
                    <a:moveTo>
                      <a:pt x="19" y="137"/>
                    </a:moveTo>
                    <a:cubicBezTo>
                      <a:pt x="5" y="101"/>
                      <a:pt x="0" y="87"/>
                      <a:pt x="40" y="76"/>
                    </a:cubicBezTo>
                    <a:cubicBezTo>
                      <a:pt x="42" y="69"/>
                      <a:pt x="42" y="61"/>
                      <a:pt x="47" y="55"/>
                    </a:cubicBezTo>
                    <a:cubicBezTo>
                      <a:pt x="49" y="52"/>
                      <a:pt x="113" y="0"/>
                      <a:pt x="60" y="28"/>
                    </a:cubicBezTo>
                    <a:cubicBezTo>
                      <a:pt x="53" y="32"/>
                      <a:pt x="47" y="37"/>
                      <a:pt x="40" y="42"/>
                    </a:cubicBezTo>
                    <a:cubicBezTo>
                      <a:pt x="29" y="73"/>
                      <a:pt x="57" y="118"/>
                      <a:pt x="19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3" name="Freeform 163"/>
              <p:cNvSpPr>
                <a:spLocks/>
              </p:cNvSpPr>
              <p:nvPr/>
            </p:nvSpPr>
            <p:spPr bwMode="auto">
              <a:xfrm>
                <a:off x="2601" y="2433"/>
                <a:ext cx="166" cy="115"/>
              </a:xfrm>
              <a:custGeom>
                <a:avLst/>
                <a:gdLst>
                  <a:gd name="T0" fmla="*/ 8 w 166"/>
                  <a:gd name="T1" fmla="*/ 115 h 115"/>
                  <a:gd name="T2" fmla="*/ 1 w 166"/>
                  <a:gd name="T3" fmla="*/ 81 h 115"/>
                  <a:gd name="T4" fmla="*/ 15 w 166"/>
                  <a:gd name="T5" fmla="*/ 61 h 115"/>
                  <a:gd name="T6" fmla="*/ 28 w 166"/>
                  <a:gd name="T7" fmla="*/ 20 h 115"/>
                  <a:gd name="T8" fmla="*/ 89 w 166"/>
                  <a:gd name="T9" fmla="*/ 0 h 115"/>
                  <a:gd name="T10" fmla="*/ 137 w 166"/>
                  <a:gd name="T11" fmla="*/ 47 h 115"/>
                  <a:gd name="T12" fmla="*/ 143 w 166"/>
                  <a:gd name="T13" fmla="*/ 101 h 115"/>
                  <a:gd name="T14" fmla="*/ 123 w 166"/>
                  <a:gd name="T15" fmla="*/ 88 h 115"/>
                  <a:gd name="T16" fmla="*/ 55 w 166"/>
                  <a:gd name="T17" fmla="*/ 27 h 115"/>
                  <a:gd name="T18" fmla="*/ 28 w 166"/>
                  <a:gd name="T19" fmla="*/ 88 h 115"/>
                  <a:gd name="T20" fmla="*/ 8 w 166"/>
                  <a:gd name="T21" fmla="*/ 108 h 115"/>
                  <a:gd name="T22" fmla="*/ 8 w 166"/>
                  <a:gd name="T23" fmla="*/ 115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115"/>
                  <a:gd name="T38" fmla="*/ 166 w 166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115">
                    <a:moveTo>
                      <a:pt x="8" y="115"/>
                    </a:moveTo>
                    <a:cubicBezTo>
                      <a:pt x="6" y="104"/>
                      <a:pt x="0" y="92"/>
                      <a:pt x="1" y="81"/>
                    </a:cubicBezTo>
                    <a:cubicBezTo>
                      <a:pt x="2" y="73"/>
                      <a:pt x="11" y="68"/>
                      <a:pt x="15" y="61"/>
                    </a:cubicBezTo>
                    <a:cubicBezTo>
                      <a:pt x="16" y="59"/>
                      <a:pt x="25" y="22"/>
                      <a:pt x="28" y="20"/>
                    </a:cubicBezTo>
                    <a:cubicBezTo>
                      <a:pt x="46" y="8"/>
                      <a:pt x="69" y="7"/>
                      <a:pt x="89" y="0"/>
                    </a:cubicBezTo>
                    <a:cubicBezTo>
                      <a:pt x="116" y="16"/>
                      <a:pt x="110" y="31"/>
                      <a:pt x="137" y="47"/>
                    </a:cubicBezTo>
                    <a:cubicBezTo>
                      <a:pt x="145" y="60"/>
                      <a:pt x="166" y="84"/>
                      <a:pt x="143" y="101"/>
                    </a:cubicBezTo>
                    <a:cubicBezTo>
                      <a:pt x="137" y="106"/>
                      <a:pt x="130" y="92"/>
                      <a:pt x="123" y="88"/>
                    </a:cubicBezTo>
                    <a:cubicBezTo>
                      <a:pt x="98" y="50"/>
                      <a:pt x="96" y="41"/>
                      <a:pt x="55" y="27"/>
                    </a:cubicBezTo>
                    <a:cubicBezTo>
                      <a:pt x="34" y="59"/>
                      <a:pt x="45" y="39"/>
                      <a:pt x="28" y="88"/>
                    </a:cubicBezTo>
                    <a:cubicBezTo>
                      <a:pt x="25" y="97"/>
                      <a:pt x="14" y="100"/>
                      <a:pt x="8" y="108"/>
                    </a:cubicBezTo>
                    <a:cubicBezTo>
                      <a:pt x="7" y="110"/>
                      <a:pt x="8" y="113"/>
                      <a:pt x="8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4" name="Freeform 164"/>
              <p:cNvSpPr>
                <a:spLocks/>
              </p:cNvSpPr>
              <p:nvPr/>
            </p:nvSpPr>
            <p:spPr bwMode="auto">
              <a:xfrm>
                <a:off x="2371" y="1952"/>
                <a:ext cx="82" cy="237"/>
              </a:xfrm>
              <a:custGeom>
                <a:avLst/>
                <a:gdLst>
                  <a:gd name="T0" fmla="*/ 28 w 82"/>
                  <a:gd name="T1" fmla="*/ 94 h 237"/>
                  <a:gd name="T2" fmla="*/ 28 w 82"/>
                  <a:gd name="T3" fmla="*/ 189 h 237"/>
                  <a:gd name="T4" fmla="*/ 35 w 82"/>
                  <a:gd name="T5" fmla="*/ 223 h 237"/>
                  <a:gd name="T6" fmla="*/ 28 w 82"/>
                  <a:gd name="T7" fmla="*/ 169 h 237"/>
                  <a:gd name="T8" fmla="*/ 82 w 82"/>
                  <a:gd name="T9" fmla="*/ 0 h 237"/>
                  <a:gd name="T10" fmla="*/ 28 w 82"/>
                  <a:gd name="T11" fmla="*/ 94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37"/>
                  <a:gd name="T20" fmla="*/ 82 w 82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37">
                    <a:moveTo>
                      <a:pt x="28" y="94"/>
                    </a:moveTo>
                    <a:cubicBezTo>
                      <a:pt x="10" y="130"/>
                      <a:pt x="18" y="151"/>
                      <a:pt x="28" y="189"/>
                    </a:cubicBezTo>
                    <a:cubicBezTo>
                      <a:pt x="12" y="237"/>
                      <a:pt x="0" y="235"/>
                      <a:pt x="35" y="223"/>
                    </a:cubicBezTo>
                    <a:cubicBezTo>
                      <a:pt x="45" y="189"/>
                      <a:pt x="60" y="192"/>
                      <a:pt x="28" y="169"/>
                    </a:cubicBezTo>
                    <a:cubicBezTo>
                      <a:pt x="45" y="105"/>
                      <a:pt x="21" y="39"/>
                      <a:pt x="82" y="0"/>
                    </a:cubicBezTo>
                    <a:cubicBezTo>
                      <a:pt x="76" y="31"/>
                      <a:pt x="70" y="94"/>
                      <a:pt x="28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5" name="Freeform 165"/>
              <p:cNvSpPr>
                <a:spLocks/>
              </p:cNvSpPr>
              <p:nvPr/>
            </p:nvSpPr>
            <p:spPr bwMode="auto">
              <a:xfrm>
                <a:off x="2406" y="2608"/>
                <a:ext cx="109" cy="116"/>
              </a:xfrm>
              <a:custGeom>
                <a:avLst/>
                <a:gdLst>
                  <a:gd name="T0" fmla="*/ 61 w 109"/>
                  <a:gd name="T1" fmla="*/ 75 h 116"/>
                  <a:gd name="T2" fmla="*/ 95 w 109"/>
                  <a:gd name="T3" fmla="*/ 96 h 116"/>
                  <a:gd name="T4" fmla="*/ 61 w 109"/>
                  <a:gd name="T5" fmla="*/ 69 h 116"/>
                  <a:gd name="T6" fmla="*/ 40 w 109"/>
                  <a:gd name="T7" fmla="*/ 8 h 116"/>
                  <a:gd name="T8" fmla="*/ 54 w 109"/>
                  <a:gd name="T9" fmla="*/ 28 h 116"/>
                  <a:gd name="T10" fmla="*/ 61 w 109"/>
                  <a:gd name="T11" fmla="*/ 48 h 116"/>
                  <a:gd name="T12" fmla="*/ 61 w 109"/>
                  <a:gd name="T13" fmla="*/ 75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6"/>
                  <a:gd name="T23" fmla="*/ 109 w 109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6">
                    <a:moveTo>
                      <a:pt x="61" y="75"/>
                    </a:moveTo>
                    <a:cubicBezTo>
                      <a:pt x="0" y="116"/>
                      <a:pt x="81" y="99"/>
                      <a:pt x="95" y="96"/>
                    </a:cubicBezTo>
                    <a:cubicBezTo>
                      <a:pt x="109" y="47"/>
                      <a:pt x="100" y="103"/>
                      <a:pt x="61" y="69"/>
                    </a:cubicBezTo>
                    <a:cubicBezTo>
                      <a:pt x="45" y="55"/>
                      <a:pt x="47" y="28"/>
                      <a:pt x="40" y="8"/>
                    </a:cubicBezTo>
                    <a:cubicBezTo>
                      <a:pt x="37" y="0"/>
                      <a:pt x="50" y="21"/>
                      <a:pt x="54" y="28"/>
                    </a:cubicBezTo>
                    <a:cubicBezTo>
                      <a:pt x="57" y="34"/>
                      <a:pt x="58" y="42"/>
                      <a:pt x="61" y="48"/>
                    </a:cubicBezTo>
                    <a:cubicBezTo>
                      <a:pt x="74" y="74"/>
                      <a:pt x="83" y="65"/>
                      <a:pt x="61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5366" name="Freeform 166"/>
          <p:cNvSpPr>
            <a:spLocks/>
          </p:cNvSpPr>
          <p:nvPr/>
        </p:nvSpPr>
        <p:spPr bwMode="auto">
          <a:xfrm>
            <a:off x="998538" y="2741613"/>
            <a:ext cx="93662" cy="560387"/>
          </a:xfrm>
          <a:custGeom>
            <a:avLst/>
            <a:gdLst>
              <a:gd name="T0" fmla="*/ 2147483647 w 327"/>
              <a:gd name="T1" fmla="*/ 2147483647 h 1431"/>
              <a:gd name="T2" fmla="*/ 2147483647 w 327"/>
              <a:gd name="T3" fmla="*/ 2147483647 h 1431"/>
              <a:gd name="T4" fmla="*/ 2147483647 w 327"/>
              <a:gd name="T5" fmla="*/ 2147483647 h 1431"/>
              <a:gd name="T6" fmla="*/ 2147483647 w 327"/>
              <a:gd name="T7" fmla="*/ 2147483647 h 1431"/>
              <a:gd name="T8" fmla="*/ 2147483647 w 327"/>
              <a:gd name="T9" fmla="*/ 2147483647 h 1431"/>
              <a:gd name="T10" fmla="*/ 2147483647 w 327"/>
              <a:gd name="T11" fmla="*/ 2147483647 h 1431"/>
              <a:gd name="T12" fmla="*/ 2147483647 w 327"/>
              <a:gd name="T13" fmla="*/ 2147483647 h 1431"/>
              <a:gd name="T14" fmla="*/ 2147483647 w 327"/>
              <a:gd name="T15" fmla="*/ 2147483647 h 1431"/>
              <a:gd name="T16" fmla="*/ 2147483647 w 327"/>
              <a:gd name="T17" fmla="*/ 2147483647 h 1431"/>
              <a:gd name="T18" fmla="*/ 2147483647 w 327"/>
              <a:gd name="T19" fmla="*/ 2147483647 h 1431"/>
              <a:gd name="T20" fmla="*/ 2147483647 w 327"/>
              <a:gd name="T21" fmla="*/ 2147483647 h 1431"/>
              <a:gd name="T22" fmla="*/ 2147483647 w 327"/>
              <a:gd name="T23" fmla="*/ 2147483647 h 1431"/>
              <a:gd name="T24" fmla="*/ 2147483647 w 327"/>
              <a:gd name="T25" fmla="*/ 2147483647 h 1431"/>
              <a:gd name="T26" fmla="*/ 2147483647 w 327"/>
              <a:gd name="T27" fmla="*/ 2147483647 h 1431"/>
              <a:gd name="T28" fmla="*/ 2147483647 w 327"/>
              <a:gd name="T29" fmla="*/ 2147483647 h 1431"/>
              <a:gd name="T30" fmla="*/ 2147483647 w 327"/>
              <a:gd name="T31" fmla="*/ 2147483647 h 1431"/>
              <a:gd name="T32" fmla="*/ 2147483647 w 327"/>
              <a:gd name="T33" fmla="*/ 2147483647 h 1431"/>
              <a:gd name="T34" fmla="*/ 2147483647 w 327"/>
              <a:gd name="T35" fmla="*/ 2147483647 h 1431"/>
              <a:gd name="T36" fmla="*/ 0 w 327"/>
              <a:gd name="T37" fmla="*/ 2147483647 h 1431"/>
              <a:gd name="T38" fmla="*/ 2147483647 w 327"/>
              <a:gd name="T39" fmla="*/ 2147483647 h 1431"/>
              <a:gd name="T40" fmla="*/ 2147483647 w 327"/>
              <a:gd name="T41" fmla="*/ 2147483647 h 1431"/>
              <a:gd name="T42" fmla="*/ 2147483647 w 327"/>
              <a:gd name="T43" fmla="*/ 2147483647 h 14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7"/>
              <a:gd name="T67" fmla="*/ 0 h 1431"/>
              <a:gd name="T68" fmla="*/ 327 w 327"/>
              <a:gd name="T69" fmla="*/ 1431 h 14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7" h="1431">
                <a:moveTo>
                  <a:pt x="136" y="665"/>
                </a:moveTo>
                <a:cubicBezTo>
                  <a:pt x="118" y="636"/>
                  <a:pt x="99" y="603"/>
                  <a:pt x="88" y="571"/>
                </a:cubicBezTo>
                <a:cubicBezTo>
                  <a:pt x="85" y="492"/>
                  <a:pt x="70" y="400"/>
                  <a:pt x="82" y="320"/>
                </a:cubicBezTo>
                <a:cubicBezTo>
                  <a:pt x="88" y="218"/>
                  <a:pt x="86" y="121"/>
                  <a:pt x="143" y="35"/>
                </a:cubicBezTo>
                <a:cubicBezTo>
                  <a:pt x="150" y="25"/>
                  <a:pt x="218" y="4"/>
                  <a:pt x="231" y="1"/>
                </a:cubicBezTo>
                <a:cubicBezTo>
                  <a:pt x="249" y="5"/>
                  <a:pt x="274" y="0"/>
                  <a:pt x="285" y="15"/>
                </a:cubicBezTo>
                <a:cubicBezTo>
                  <a:pt x="293" y="27"/>
                  <a:pt x="299" y="56"/>
                  <a:pt x="299" y="56"/>
                </a:cubicBezTo>
                <a:cubicBezTo>
                  <a:pt x="309" y="150"/>
                  <a:pt x="303" y="266"/>
                  <a:pt x="305" y="354"/>
                </a:cubicBezTo>
                <a:cubicBezTo>
                  <a:pt x="302" y="435"/>
                  <a:pt x="327" y="617"/>
                  <a:pt x="238" y="679"/>
                </a:cubicBezTo>
                <a:cubicBezTo>
                  <a:pt x="245" y="701"/>
                  <a:pt x="257" y="718"/>
                  <a:pt x="265" y="740"/>
                </a:cubicBezTo>
                <a:cubicBezTo>
                  <a:pt x="271" y="779"/>
                  <a:pt x="277" y="817"/>
                  <a:pt x="285" y="855"/>
                </a:cubicBezTo>
                <a:cubicBezTo>
                  <a:pt x="287" y="905"/>
                  <a:pt x="292" y="954"/>
                  <a:pt x="292" y="1004"/>
                </a:cubicBezTo>
                <a:cubicBezTo>
                  <a:pt x="292" y="1124"/>
                  <a:pt x="290" y="1232"/>
                  <a:pt x="251" y="1343"/>
                </a:cubicBezTo>
                <a:cubicBezTo>
                  <a:pt x="244" y="1362"/>
                  <a:pt x="237" y="1398"/>
                  <a:pt x="224" y="1411"/>
                </a:cubicBezTo>
                <a:cubicBezTo>
                  <a:pt x="213" y="1422"/>
                  <a:pt x="196" y="1423"/>
                  <a:pt x="183" y="1431"/>
                </a:cubicBezTo>
                <a:cubicBezTo>
                  <a:pt x="141" y="1416"/>
                  <a:pt x="99" y="1407"/>
                  <a:pt x="61" y="1384"/>
                </a:cubicBezTo>
                <a:cubicBezTo>
                  <a:pt x="57" y="1377"/>
                  <a:pt x="51" y="1371"/>
                  <a:pt x="48" y="1363"/>
                </a:cubicBezTo>
                <a:cubicBezTo>
                  <a:pt x="42" y="1350"/>
                  <a:pt x="34" y="1323"/>
                  <a:pt x="34" y="1323"/>
                </a:cubicBezTo>
                <a:cubicBezTo>
                  <a:pt x="28" y="1267"/>
                  <a:pt x="14" y="1220"/>
                  <a:pt x="0" y="1167"/>
                </a:cubicBezTo>
                <a:cubicBezTo>
                  <a:pt x="5" y="1047"/>
                  <a:pt x="2" y="937"/>
                  <a:pt x="68" y="835"/>
                </a:cubicBezTo>
                <a:cubicBezTo>
                  <a:pt x="76" y="805"/>
                  <a:pt x="81" y="767"/>
                  <a:pt x="95" y="740"/>
                </a:cubicBezTo>
                <a:cubicBezTo>
                  <a:pt x="108" y="715"/>
                  <a:pt x="123" y="691"/>
                  <a:pt x="136" y="66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367" name="Text Box 167"/>
          <p:cNvSpPr txBox="1">
            <a:spLocks noChangeArrowheads="1"/>
          </p:cNvSpPr>
          <p:nvPr/>
        </p:nvSpPr>
        <p:spPr bwMode="auto">
          <a:xfrm>
            <a:off x="4787900" y="2924175"/>
            <a:ext cx="1439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b="1">
                <a:solidFill>
                  <a:srgbClr val="CC00CC"/>
                </a:solidFill>
              </a:rPr>
              <a:t>CELL</a:t>
            </a:r>
          </a:p>
        </p:txBody>
      </p:sp>
      <p:sp>
        <p:nvSpPr>
          <p:cNvPr id="435368" name="Text Box 168"/>
          <p:cNvSpPr txBox="1">
            <a:spLocks noChangeArrowheads="1"/>
          </p:cNvSpPr>
          <p:nvPr/>
        </p:nvSpPr>
        <p:spPr bwMode="auto">
          <a:xfrm>
            <a:off x="1692275" y="3860800"/>
            <a:ext cx="172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b="1">
                <a:solidFill>
                  <a:srgbClr val="CC00CC"/>
                </a:solidFill>
              </a:rPr>
              <a:t>NUCLEUS</a:t>
            </a:r>
          </a:p>
        </p:txBody>
      </p:sp>
      <p:grpSp>
        <p:nvGrpSpPr>
          <p:cNvPr id="19" name="Group 170"/>
          <p:cNvGrpSpPr>
            <a:grpSpLocks/>
          </p:cNvGrpSpPr>
          <p:nvPr/>
        </p:nvGrpSpPr>
        <p:grpSpPr bwMode="auto">
          <a:xfrm rot="-2170968">
            <a:off x="4171950" y="404813"/>
            <a:ext cx="1727200" cy="2062162"/>
            <a:chOff x="3787" y="2251"/>
            <a:chExt cx="1088" cy="1299"/>
          </a:xfrm>
        </p:grpSpPr>
        <p:sp>
          <p:nvSpPr>
            <p:cNvPr id="6204" name="Oval 171"/>
            <p:cNvSpPr>
              <a:spLocks noChangeArrowheads="1"/>
            </p:cNvSpPr>
            <p:nvPr/>
          </p:nvSpPr>
          <p:spPr bwMode="auto">
            <a:xfrm rot="-3253793">
              <a:off x="3756" y="2554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205" name="Oval 172"/>
            <p:cNvSpPr>
              <a:spLocks noChangeArrowheads="1"/>
            </p:cNvSpPr>
            <p:nvPr/>
          </p:nvSpPr>
          <p:spPr bwMode="auto">
            <a:xfrm>
              <a:off x="3941" y="2251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206" name="Oval 173"/>
            <p:cNvSpPr>
              <a:spLocks noChangeArrowheads="1"/>
            </p:cNvSpPr>
            <p:nvPr/>
          </p:nvSpPr>
          <p:spPr bwMode="auto">
            <a:xfrm rot="4262166">
              <a:off x="4116" y="3237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07" name="AutoShape 174"/>
            <p:cNvSpPr>
              <a:spLocks noChangeArrowheads="1"/>
            </p:cNvSpPr>
            <p:nvPr/>
          </p:nvSpPr>
          <p:spPr bwMode="auto">
            <a:xfrm rot="2516011">
              <a:off x="4150" y="247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08" name="AutoShape 175"/>
            <p:cNvSpPr>
              <a:spLocks noChangeArrowheads="1"/>
            </p:cNvSpPr>
            <p:nvPr/>
          </p:nvSpPr>
          <p:spPr bwMode="auto">
            <a:xfrm rot="2908315">
              <a:off x="4095" y="285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209" name="Oval 176"/>
            <p:cNvSpPr>
              <a:spLocks noChangeArrowheads="1"/>
            </p:cNvSpPr>
            <p:nvPr/>
          </p:nvSpPr>
          <p:spPr bwMode="auto">
            <a:xfrm rot="-2105248">
              <a:off x="4395" y="3323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10" name="Rectangle 177"/>
            <p:cNvSpPr>
              <a:spLocks noChangeArrowheads="1"/>
            </p:cNvSpPr>
            <p:nvPr/>
          </p:nvSpPr>
          <p:spPr bwMode="auto">
            <a:xfrm rot="-4245147">
              <a:off x="4595" y="307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211" name="AutoShape 178"/>
            <p:cNvSpPr>
              <a:spLocks noChangeArrowheads="1"/>
            </p:cNvSpPr>
            <p:nvPr/>
          </p:nvSpPr>
          <p:spPr bwMode="auto">
            <a:xfrm rot="-7025563">
              <a:off x="4507" y="2574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212" name="AutoShape 179"/>
            <p:cNvSpPr>
              <a:spLocks noChangeArrowheads="1"/>
            </p:cNvSpPr>
            <p:nvPr/>
          </p:nvSpPr>
          <p:spPr bwMode="auto">
            <a:xfrm rot="-7171634">
              <a:off x="4664" y="2780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  <p:sp>
          <p:nvSpPr>
            <p:cNvPr id="6213" name="AutoShape 180"/>
            <p:cNvSpPr>
              <a:spLocks noChangeArrowheads="1"/>
            </p:cNvSpPr>
            <p:nvPr/>
          </p:nvSpPr>
          <p:spPr bwMode="auto">
            <a:xfrm rot="-6902554">
              <a:off x="4368" y="2305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</p:grpSp>
      <p:grpSp>
        <p:nvGrpSpPr>
          <p:cNvPr id="20" name="Group 181"/>
          <p:cNvGrpSpPr>
            <a:grpSpLocks/>
          </p:cNvGrpSpPr>
          <p:nvPr/>
        </p:nvGrpSpPr>
        <p:grpSpPr bwMode="auto">
          <a:xfrm>
            <a:off x="3924300" y="620713"/>
            <a:ext cx="2066925" cy="1368425"/>
            <a:chOff x="2032" y="1797"/>
            <a:chExt cx="1302" cy="862"/>
          </a:xfrm>
        </p:grpSpPr>
        <p:sp>
          <p:nvSpPr>
            <p:cNvPr id="6194" name="AutoShape 182"/>
            <p:cNvSpPr>
              <a:spLocks noChangeArrowheads="1"/>
            </p:cNvSpPr>
            <p:nvPr/>
          </p:nvSpPr>
          <p:spPr bwMode="auto">
            <a:xfrm rot="7907659">
              <a:off x="2466" y="1926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195" name="AutoShape 183"/>
            <p:cNvSpPr>
              <a:spLocks noChangeArrowheads="1"/>
            </p:cNvSpPr>
            <p:nvPr/>
          </p:nvSpPr>
          <p:spPr bwMode="auto">
            <a:xfrm rot="1776017">
              <a:off x="2590" y="2160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196" name="Oval 184"/>
            <p:cNvSpPr>
              <a:spLocks noChangeArrowheads="1"/>
            </p:cNvSpPr>
            <p:nvPr/>
          </p:nvSpPr>
          <p:spPr bwMode="auto">
            <a:xfrm rot="-7697260">
              <a:off x="2123" y="2309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197" name="Oval 185"/>
            <p:cNvSpPr>
              <a:spLocks noChangeArrowheads="1"/>
            </p:cNvSpPr>
            <p:nvPr/>
          </p:nvSpPr>
          <p:spPr bwMode="auto">
            <a:xfrm rot="-2170968">
              <a:off x="2032" y="1933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  <p:sp>
          <p:nvSpPr>
            <p:cNvPr id="6198" name="Oval 186"/>
            <p:cNvSpPr>
              <a:spLocks noChangeArrowheads="1"/>
            </p:cNvSpPr>
            <p:nvPr/>
          </p:nvSpPr>
          <p:spPr bwMode="auto">
            <a:xfrm rot="-1219388">
              <a:off x="2835" y="2432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199" name="AutoShape 187"/>
            <p:cNvSpPr>
              <a:spLocks noChangeArrowheads="1"/>
            </p:cNvSpPr>
            <p:nvPr/>
          </p:nvSpPr>
          <p:spPr bwMode="auto">
            <a:xfrm rot="345043">
              <a:off x="2336" y="2024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200" name="AutoShape 188"/>
            <p:cNvSpPr>
              <a:spLocks noChangeArrowheads="1"/>
            </p:cNvSpPr>
            <p:nvPr/>
          </p:nvSpPr>
          <p:spPr bwMode="auto">
            <a:xfrm rot="737346">
              <a:off x="2562" y="2296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201" name="Oval 189"/>
            <p:cNvSpPr>
              <a:spLocks noChangeArrowheads="1"/>
            </p:cNvSpPr>
            <p:nvPr/>
          </p:nvSpPr>
          <p:spPr bwMode="auto">
            <a:xfrm rot="-5765530">
              <a:off x="3028" y="2148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202" name="Rectangle 190"/>
            <p:cNvSpPr>
              <a:spLocks noChangeArrowheads="1"/>
            </p:cNvSpPr>
            <p:nvPr/>
          </p:nvSpPr>
          <p:spPr bwMode="auto">
            <a:xfrm rot="-8500207">
              <a:off x="2894" y="1926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203" name="AutoShape 191"/>
            <p:cNvSpPr>
              <a:spLocks noChangeArrowheads="1"/>
            </p:cNvSpPr>
            <p:nvPr/>
          </p:nvSpPr>
          <p:spPr bwMode="auto">
            <a:xfrm rot="9448300">
              <a:off x="2653" y="1797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</p:grpSp>
      <p:grpSp>
        <p:nvGrpSpPr>
          <p:cNvPr id="21" name="Group 192"/>
          <p:cNvGrpSpPr>
            <a:grpSpLocks/>
          </p:cNvGrpSpPr>
          <p:nvPr/>
        </p:nvGrpSpPr>
        <p:grpSpPr bwMode="auto">
          <a:xfrm>
            <a:off x="4406900" y="155575"/>
            <a:ext cx="1584325" cy="1833563"/>
            <a:chOff x="2776" y="98"/>
            <a:chExt cx="998" cy="1155"/>
          </a:xfrm>
        </p:grpSpPr>
        <p:sp>
          <p:nvSpPr>
            <p:cNvPr id="6184" name="AutoShape 193"/>
            <p:cNvSpPr>
              <a:spLocks noChangeArrowheads="1"/>
            </p:cNvSpPr>
            <p:nvPr/>
          </p:nvSpPr>
          <p:spPr bwMode="auto">
            <a:xfrm rot="7907659">
              <a:off x="2906" y="520"/>
              <a:ext cx="240" cy="227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T</a:t>
              </a:r>
            </a:p>
          </p:txBody>
        </p:sp>
        <p:sp>
          <p:nvSpPr>
            <p:cNvPr id="6185" name="AutoShape 194"/>
            <p:cNvSpPr>
              <a:spLocks noChangeArrowheads="1"/>
            </p:cNvSpPr>
            <p:nvPr/>
          </p:nvSpPr>
          <p:spPr bwMode="auto">
            <a:xfrm rot="1776017">
              <a:off x="3030" y="754"/>
              <a:ext cx="290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186" name="Oval 195"/>
            <p:cNvSpPr>
              <a:spLocks noChangeArrowheads="1"/>
            </p:cNvSpPr>
            <p:nvPr/>
          </p:nvSpPr>
          <p:spPr bwMode="auto">
            <a:xfrm rot="-1003878">
              <a:off x="2947" y="98"/>
              <a:ext cx="290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M</a:t>
              </a:r>
            </a:p>
          </p:txBody>
        </p:sp>
        <p:sp>
          <p:nvSpPr>
            <p:cNvPr id="6187" name="Oval 196"/>
            <p:cNvSpPr>
              <a:spLocks noChangeArrowheads="1"/>
            </p:cNvSpPr>
            <p:nvPr/>
          </p:nvSpPr>
          <p:spPr bwMode="auto">
            <a:xfrm rot="-1219388">
              <a:off x="3275" y="1026"/>
              <a:ext cx="386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188" name="AutoShape 197"/>
            <p:cNvSpPr>
              <a:spLocks noChangeArrowheads="1"/>
            </p:cNvSpPr>
            <p:nvPr/>
          </p:nvSpPr>
          <p:spPr bwMode="auto">
            <a:xfrm rot="345043">
              <a:off x="2776" y="618"/>
              <a:ext cx="290" cy="318"/>
            </a:xfrm>
            <a:prstGeom prst="pentagon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K</a:t>
              </a:r>
            </a:p>
          </p:txBody>
        </p:sp>
        <p:sp>
          <p:nvSpPr>
            <p:cNvPr id="6189" name="AutoShape 198"/>
            <p:cNvSpPr>
              <a:spLocks noChangeArrowheads="1"/>
            </p:cNvSpPr>
            <p:nvPr/>
          </p:nvSpPr>
          <p:spPr bwMode="auto">
            <a:xfrm rot="737346">
              <a:off x="3002" y="890"/>
              <a:ext cx="289" cy="272"/>
            </a:xfrm>
            <a:prstGeom prst="rtTriangl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G</a:t>
              </a:r>
            </a:p>
          </p:txBody>
        </p:sp>
        <p:sp>
          <p:nvSpPr>
            <p:cNvPr id="6190" name="Oval 199"/>
            <p:cNvSpPr>
              <a:spLocks noChangeArrowheads="1"/>
            </p:cNvSpPr>
            <p:nvPr/>
          </p:nvSpPr>
          <p:spPr bwMode="auto">
            <a:xfrm rot="-5765530">
              <a:off x="3468" y="742"/>
              <a:ext cx="385" cy="22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E</a:t>
              </a:r>
            </a:p>
          </p:txBody>
        </p:sp>
        <p:sp>
          <p:nvSpPr>
            <p:cNvPr id="6191" name="Rectangle 200"/>
            <p:cNvSpPr>
              <a:spLocks noChangeArrowheads="1"/>
            </p:cNvSpPr>
            <p:nvPr/>
          </p:nvSpPr>
          <p:spPr bwMode="auto">
            <a:xfrm rot="-8500207">
              <a:off x="3334" y="520"/>
              <a:ext cx="290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L</a:t>
              </a:r>
            </a:p>
          </p:txBody>
        </p:sp>
        <p:sp>
          <p:nvSpPr>
            <p:cNvPr id="6192" name="AutoShape 201"/>
            <p:cNvSpPr>
              <a:spLocks noChangeArrowheads="1"/>
            </p:cNvSpPr>
            <p:nvPr/>
          </p:nvSpPr>
          <p:spPr bwMode="auto">
            <a:xfrm rot="9448300">
              <a:off x="3093" y="391"/>
              <a:ext cx="24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3 w 21600"/>
                <a:gd name="T13" fmla="*/ 4535 h 21600"/>
                <a:gd name="T14" fmla="*/ 17137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F</a:t>
              </a:r>
            </a:p>
          </p:txBody>
        </p:sp>
        <p:sp>
          <p:nvSpPr>
            <p:cNvPr id="6193" name="Oval 202"/>
            <p:cNvSpPr>
              <a:spLocks noChangeArrowheads="1"/>
            </p:cNvSpPr>
            <p:nvPr/>
          </p:nvSpPr>
          <p:spPr bwMode="auto">
            <a:xfrm rot="-9619662">
              <a:off x="2789" y="300"/>
              <a:ext cx="289" cy="363"/>
            </a:xfrm>
            <a:prstGeom prst="ellipse">
              <a:avLst/>
            </a:prstGeom>
            <a:solidFill>
              <a:srgbClr val="0CFC2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>
                  <a:latin typeface="Garamond" pitchFamily="18" charset="0"/>
                </a:rPr>
                <a:t>S</a:t>
              </a:r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84138" y="228600"/>
            <a:ext cx="39544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Gene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3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3536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3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98358E-6 C 0.0191 0.00232 0.03802 0.0081 0.05643 0.01551 C 0.05764 0.01713 0.05851 0.01898 0.0599 0.02036 C 0.06129 0.02175 0.06337 0.02175 0.06476 0.02337 C 0.0658 0.02453 0.06597 0.02684 0.06702 0.02823 C 0.06806 0.02962 0.06927 0.03031 0.07049 0.03124 C 0.07604 0.05367 0.07535 0.03586 0.07535 0.07357 " pathEditMode="relative" ptsTypes="ffffffA">
                                      <p:cBhvr>
                                        <p:cTn id="80" dur="2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79158E-6 C 0.00868 -0.00047 0.01736 -0.00024 0.02587 -0.00163 C 0.02726 -0.00186 0.02813 -0.00394 0.02934 -0.00486 C 0.04167 -0.01342 0.02153 0.003 0.0375 -0.00949 C 0.04306 -0.01389 0.04653 -0.01921 0.05174 -0.0236 C 0.05399 -0.02823 0.05625 -0.03309 0.05868 -0.03771 C 0.05955 -0.03933 0.06111 -0.04234 0.06111 -0.04234 C 0.0625 -0.04766 0.06441 -0.05275 0.0658 -0.05807 C 0.06719 -0.07565 0.0658 -0.0923 0.0658 -0.10988 " pathEditMode="relative" rAng="0" ptsTypes="ffffffffA">
                                      <p:cBhvr>
                                        <p:cTn id="82" dur="2000" fill="hold"/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251E-6 L -0.43316 -0.00578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01434E-8 L -0.45678 -0.00509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092 C -0.00052 -0.01226 -0.00451 -0.02569 -0.01076 -0.03194 C -0.01562 -0.04351 -0.02031 -0.05509 -0.02361 -0.06805 C -0.02447 -0.07152 -0.02517 -0.07523 -0.02604 -0.07893 C -0.02691 -0.08287 -0.03072 -0.08958 -0.03072 -0.08935 C -0.03559 -0.11226 -0.03333 -0.13726 -0.02951 -0.16018 C -0.02986 -0.1699 -0.03003 -0.17939 -0.03072 -0.18912 C -0.03125 -0.19838 -0.0342 -0.20694 -0.0342 -0.2162 " pathEditMode="relative" rAng="0" ptsTypes="fffffffA">
                                      <p:cBhvr>
                                        <p:cTn id="92" dur="300" fill="hold"/>
                                        <p:tgtEl>
                                          <p:spTgt spid="43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-3.33333E-6 C -0.00989 -0.00949 -0.02031 -0.02014 -0.03194 -0.02361 C -0.04201 -0.03217 -0.06094 -0.03518 -0.07309 -0.03819 C -0.07847 -0.04236 -0.08333 -0.04791 -0.08923 -0.05046 C -0.09323 -0.05625 -0.09531 -0.06064 -0.09705 -0.06852 C -0.09809 -0.08564 -0.10121 -0.10185 -0.10364 -0.11875 C -0.10399 -0.12152 -0.10417 -0.12477 -0.10521 -0.12754 C -0.10642 -0.13287 -0.11024 -0.14189 -0.11024 -0.14166 C -0.11232 -0.15764 -0.1151 -0.17361 -0.1184 -0.18842 C -0.11962 -0.19421 -0.11979 -0.19421 -0.12239 -0.1993 C -0.12396 -0.20277 -0.12743 -0.20972 -0.12743 -0.20949 " pathEditMode="relative" rAng="0" ptsTypes="ffffffffffA">
                                      <p:cBhvr>
                                        <p:cTn id="96" dur="500" fill="hold"/>
                                        <p:tgtEl>
                                          <p:spTgt spid="43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0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38889E-6 -1.88295E-6 C -0.00955 -0.00416 -0.02083 -0.00393 -0.03073 -0.00486 C -0.05208 -0.00995 -0.07274 -0.02105 -0.0941 -0.02521 C -0.10087 -0.02799 -0.10886 -0.02892 -0.11528 -0.03308 C -0.12101 -0.03678 -0.12413 -0.04418 -0.12952 -0.04858 C -0.13524 -0.06084 -0.13281 -0.06292 -0.13177 -0.08166 C -0.13212 -0.11982 -0.13299 -0.15776 -0.13299 -0.19593 " pathEditMode="relative" ptsTypes="ffffffA">
                                      <p:cBhvr>
                                        <p:cTn id="100" dur="500" fill="hold"/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5.27778E-6 2.44506E-6 C 0.00869 -0.01643 0.01685 -0.03031 0.01997 -0.0502 C 0.01963 -0.09785 0.01945 -0.14527 0.01876 -0.19293 C 0.01858 -0.20403 0.0106 -0.21583 0.0106 -0.22577 " pathEditMode="relative" ptsTypes="fffA">
                                      <p:cBhvr>
                                        <p:cTn id="104" dur="500" fill="hold"/>
                                        <p:tgtEl>
                                          <p:spTgt spid="43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8.33333E-7 -4.1499E-6 C 0.00503 -0.00347 0.01406 -0.01272 0.01406 -0.01272 C 0.0184 -0.02382 0.02291 -0.03447 0.02708 -0.04557 C 0.0309 -0.05575 0.03194 -0.06754 0.03402 -0.07842 C 0.03489 -0.12399 0.03645 -0.15267 0.03767 -0.19593 C 0.03645 -0.22878 0.04218 -0.22022 0.03402 -0.23039 " pathEditMode="relative" ptsTypes="fffffA">
                                      <p:cBhvr>
                                        <p:cTn id="108" dur="500" fill="hold"/>
                                        <p:tgtEl>
                                          <p:spTgt spid="435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77778E-6 -5.8501E-6 C 0.0059 -0.0051 0.01233 -0.01412 0.01875 -0.01712 C 0.01996 -0.01851 0.03715 -0.03887 0.03993 -0.04373 C 0.04375 -0.05067 0.04653 -0.05946 0.05173 -0.06431 C 0.0533 -0.07033 0.05503 -0.07611 0.05764 -0.08143 C 0.05955 -0.08999 0.06094 -0.09624 0.06476 -0.10341 C 0.0658 -0.11451 0.06753 -0.12191 0.07066 -0.13163 C 0.07239 -0.13718 0.07413 -0.14875 0.07413 -0.14875 C 0.07378 -0.15615 0.07465 -0.16378 0.07292 -0.17072 C 0.07187 -0.17489 0.06788 -0.1765 0.06597 -0.18021 C 0.06233 -0.18715 0.06042 -0.19316 0.05538 -0.19755 C 0.05069 -0.20149 0.04496 -0.20542 0.03993 -0.20843 C 0.03767 -0.20981 0.03298 -0.21167 0.03298 -0.21167 " pathEditMode="relative" ptsTypes="ffffffffffffA">
                                      <p:cBhvr>
                                        <p:cTn id="112" dur="500" fill="hold"/>
                                        <p:tgtEl>
                                          <p:spTgt spid="435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66667E-6 -5.47074E-6 C 0.00973 -0.0199 0.00365 -0.05182 -0.00243 -0.07357 C -0.00399 -0.07935 -0.00677 -0.08421 -0.00937 -0.0893 C -0.01093 -0.09253 -0.01423 -0.09878 -0.01423 -0.09878 C -0.0177 -0.11405 -0.02708 -0.14134 -0.0342 -0.1536 C -0.03784 -0.16771 -0.03732 -0.17072 -0.03541 -0.19108 C -0.03489 -0.19617 -0.0309 -0.2001 -0.03055 -0.20519 C -0.02986 -0.21352 -0.03055 -0.22207 -0.03055 -0.2304 " pathEditMode="relative" ptsTypes="fffffffA">
                                      <p:cBhvr>
                                        <p:cTn id="116" dur="500" fill="hold"/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4.72222E-6 1.8737E-7 C 0.00643 -0.02452 -0.00903 -0.04257 -0.01892 -0.05968 C -0.02378 -0.06801 -0.02847 -0.07726 -0.03298 -0.08629 C -0.03489 -0.096 -0.03819 -0.10479 -0.0401 -0.11451 C -0.03941 -0.14897 -0.04045 -0.16748 -0.03298 -0.19593 C -0.03142 -0.20819 -0.02951 -0.21583 -0.02951 -0.22878 " pathEditMode="relative" ptsTypes="fffffA">
                                      <p:cBhvr>
                                        <p:cTn id="120" dur="500" fill="hold"/>
                                        <p:tgtEl>
                                          <p:spTgt spid="435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4.44444E-6 -5.66736E-7 C -0.004 -0.01273 -0.0066 -0.02545 -0.00834 -0.0391 C -0.00747 -0.05274 -0.00695 -0.06639 -0.00591 -0.08004 C -0.00486 -0.09438 0.00382 -0.11127 0.00694 -0.12538 C 0.01007 -0.17349 0.01059 -0.16216 0.01059 -0.23664 " pathEditMode="relative" ptsTypes="ffffA">
                                      <p:cBhvr>
                                        <p:cTn id="124" dur="500" fill="hold"/>
                                        <p:tgtEl>
                                          <p:spTgt spid="435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2.5E-6 -9.50729E-7 C 0.00208 -0.01596 0.00347 -0.04858 0.00347 -0.04858 C 0.00312 -0.06223 0.0033 -0.07564 0.00243 -0.08929 C 0.00208 -0.09461 2.5E-6 -0.10502 2.5E-6 -0.10502 C 0.00052 -0.15314 0.00243 -0.20125 0.00243 -0.24913 " pathEditMode="relative" ptsTypes="ffffA">
                                      <p:cBhvr>
                                        <p:cTn id="128" dur="500" fill="hold"/>
                                        <p:tgtEl>
                                          <p:spTgt spid="43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5 0.07356 C 0.1033 0.06061 0.13785 0.08999 0.16233 0.06709 C 0.16407 0.04141 0.16684 0.03331 0.16354 0.00301 C 0.16337 0.0007 0.16094 2.07495E-6 0.1599 -0.00185 C 0.1467 -0.0229 0.16719 0.00879 0.15643 -0.0111 C 0.15521 -0.01341 0.15313 -0.01503 0.15174 -0.01735 C 0.1474 -0.02521 0.14323 -0.03331 0.13872 -0.04094 C 0.13664 -0.04441 0.13594 -0.04973 0.13299 -0.05205 C 0.13073 -0.0539 0.12639 -0.05737 0.12466 -0.05968 C 0.12032 -0.06546 0.11893 -0.06963 0.11285 -0.0724 C 0.09011 -0.09715 0.06667 -0.12098 0.03768 -0.13023 C 0.03073 -0.13231 0.02361 -0.13625 0.0165 -0.13648 C -0.00868 -0.1374 -0.03368 -0.13763 -0.05885 -0.1381 C -0.06753 -0.14018 -0.07621 -0.14295 -0.08472 -0.14596 C -0.09097 -0.15267 -0.09357 -0.15336 -0.10121 -0.15545 C -0.10694 -0.15915 -0.11007 -0.16308 -0.11649 -0.1647 C -0.12656 -0.17025 -0.13767 -0.17256 -0.14826 -0.1758 C -0.16718 -0.18158 -0.18576 -0.18945 -0.20468 -0.19454 C -0.22587 -0.2068 -0.24809 -0.21628 -0.26944 -0.22762 C -0.27448 -0.23039 -0.27968 -0.23271 -0.28472 -0.23525 C -0.28715 -0.23641 -0.28958 -0.23733 -0.29184 -0.23849 C -0.30816 -0.24682 -0.28854 -0.23641 -0.30243 -0.24474 C -0.30347 -0.24543 -0.3059 -0.24635 -0.3059 -0.24635 " pathEditMode="relative" ptsTypes="ffffffffffffffffffffffA">
                                      <p:cBhvr>
                                        <p:cTn id="133" dur="2000" fill="hold"/>
                                        <p:tgtEl>
                                          <p:spTgt spid="43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-0.10988 C 0.09097 -0.10942 0.11615 -0.11173 0.14115 -0.10826 C 0.14202 -0.10803 0.14566 -0.08791 0.14705 -0.08629 C 0.15261 -0.07958 0.15434 -0.07981 0.16111 -0.07703 C 0.16354 -0.07611 0.16823 -0.0738 0.16823 -0.0738 C 0.17552 -0.06732 0.18333 -0.06269 0.19045 -0.05645 C 0.19375 -0.05367 0.20104 -0.0502 0.20104 -0.0502 C 0.20573 -0.03262 0.20903 -0.01481 0.21754 1.12885E-6 C 0.22205 0.00786 0.22431 0.01642 0.23056 0.02174 C 0.23333 0.02775 0.23715 0.03516 0.24219 0.03747 C 0.24445 0.04025 0.24722 0.04233 0.24931 0.04533 C 0.2507 0.04718 0.25139 0.04996 0.25278 0.05158 C 0.2566 0.05597 0.26146 0.05875 0.2658 0.06268 C 0.27413 0.07032 0.26458 0.06523 0.27292 0.06893 C 0.28125 0.08003 0.29167 0.08743 0.3 0.09854 C 0.31372 0.11681 0.32431 0.13809 0.33646 0.15822 C 0.3434 0.16955 0.35156 0.19592 0.36337 0.19592 " pathEditMode="relative" ptsTypes="ffffffffffffffffA">
                                      <p:cBhvr>
                                        <p:cTn id="135" dur="2000" fill="hold"/>
                                        <p:tgtEl>
                                          <p:spTgt spid="43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00509 C -0.4191 0.00301 -0.41875 0.00856 -0.38386 -0.00509 C -0.37795 -0.00786 -0.36667 -0.02706 -0.36667 -0.02429 C -0.3342 -0.02429 -0.30226 -0.01619 -0.27014 0.00301 C -0.22066 0.00046 -0.19393 0.01966 -0.154 -0.02151 C -0.1408 -0.03262 -0.13021 -0.06824 -0.11754 -0.08998 C -0.11111 -0.10386 -0.10434 -0.10641 -0.0974 -0.12029 C -0.08282 -0.15869 -0.06736 -0.19685 -0.05157 -0.21605 C -0.04532 -0.2408 -0.04028 -0.25168 -0.03299 -0.26278 C -0.02726 -0.28198 -0.02292 -0.28476 -0.01702 -0.30118 C -0.0099 -0.32038 -0.00365 -0.3449 0.00451 -0.356 C 0.01336 -0.38607 0.02309 -0.40805 0.03316 -0.41892 C 0.04027 -0.43535 0.04705 -0.45732 0.05468 -0.46542 C 0.07118 -0.50659 0.04739 -0.44899 0.06909 -0.49017 C 0.07083 -0.49017 0.07205 -0.4985 0.07326 -0.50382 C 0.07534 -0.50659 0.07743 -0.50937 0.07916 -0.51214 C 0.08541 -0.53412 0.09323 -0.55054 0.10086 -0.55864 C 0.1092 -0.58894 0.11979 -0.59426 0.12951 -0.60537 C 0.13923 -0.61346 0.14982 -0.64099 0.15989 -0.64353 C 0.17482 -0.64353 0.18958 -0.64353 0.20451 -0.64353 " pathEditMode="relative" rAng="0" ptsTypes="fffffffffffffffffffA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30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3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3" grpId="0" animBg="1"/>
      <p:bldP spid="435204" grpId="0" animBg="1"/>
      <p:bldP spid="435241" grpId="0"/>
      <p:bldP spid="435242" grpId="0"/>
      <p:bldP spid="435243" grpId="0"/>
      <p:bldP spid="435244" grpId="0"/>
      <p:bldP spid="435245" grpId="0"/>
      <p:bldP spid="435249" grpId="0" animBg="1"/>
      <p:bldP spid="435249" grpId="1" animBg="1"/>
      <p:bldP spid="435249" grpId="2" animBg="1"/>
      <p:bldP spid="435250" grpId="0" animBg="1"/>
      <p:bldP spid="435250" grpId="1" animBg="1"/>
      <p:bldP spid="435250" grpId="2" animBg="1"/>
      <p:bldP spid="435262" grpId="0" animBg="1"/>
      <p:bldP spid="435262" grpId="1" animBg="1"/>
      <p:bldP spid="435263" grpId="0" animBg="1"/>
      <p:bldP spid="435263" grpId="1" animBg="1"/>
      <p:bldP spid="435264" grpId="0" animBg="1"/>
      <p:bldP spid="435264" grpId="1" animBg="1"/>
      <p:bldP spid="435265" grpId="0" animBg="1"/>
      <p:bldP spid="435265" grpId="1" animBg="1"/>
      <p:bldP spid="435266" grpId="0" animBg="1"/>
      <p:bldP spid="435266" grpId="1" animBg="1"/>
      <p:bldP spid="435267" grpId="0" animBg="1"/>
      <p:bldP spid="435267" grpId="1" animBg="1"/>
      <p:bldP spid="435268" grpId="0" animBg="1"/>
      <p:bldP spid="435268" grpId="1" animBg="1"/>
      <p:bldP spid="435269" grpId="0" animBg="1"/>
      <p:bldP spid="435269" grpId="1" animBg="1"/>
      <p:bldP spid="435270" grpId="0" animBg="1"/>
      <p:bldP spid="435270" grpId="1" animBg="1"/>
      <p:bldP spid="435271" grpId="0" animBg="1"/>
      <p:bldP spid="435271" grpId="1" animBg="1"/>
      <p:bldP spid="435366" grpId="0" animBg="1"/>
      <p:bldP spid="435366" grpId="1" animBg="1"/>
      <p:bldP spid="4353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68313" y="1323975"/>
            <a:ext cx="8351837" cy="52292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Arial" charset="0"/>
              </a:rPr>
              <a:t>The packaging of DNA into chromosomes involves several orders of DNA coiling and folding.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The normal human </a:t>
            </a:r>
            <a:r>
              <a:rPr lang="en-US" sz="2400" dirty="0" err="1" smtClean="0">
                <a:solidFill>
                  <a:srgbClr val="0000FF"/>
                </a:solidFill>
                <a:cs typeface="Arial" charset="0"/>
              </a:rPr>
              <a:t>karyotype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 is made up of 46 chromosomes consisting of 22 pairs of </a:t>
            </a:r>
            <a:r>
              <a:rPr lang="en-US" sz="2400" dirty="0" err="1" smtClean="0">
                <a:solidFill>
                  <a:srgbClr val="0000FF"/>
                </a:solidFill>
                <a:cs typeface="Arial" charset="0"/>
              </a:rPr>
              <a:t>autosomes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 and a pair of sex chromosomes, XX in the female, and XY in the male.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Arial" charset="0"/>
              </a:rPr>
              <a:t>Each chromosome consists of a short (p) and a long (q) arm joined at the </a:t>
            </a:r>
            <a:r>
              <a:rPr lang="en-US" sz="2400" dirty="0" err="1" smtClean="0">
                <a:cs typeface="Arial" charset="0"/>
              </a:rPr>
              <a:t>centromere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Chromosomes are analyzed using cultured cells and specific banding patterns can be identified using special staining techniques.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Arial" charset="0"/>
              </a:rPr>
              <a:t>Molecular cytogenetic techniques (e.g. FISH) are based on the ability of a single-stranded DNA probe to anneal with its complementary target sequence. They can be used to study </a:t>
            </a:r>
            <a:r>
              <a:rPr lang="en-US" sz="2400" dirty="0" err="1" smtClean="0">
                <a:cs typeface="Arial" charset="0"/>
              </a:rPr>
              <a:t>chromosmes</a:t>
            </a:r>
            <a:r>
              <a:rPr lang="en-US" sz="2400" dirty="0" smtClean="0">
                <a:cs typeface="Arial" charset="0"/>
              </a:rPr>
              <a:t> in metaphase or </a:t>
            </a:r>
            <a:r>
              <a:rPr lang="en-US" sz="2400" dirty="0" err="1" smtClean="0">
                <a:cs typeface="Arial" charset="0"/>
              </a:rPr>
              <a:t>interphase</a:t>
            </a:r>
            <a:r>
              <a:rPr lang="en-US" sz="2400" dirty="0" smtClean="0">
                <a:cs typeface="Arial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52600" y="381000"/>
            <a:ext cx="4689475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Take Home Message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3600" y="22098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ciencecontrol.com/wp-content/uploads/2011/07/Labeled-Animal-Cell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85813"/>
            <a:ext cx="7723187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 txBox="1">
            <a:spLocks/>
          </p:cNvSpPr>
          <p:nvPr/>
        </p:nvSpPr>
        <p:spPr bwMode="auto">
          <a:xfrm>
            <a:off x="631825" y="128588"/>
            <a:ext cx="4397375" cy="633412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Eukaryotic cell</a:t>
            </a:r>
          </a:p>
        </p:txBody>
      </p:sp>
      <p:pic>
        <p:nvPicPr>
          <p:cNvPr id="4" name="Picture 2" descr="human cell 3d model - Human Cell by TurboPho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620713"/>
            <a:ext cx="385127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533400" y="1512888"/>
            <a:ext cx="83820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charset="0"/>
              </a:rPr>
              <a:t>■ </a:t>
            </a:r>
            <a:r>
              <a:rPr lang="en-US" sz="2800" b="1" u="sng">
                <a:solidFill>
                  <a:srgbClr val="7030A0"/>
                </a:solidFill>
                <a:cs typeface="Arial" charset="0"/>
              </a:rPr>
              <a:t>Cytogenetics:</a:t>
            </a:r>
            <a:r>
              <a:rPr lang="en-US" sz="2800" b="1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b="1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cs typeface="Arial" charset="0"/>
              </a:rPr>
              <a:t>The study of the </a:t>
            </a:r>
            <a:r>
              <a:rPr lang="en-US" sz="2800" u="sng">
                <a:cs typeface="Arial" charset="0"/>
              </a:rPr>
              <a:t>structure</a:t>
            </a:r>
            <a:r>
              <a:rPr lang="en-US" sz="2800">
                <a:cs typeface="Arial" charset="0"/>
              </a:rPr>
              <a:t> and </a:t>
            </a:r>
            <a:r>
              <a:rPr lang="en-US" sz="2800" u="sng">
                <a:cs typeface="Arial" charset="0"/>
              </a:rPr>
              <a:t>function of chromosomes</a:t>
            </a:r>
            <a:r>
              <a:rPr lang="en-US" sz="2800">
                <a:cs typeface="Arial" charset="0"/>
              </a:rPr>
              <a:t> and chromosome </a:t>
            </a:r>
            <a:r>
              <a:rPr lang="en-US" sz="2800" u="sng">
                <a:cs typeface="Arial" charset="0"/>
              </a:rPr>
              <a:t>behaviour</a:t>
            </a:r>
            <a:r>
              <a:rPr lang="en-US" sz="2800">
                <a:cs typeface="Arial" charset="0"/>
              </a:rPr>
              <a:t> during somatic and germline division</a:t>
            </a:r>
          </a:p>
          <a:p>
            <a:endParaRPr lang="en-US" sz="2800" b="1">
              <a:solidFill>
                <a:srgbClr val="0000FF"/>
              </a:solidFill>
              <a:cs typeface="Arial" charset="0"/>
            </a:endParaRPr>
          </a:p>
          <a:p>
            <a:r>
              <a:rPr lang="en-US" sz="2800" b="1">
                <a:solidFill>
                  <a:srgbClr val="C00000"/>
                </a:solidFill>
                <a:cs typeface="Arial" charset="0"/>
              </a:rPr>
              <a:t> ■ </a:t>
            </a:r>
            <a:r>
              <a:rPr lang="en-US" sz="2800" b="1" u="sng">
                <a:solidFill>
                  <a:srgbClr val="7030A0"/>
                </a:solidFill>
                <a:cs typeface="Arial" charset="0"/>
              </a:rPr>
              <a:t>Molecular genetics:</a:t>
            </a:r>
            <a:r>
              <a:rPr lang="en-US" sz="2800" b="1">
                <a:solidFill>
                  <a:srgbClr val="7030A0"/>
                </a:solidFill>
                <a:cs typeface="Arial" charset="0"/>
              </a:rPr>
              <a:t> </a:t>
            </a:r>
          </a:p>
          <a:p>
            <a:endParaRPr lang="en-US" sz="2800" i="1">
              <a:solidFill>
                <a:srgbClr val="222222"/>
              </a:solidFill>
              <a:cs typeface="Arial" charset="0"/>
            </a:endParaRPr>
          </a:p>
          <a:p>
            <a:r>
              <a:rPr lang="en-US" sz="2800">
                <a:cs typeface="Arial" charset="0"/>
              </a:rPr>
              <a:t>The study of the </a:t>
            </a:r>
            <a:r>
              <a:rPr lang="en-US" sz="2800" u="sng">
                <a:cs typeface="Arial" charset="0"/>
              </a:rPr>
              <a:t>structure</a:t>
            </a:r>
            <a:r>
              <a:rPr lang="en-US" sz="2800">
                <a:cs typeface="Arial" charset="0"/>
              </a:rPr>
              <a:t> and </a:t>
            </a:r>
            <a:r>
              <a:rPr lang="en-US" sz="2800" u="sng">
                <a:cs typeface="Arial" charset="0"/>
              </a:rPr>
              <a:t>function of </a:t>
            </a:r>
            <a:r>
              <a:rPr lang="en-US" sz="2800" u="sng">
                <a:solidFill>
                  <a:srgbClr val="222222"/>
                </a:solidFill>
                <a:cs typeface="Arial" charset="0"/>
              </a:rPr>
              <a:t>genes </a:t>
            </a:r>
            <a:r>
              <a:rPr lang="en-US" sz="2800">
                <a:solidFill>
                  <a:srgbClr val="222222"/>
                </a:solidFill>
                <a:cs typeface="Arial" charset="0"/>
              </a:rPr>
              <a:t>at a molecular level and </a:t>
            </a:r>
            <a:r>
              <a:rPr lang="en-US" sz="2800">
                <a:cs typeface="Arial" charset="0"/>
              </a:rPr>
              <a:t>how the genes are </a:t>
            </a:r>
            <a:r>
              <a:rPr lang="en-US" sz="2800" u="sng">
                <a:cs typeface="Arial" charset="0"/>
              </a:rPr>
              <a:t>transferred</a:t>
            </a:r>
            <a:r>
              <a:rPr lang="en-US" sz="2800">
                <a:cs typeface="Arial" charset="0"/>
              </a:rPr>
              <a:t> from generation to generation.</a:t>
            </a:r>
            <a:endParaRPr lang="en-US" sz="2800" i="1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33400"/>
            <a:ext cx="282575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GENETICS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578100" y="304800"/>
            <a:ext cx="3365500" cy="647700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Cytogenetics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1366838"/>
            <a:ext cx="85788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Human </a:t>
            </a:r>
            <a:r>
              <a:rPr lang="en-US" sz="2400" b="1" dirty="0" err="1">
                <a:solidFill>
                  <a:srgbClr val="0000FF"/>
                </a:solidFill>
              </a:rPr>
              <a:t>Cytogenetics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336600"/>
                </a:solidFill>
              </a:rPr>
              <a:t>involves the </a:t>
            </a:r>
            <a:r>
              <a:rPr lang="en-US" sz="2400" b="1" u="sng" dirty="0">
                <a:solidFill>
                  <a:srgbClr val="336600"/>
                </a:solidFill>
              </a:rPr>
              <a:t>study of human chromosomes</a:t>
            </a:r>
            <a:r>
              <a:rPr lang="en-US" sz="2400" b="1" dirty="0">
                <a:solidFill>
                  <a:srgbClr val="336600"/>
                </a:solidFill>
              </a:rPr>
              <a:t> in health and disease.</a:t>
            </a:r>
          </a:p>
          <a:p>
            <a:pPr>
              <a:tabLst>
                <a:tab pos="622300" algn="l"/>
                <a:tab pos="4513263" algn="l"/>
              </a:tabLst>
              <a:defRPr/>
            </a:pPr>
            <a:endParaRPr lang="en-US" sz="2400" b="1" dirty="0">
              <a:solidFill>
                <a:srgbClr val="336600"/>
              </a:solidFill>
            </a:endParaRPr>
          </a:p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sz="2400" b="1" u="sng" dirty="0">
                <a:solidFill>
                  <a:srgbClr val="336600"/>
                </a:solidFill>
              </a:rPr>
              <a:t>Chromosome studies</a:t>
            </a:r>
            <a:r>
              <a:rPr lang="en-US" sz="2400" b="1" dirty="0">
                <a:solidFill>
                  <a:srgbClr val="336600"/>
                </a:solidFill>
              </a:rPr>
              <a:t> are an important laboratory diagnostic procedure in</a:t>
            </a:r>
          </a:p>
          <a:p>
            <a:pPr marL="457200" indent="-457200">
              <a:buFont typeface="+mj-lt"/>
              <a:buAutoNum type="arabicParenR"/>
              <a:tabLst>
                <a:tab pos="622300" algn="l"/>
                <a:tab pos="4513263" algn="l"/>
              </a:tabLst>
              <a:defRPr/>
            </a:pPr>
            <a:r>
              <a:rPr lang="en-US" sz="2400" b="1" dirty="0"/>
              <a:t>prenatal diagnosis</a:t>
            </a:r>
          </a:p>
          <a:p>
            <a:pPr marL="457200" indent="-457200">
              <a:buFont typeface="+mj-lt"/>
              <a:buAutoNum type="arabicParenR"/>
              <a:tabLst>
                <a:tab pos="622300" algn="l"/>
                <a:tab pos="4513263" algn="l"/>
              </a:tabLst>
              <a:defRPr/>
            </a:pPr>
            <a:r>
              <a:rPr lang="en-US" sz="2400" b="1" dirty="0"/>
              <a:t>certain patients with mental retardation and multiple birth defects</a:t>
            </a:r>
          </a:p>
          <a:p>
            <a:pPr marL="457200" indent="-457200">
              <a:buFont typeface="+mj-lt"/>
              <a:buAutoNum type="arabicParenR"/>
              <a:tabLst>
                <a:tab pos="622300" algn="l"/>
                <a:tab pos="4513263" algn="l"/>
              </a:tabLst>
              <a:defRPr/>
            </a:pPr>
            <a:r>
              <a:rPr lang="en-US" sz="2400" b="1" dirty="0"/>
              <a:t>patients with abnormal sexual development</a:t>
            </a:r>
          </a:p>
          <a:p>
            <a:pPr marL="457200" indent="-457200">
              <a:buFont typeface="+mj-lt"/>
              <a:buAutoNum type="arabicParenR"/>
              <a:tabLst>
                <a:tab pos="622300" algn="l"/>
                <a:tab pos="4513263" algn="l"/>
              </a:tabLst>
              <a:defRPr/>
            </a:pPr>
            <a:r>
              <a:rPr lang="en-US" sz="2400" b="1" dirty="0"/>
              <a:t>some cases of infertility or multiple miscarriages</a:t>
            </a:r>
          </a:p>
          <a:p>
            <a:pPr marL="457200" indent="-457200">
              <a:buFont typeface="+mj-lt"/>
              <a:buAutoNum type="arabicParenR"/>
              <a:tabLst>
                <a:tab pos="622300" algn="l"/>
                <a:tab pos="4513263" algn="l"/>
              </a:tabLst>
              <a:defRPr/>
            </a:pPr>
            <a:r>
              <a:rPr lang="en-US" sz="2400" b="1" dirty="0"/>
              <a:t>in the </a:t>
            </a:r>
            <a:r>
              <a:rPr lang="en-US" sz="2400" b="1" u="sng" dirty="0"/>
              <a:t>study and treatment</a:t>
            </a:r>
            <a:r>
              <a:rPr lang="en-US" sz="2400" b="1" dirty="0"/>
              <a:t> of patients with malignancies &amp; hematologic disorders. </a:t>
            </a:r>
          </a:p>
          <a:p>
            <a:pPr>
              <a:tabLst>
                <a:tab pos="622300" algn="l"/>
                <a:tab pos="4513263" algn="l"/>
              </a:tabLst>
              <a:defRPr/>
            </a:pPr>
            <a:endParaRPr lang="en-US" sz="2400" b="1" dirty="0"/>
          </a:p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sz="2400" b="1" dirty="0">
                <a:solidFill>
                  <a:srgbClr val="336600"/>
                </a:solidFill>
              </a:rPr>
              <a:t>New techniques allow for increased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19400" y="304800"/>
            <a:ext cx="3124200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KARYOTYPE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05075"/>
            <a:ext cx="3260725" cy="290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28800"/>
            <a:ext cx="4357688" cy="441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58000" cy="5429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52600" y="228600"/>
            <a:ext cx="4572000" cy="646113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Spectral Karyotype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87450" y="1101725"/>
            <a:ext cx="723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/>
              <a:t>■ </a:t>
            </a:r>
            <a:r>
              <a:rPr lang="en-US" sz="2400">
                <a:solidFill>
                  <a:srgbClr val="002060"/>
                </a:solidFill>
              </a:rPr>
              <a:t> carry genetic material</a:t>
            </a:r>
            <a:r>
              <a:rPr lang="en-US" sz="2400">
                <a:solidFill>
                  <a:srgbClr val="FF0000"/>
                </a:solidFill>
              </a:rPr>
              <a:t>		</a:t>
            </a: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■  heredity: each pair of homologues consists of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one paternal and one maternal chromosome</a:t>
            </a:r>
          </a:p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</a:rPr>
              <a:t>		</a:t>
            </a:r>
          </a:p>
          <a:p>
            <a:pPr>
              <a:tabLst>
                <a:tab pos="457200" algn="l"/>
              </a:tabLst>
            </a:pPr>
            <a:r>
              <a:rPr lang="en-US" sz="2400"/>
              <a:t>■  </a:t>
            </a:r>
            <a:r>
              <a:rPr lang="en-US" sz="2400">
                <a:solidFill>
                  <a:srgbClr val="000000"/>
                </a:solidFill>
              </a:rPr>
              <a:t>The intact set is passed to each daughter cell at every mitosis.</a:t>
            </a:r>
            <a:endParaRPr lang="en-US" sz="2400">
              <a:solidFill>
                <a:srgbClr val="FF0000"/>
              </a:solidFill>
            </a:endParaRPr>
          </a:p>
          <a:p>
            <a:pPr>
              <a:tabLst>
                <a:tab pos="45720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87550" y="284163"/>
            <a:ext cx="4108450" cy="646112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CHROMOSOMES:</a:t>
            </a:r>
          </a:p>
        </p:txBody>
      </p:sp>
      <p:pic>
        <p:nvPicPr>
          <p:cNvPr id="12292" name="Picture 6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932238"/>
            <a:ext cx="47450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651500" y="4576763"/>
            <a:ext cx="2119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EM of human </a:t>
            </a:r>
          </a:p>
          <a:p>
            <a:r>
              <a:rPr lang="en-US" sz="2400"/>
              <a:t>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5F5F5F"/>
      </a:dk1>
      <a:lt1>
        <a:srgbClr val="FFFFFF"/>
      </a:lt1>
      <a:dk2>
        <a:srgbClr val="008080"/>
      </a:dk2>
      <a:lt2>
        <a:srgbClr val="003300"/>
      </a:lt2>
      <a:accent1>
        <a:srgbClr val="00CC99"/>
      </a:accent1>
      <a:accent2>
        <a:srgbClr val="663300"/>
      </a:accent2>
      <a:accent3>
        <a:srgbClr val="FFFFFF"/>
      </a:accent3>
      <a:accent4>
        <a:srgbClr val="505050"/>
      </a:accent4>
      <a:accent5>
        <a:srgbClr val="AAE2CA"/>
      </a:accent5>
      <a:accent6>
        <a:srgbClr val="5C2D00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336699"/>
        </a:lt2>
        <a:accent1>
          <a:srgbClr val="FF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FFE2CA"/>
        </a:accent5>
        <a:accent6>
          <a:srgbClr val="5C2D00"/>
        </a:accent6>
        <a:hlink>
          <a:srgbClr val="33CC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8080"/>
        </a:dk2>
        <a:lt2>
          <a:srgbClr val="003300"/>
        </a:lt2>
        <a:accent1>
          <a:srgbClr val="00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AAE2CA"/>
        </a:accent5>
        <a:accent6>
          <a:srgbClr val="5C2D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3061</TotalTime>
  <Words>1030</Words>
  <Application>Microsoft Office PowerPoint</Application>
  <PresentationFormat>On-screen Show (4:3)</PresentationFormat>
  <Paragraphs>294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Times New Roman</vt:lpstr>
      <vt:lpstr>Wingdings</vt:lpstr>
      <vt:lpstr>Garamond</vt:lpstr>
      <vt:lpstr>Calibri</vt:lpstr>
      <vt:lpstr>Symbol</vt:lpstr>
      <vt:lpstr>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THANK YOU 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Pathology</dc:title>
  <dc:creator>user</dc:creator>
  <cp:lastModifiedBy>ksupy</cp:lastModifiedBy>
  <cp:revision>192</cp:revision>
  <dcterms:created xsi:type="dcterms:W3CDTF">2005-11-24T18:32:37Z</dcterms:created>
  <dcterms:modified xsi:type="dcterms:W3CDTF">2012-09-19T05:59:12Z</dcterms:modified>
</cp:coreProperties>
</file>