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1" r:id="rId2"/>
    <p:sldId id="256" r:id="rId3"/>
    <p:sldId id="259" r:id="rId4"/>
    <p:sldId id="268" r:id="rId5"/>
    <p:sldId id="269" r:id="rId6"/>
    <p:sldId id="270" r:id="rId7"/>
    <p:sldId id="267" r:id="rId8"/>
    <p:sldId id="273" r:id="rId9"/>
    <p:sldId id="274" r:id="rId10"/>
    <p:sldId id="275" r:id="rId11"/>
    <p:sldId id="276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58" r:id="rId20"/>
    <p:sldId id="257" r:id="rId21"/>
    <p:sldId id="283" r:id="rId22"/>
    <p:sldId id="286" r:id="rId23"/>
    <p:sldId id="277" r:id="rId24"/>
    <p:sldId id="278" r:id="rId25"/>
    <p:sldId id="282" r:id="rId26"/>
    <p:sldId id="284" r:id="rId27"/>
    <p:sldId id="279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41298"/>
    <a:srgbClr val="FF00FF"/>
    <a:srgbClr val="FF99FF"/>
    <a:srgbClr val="1136AD"/>
    <a:srgbClr val="1AA48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3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5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098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Cell Mediated Immunity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4648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Immunology Unit</a:t>
            </a:r>
          </a:p>
          <a:p>
            <a:pPr algn="ctr"/>
            <a:r>
              <a:rPr lang="en-US" dirty="0" smtClean="0"/>
              <a:t>Department of Pathology</a:t>
            </a:r>
          </a:p>
          <a:p>
            <a:pPr algn="ctr"/>
            <a:r>
              <a:rPr lang="en-US" dirty="0" smtClean="0"/>
              <a:t>College of Medicine, KSU.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err="1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 two sets of these genes one paternal and one maternal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err="1" smtClean="0"/>
              <a:t>Langerhans</a:t>
            </a:r>
            <a:r>
              <a:rPr lang="en-US" dirty="0" smtClean="0"/>
              <a:t> cells of skin</a:t>
            </a:r>
          </a:p>
          <a:p>
            <a:pPr lvl="1"/>
            <a:r>
              <a:rPr lang="en-US" dirty="0" smtClean="0"/>
              <a:t>B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Helper T 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p:oleObj spid="_x0000_s1027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p:oleObj spid="_x0000_s1028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p:oleObj spid="_x0000_s1029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p:oleObj spid="_x0000_s1026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p:oleObj spid="_x0000_s2051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p:oleObj spid="_x0000_s2052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p:oleObj spid="_x0000_s2053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p:oleObj spid="_x0000_s2050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3075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3076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3077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3074" name="Clip" r:id="rId6" imgW="1422360" imgH="3054240" progId="">
                <p:embed/>
              </p:oleObj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4099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4100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4101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4098" name="Clip" r:id="rId6" imgW="1422360" imgH="3054240" progId="">
                <p:embed/>
              </p:oleObj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p:oleObj spid="_x0000_s5122" name="Image" r:id="rId4" imgW="1828800" imgH="1828800" progId="">
                <p:embed/>
              </p:oleObj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Teaching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II MHC + antigen – TCR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IL-1,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B7 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1355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</a:t>
            </a:r>
            <a:r>
              <a:rPr lang="en-US" sz="3200" b="1" dirty="0" err="1" smtClean="0"/>
              <a:t>cytotoxic</a:t>
            </a:r>
            <a:r>
              <a:rPr lang="en-US" sz="3200" b="1" dirty="0" smtClean="0"/>
              <a:t> T lymphocytes</a:t>
            </a:r>
            <a:r>
              <a:rPr lang="en-US" sz="3200" dirty="0" smtClean="0"/>
              <a:t> (CTLs) that kill virus-infected and tumor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Sensitivity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\\Imm1\data\watchara\sheet\cellco-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310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91000" y="2362200"/>
            <a:ext cx="3352800" cy="449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0" y="2819400"/>
            <a:ext cx="1346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000" b="1">
                <a:latin typeface="Browallia New" pitchFamily="34" charset="-34"/>
              </a:rPr>
              <a:t>T lymphocytes</a:t>
            </a:r>
            <a:endParaRPr lang="th-TH" sz="2800">
              <a:solidFill>
                <a:srgbClr val="FFFF00"/>
              </a:solidFill>
              <a:latin typeface="Browallia New" pitchFamily="34" charset="-34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09800" y="3733800"/>
            <a:ext cx="1143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0" y="381000"/>
            <a:ext cx="304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0" y="1752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2800" b="1" i="1">
                <a:solidFill>
                  <a:srgbClr val="FF00FF"/>
                </a:solidFill>
                <a:latin typeface="Comic Sans MS" pitchFamily="66" charset="0"/>
              </a:rPr>
              <a:t>CMI</a:t>
            </a:r>
            <a:endParaRPr lang="th-TH" sz="2800" b="1" i="1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(lymphocytes) bind to the surface of other cells (Antigen Presenting Cells) that display the antigen and trigger a response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6967357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tissues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 : Epidermis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with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match of donor’s 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MHC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</a:t>
            </a:r>
            <a:r>
              <a:rPr lang="en-US" sz="2600" dirty="0"/>
              <a:t>genes code for Class I MHC </a:t>
            </a:r>
            <a:r>
              <a:rPr lang="en-US" sz="2600" dirty="0" smtClean="0"/>
              <a:t>molecules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HLA-A,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HLA-D loci encode for Class II MHC molecules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DQ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Eeach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of MHC consists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several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glycoproteins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774</Words>
  <Application>Microsoft Office PowerPoint</Application>
  <PresentationFormat>On-screen Show (4:3)</PresentationFormat>
  <Paragraphs>178</Paragraphs>
  <Slides>30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Clip</vt:lpstr>
      <vt:lpstr>Image</vt:lpstr>
      <vt:lpstr>Slide 1</vt:lpstr>
      <vt:lpstr>Slide 2</vt:lpstr>
      <vt:lpstr>Slide 3</vt:lpstr>
      <vt:lpstr>Cell Mediated Immunity (CMI)</vt:lpstr>
      <vt:lpstr>Slide 5</vt:lpstr>
      <vt:lpstr>Slide 6</vt:lpstr>
      <vt:lpstr>Slide 7</vt:lpstr>
      <vt:lpstr>Slide 8</vt:lpstr>
      <vt:lpstr>Slide 9</vt:lpstr>
      <vt:lpstr>MHC</vt:lpstr>
      <vt:lpstr>Biologic Importance of MHC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Take Home Message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ksupy</cp:lastModifiedBy>
  <cp:revision>86</cp:revision>
  <dcterms:created xsi:type="dcterms:W3CDTF">2011-09-24T08:46:38Z</dcterms:created>
  <dcterms:modified xsi:type="dcterms:W3CDTF">2012-10-02T06:59:20Z</dcterms:modified>
</cp:coreProperties>
</file>