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91" r:id="rId3"/>
    <p:sldId id="283" r:id="rId4"/>
    <p:sldId id="284" r:id="rId5"/>
    <p:sldId id="294" r:id="rId6"/>
    <p:sldId id="285" r:id="rId7"/>
    <p:sldId id="318" r:id="rId8"/>
    <p:sldId id="320" r:id="rId9"/>
    <p:sldId id="314" r:id="rId10"/>
    <p:sldId id="321" r:id="rId11"/>
    <p:sldId id="319" r:id="rId12"/>
    <p:sldId id="280" r:id="rId13"/>
    <p:sldId id="287" r:id="rId14"/>
    <p:sldId id="259" r:id="rId15"/>
    <p:sldId id="297" r:id="rId16"/>
    <p:sldId id="299" r:id="rId17"/>
    <p:sldId id="311" r:id="rId18"/>
    <p:sldId id="312" r:id="rId19"/>
    <p:sldId id="316" r:id="rId20"/>
    <p:sldId id="300" r:id="rId21"/>
    <p:sldId id="301" r:id="rId22"/>
    <p:sldId id="317" r:id="rId23"/>
    <p:sldId id="302" r:id="rId24"/>
    <p:sldId id="303" r:id="rId25"/>
    <p:sldId id="304" r:id="rId26"/>
    <p:sldId id="305" r:id="rId27"/>
    <p:sldId id="306" r:id="rId28"/>
    <p:sldId id="307" r:id="rId29"/>
    <p:sldId id="309" r:id="rId30"/>
    <p:sldId id="310" r:id="rId31"/>
    <p:sldId id="315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4706"/>
    <a:srgbClr val="3333FF"/>
    <a:srgbClr val="0033CC"/>
    <a:srgbClr val="FF0066"/>
    <a:srgbClr val="FF9999"/>
    <a:srgbClr val="EAD5FF"/>
    <a:srgbClr val="CC66FF"/>
    <a:srgbClr val="6600CC"/>
    <a:srgbClr val="FFABA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500" autoAdjust="0"/>
    <p:restoredTop sz="90865" autoAdjust="0"/>
  </p:normalViewPr>
  <p:slideViewPr>
    <p:cSldViewPr>
      <p:cViewPr>
        <p:scale>
          <a:sx n="66" d="100"/>
          <a:sy n="66" d="100"/>
        </p:scale>
        <p:origin x="-1404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229DEF-0DBB-41D5-9AF5-95D0A500592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A08481-E8C5-4D0F-A35C-379E776A99BA}" type="slidenum">
              <a:rPr lang="ar-SA" smtClean="0"/>
              <a:pPr/>
              <a:t>1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C599B4-D968-45D1-BA8A-5D0BA15BA80D}" type="slidenum">
              <a:rPr lang="ar-SA" smtClean="0"/>
              <a:pPr/>
              <a:t>14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626F01-FF96-4EBA-871E-E183368A4B95}" type="slidenum">
              <a:rPr lang="ar-SA" smtClean="0"/>
              <a:pPr/>
              <a:t>17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E09435-F84B-4DF9-9059-9F6CDE69FB73}" type="slidenum">
              <a:rPr lang="ar-SA" smtClean="0"/>
              <a:pPr/>
              <a:t>18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229DEF-0DBB-41D5-9AF5-95D0A5005922}" type="slidenum">
              <a:rPr lang="ar-SA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1D5EF-F57B-4C73-9991-40703748BAF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18289-B1CB-46CC-8FC9-BB4AB009F52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06A53-B039-4ACC-AB7B-7B2D7C0EBDF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A4551-C6E9-4C19-A653-AF8BA885CEE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C0AD6-B9F6-445D-BF80-B52D8585587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19712-1F80-4317-8DA3-EAFB3FAD72D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17795-F594-417A-A871-132D2977B46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F4179-BD84-47AF-B477-E9B71E2CF55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95594-EF12-4DD3-9603-E93DB597B60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36F0B-086F-4B3E-9122-D17AA841C03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40B8F-601A-45D6-94A5-ABA4688613C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Arial" charset="0"/>
              </a:defRPr>
            </a:lvl1pPr>
          </a:lstStyle>
          <a:p>
            <a:pPr>
              <a:defRPr/>
            </a:pPr>
            <a:fld id="{45B5BC65-E5BF-4398-B8B3-3B35E4A78C2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new_work_05_neutrophil_activ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905000"/>
            <a:ext cx="7772400" cy="1470025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Introduction to Immunology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&amp;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Lymphoid System</a:t>
            </a:r>
          </a:p>
        </p:txBody>
      </p:sp>
      <p:sp>
        <p:nvSpPr>
          <p:cNvPr id="2052" name="TextBox 4"/>
          <p:cNvSpPr txBox="1">
            <a:spLocks noChangeArrowheads="1"/>
          </p:cNvSpPr>
          <p:nvPr/>
        </p:nvSpPr>
        <p:spPr bwMode="auto">
          <a:xfrm>
            <a:off x="0" y="5287962"/>
            <a:ext cx="5943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Immunology Unit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Department of Pathology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College of Medicine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KSU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52400"/>
            <a:ext cx="6477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3333FF"/>
                </a:solidFill>
                <a:latin typeface="Comic Sans MS" pitchFamily="66" charset="0"/>
              </a:rPr>
              <a:t>Definitions </a:t>
            </a:r>
            <a:endParaRPr lang="en-US" sz="4000" dirty="0"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371600"/>
            <a:ext cx="7924800" cy="491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b="1" dirty="0" smtClean="0"/>
              <a:t>Antigen (Ag): </a:t>
            </a:r>
            <a:r>
              <a:rPr lang="en-US" sz="2800" dirty="0" smtClean="0"/>
              <a:t>any substance (usually foreign) that binds specifically to a component of adaptive immunity.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b="1" dirty="0" smtClean="0"/>
              <a:t>Allergen</a:t>
            </a:r>
            <a:r>
              <a:rPr lang="en-US" sz="2800" dirty="0" smtClean="0"/>
              <a:t>: noninfectious antigens that induce hypersensitivity reactions, most commonly </a:t>
            </a:r>
            <a:r>
              <a:rPr lang="en-US" sz="2800" dirty="0" err="1" smtClean="0"/>
              <a:t>IgE</a:t>
            </a:r>
            <a:r>
              <a:rPr lang="en-US" sz="2800" dirty="0" smtClean="0"/>
              <a:t>-mediated type I reactions.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b="1" dirty="0" err="1" smtClean="0"/>
              <a:t>Immunogen</a:t>
            </a:r>
            <a:r>
              <a:rPr lang="en-US" sz="2800" b="1" dirty="0" smtClean="0"/>
              <a:t>: </a:t>
            </a:r>
            <a:r>
              <a:rPr lang="en-US" sz="2800" dirty="0" smtClean="0"/>
              <a:t>any substance capable of eliciting an immune response</a:t>
            </a:r>
            <a:r>
              <a:rPr lang="en-US" sz="2800" b="1" dirty="0" smtClean="0"/>
              <a:t>. </a:t>
            </a:r>
            <a:r>
              <a:rPr lang="en-US" sz="2800" dirty="0" smtClean="0"/>
              <a:t>All </a:t>
            </a:r>
            <a:r>
              <a:rPr lang="en-US" sz="2800" dirty="0" err="1" smtClean="0"/>
              <a:t>immunogens</a:t>
            </a:r>
            <a:r>
              <a:rPr lang="en-US" sz="2800" dirty="0" smtClean="0"/>
              <a:t> are antigens, but some antigens are not </a:t>
            </a:r>
            <a:r>
              <a:rPr lang="en-US" sz="2800" dirty="0" err="1" smtClean="0"/>
              <a:t>immunogens</a:t>
            </a:r>
            <a:r>
              <a:rPr lang="en-US" sz="2800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u="sng" dirty="0" smtClean="0">
                <a:solidFill>
                  <a:srgbClr val="3333FF"/>
                </a:solidFill>
                <a:latin typeface="Comic Sans MS" pitchFamily="66" charset="0"/>
              </a:rPr>
              <a:t>Definitions </a:t>
            </a:r>
            <a:endParaRPr lang="en-US" sz="40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b="1" dirty="0" smtClean="0"/>
              <a:t>Antibody (</a:t>
            </a:r>
            <a:r>
              <a:rPr lang="en-US" b="1" dirty="0" err="1" smtClean="0"/>
              <a:t>Ab</a:t>
            </a:r>
            <a:r>
              <a:rPr lang="en-US" b="1" dirty="0" smtClean="0"/>
              <a:t>): </a:t>
            </a:r>
            <a:r>
              <a:rPr lang="en-US" sz="2800" dirty="0" smtClean="0"/>
              <a:t>Secreted immunoglobulin from plasma cell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b="1" dirty="0" smtClean="0"/>
              <a:t>Immunoglobulin (</a:t>
            </a:r>
            <a:r>
              <a:rPr lang="en-US" b="1" dirty="0" err="1" smtClean="0"/>
              <a:t>Ig</a:t>
            </a:r>
            <a:r>
              <a:rPr lang="en-US" b="1" dirty="0" smtClean="0"/>
              <a:t>): </a:t>
            </a:r>
            <a:r>
              <a:rPr lang="en-US" sz="2800" dirty="0" smtClean="0"/>
              <a:t>an antibody or a heavy or light polypeptide chain that is a part of an antibody molecule.</a:t>
            </a:r>
          </a:p>
          <a:p>
            <a:pPr eaLnBrk="1" hangingPunct="1">
              <a:lnSpc>
                <a:spcPct val="80000"/>
              </a:lnSpc>
            </a:pPr>
            <a:endParaRPr lang="en-US" b="1" dirty="0" smtClean="0"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b="1" dirty="0" err="1" smtClean="0">
                <a:cs typeface="Arial" charset="0"/>
              </a:rPr>
              <a:t>Epitope</a:t>
            </a:r>
            <a:r>
              <a:rPr lang="en-US" b="1" dirty="0" smtClean="0">
                <a:cs typeface="Arial" charset="0"/>
              </a:rPr>
              <a:t> (antigenic determinant)</a:t>
            </a:r>
            <a:r>
              <a:rPr lang="en-US" dirty="0" smtClean="0">
                <a:cs typeface="Arial" charset="0"/>
              </a:rPr>
              <a:t>: </a:t>
            </a:r>
            <a:r>
              <a:rPr lang="en-US" sz="2800" dirty="0" smtClean="0">
                <a:cs typeface="Arial" charset="0"/>
              </a:rPr>
              <a:t>the portion of </a:t>
            </a:r>
            <a:r>
              <a:rPr lang="en-US" sz="2800" dirty="0" err="1" smtClean="0">
                <a:cs typeface="Arial" charset="0"/>
              </a:rPr>
              <a:t>of</a:t>
            </a:r>
            <a:r>
              <a:rPr lang="en-US" sz="2800" dirty="0" smtClean="0">
                <a:cs typeface="Arial" charset="0"/>
              </a:rPr>
              <a:t> Ag that is recognized and bound by an </a:t>
            </a:r>
            <a:r>
              <a:rPr lang="en-US" sz="2800" dirty="0" err="1" smtClean="0">
                <a:cs typeface="Arial" charset="0"/>
              </a:rPr>
              <a:t>Ab</a:t>
            </a:r>
            <a:r>
              <a:rPr lang="en-US" sz="2800" dirty="0" smtClean="0">
                <a:cs typeface="Arial" charset="0"/>
              </a:rPr>
              <a:t> or T cell receptor.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endParaRPr lang="en-US" b="1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229600" cy="4648200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Adaptive Immunity</a:t>
            </a:r>
            <a:r>
              <a:rPr lang="en-US" sz="2800" dirty="0" smtClean="0"/>
              <a:t>: </a:t>
            </a:r>
            <a:r>
              <a:rPr lang="en-US" sz="2800" dirty="0" smtClean="0">
                <a:solidFill>
                  <a:srgbClr val="3333FF"/>
                </a:solidFill>
              </a:rPr>
              <a:t>Specific </a:t>
            </a:r>
            <a:r>
              <a:rPr lang="en-US" sz="2800" dirty="0" smtClean="0"/>
              <a:t>host defenses that are mediated by T &amp; B cells following exposure to Ag.</a:t>
            </a:r>
          </a:p>
          <a:p>
            <a:pPr eaLnBrk="1" hangingPunct="1"/>
            <a:r>
              <a:rPr lang="en-US" sz="2800" b="1" dirty="0" smtClean="0"/>
              <a:t>Innate immunity</a:t>
            </a:r>
            <a:r>
              <a:rPr lang="en-US" sz="2800" dirty="0" smtClean="0"/>
              <a:t>: </a:t>
            </a:r>
            <a:r>
              <a:rPr lang="en-US" sz="2800" dirty="0" smtClean="0">
                <a:solidFill>
                  <a:srgbClr val="3333FF"/>
                </a:solidFill>
              </a:rPr>
              <a:t>Nonspecific</a:t>
            </a:r>
            <a:r>
              <a:rPr lang="en-US" sz="2800" dirty="0" smtClean="0"/>
              <a:t> host defenses that exist prior to exposure to Ag.</a:t>
            </a:r>
            <a:endParaRPr lang="ar-SA" sz="2800" dirty="0" smtClean="0">
              <a:cs typeface="Arial" charset="0"/>
            </a:endParaRPr>
          </a:p>
          <a:p>
            <a:pPr eaLnBrk="1" hangingPunct="1"/>
            <a:r>
              <a:rPr lang="en-US" sz="2800" b="1" dirty="0" smtClean="0">
                <a:cs typeface="Arial" charset="0"/>
              </a:rPr>
              <a:t>Pathogen</a:t>
            </a:r>
            <a:r>
              <a:rPr lang="en-US" sz="2800" dirty="0" smtClean="0">
                <a:cs typeface="Arial" charset="0"/>
              </a:rPr>
              <a:t>: a disease causing organism</a:t>
            </a:r>
          </a:p>
          <a:p>
            <a:pPr eaLnBrk="1" hangingPunct="1"/>
            <a:r>
              <a:rPr lang="en-US" sz="2800" b="1" dirty="0" smtClean="0"/>
              <a:t>Vaccination: </a:t>
            </a:r>
            <a:r>
              <a:rPr lang="en-US" sz="2800" dirty="0" smtClean="0"/>
              <a:t>deliberate induction of protective immunity to a pathogen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4000" b="1" u="sng" dirty="0" smtClean="0">
                <a:solidFill>
                  <a:srgbClr val="3333FF"/>
                </a:solidFill>
                <a:latin typeface="Comic Sans MS" pitchFamily="66" charset="0"/>
              </a:rPr>
              <a:t>Definitions </a:t>
            </a:r>
            <a:endParaRPr lang="en-US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1295400" y="1905000"/>
            <a:ext cx="7191375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TW" sz="2800" b="1" dirty="0">
                <a:solidFill>
                  <a:srgbClr val="3333FF"/>
                </a:solidFill>
                <a:latin typeface="Comic Sans MS" pitchFamily="66" charset="0"/>
                <a:ea typeface="新細明體" pitchFamily="18" charset="-120"/>
              </a:rPr>
              <a:t>Microorganisms &amp; their related products</a:t>
            </a:r>
          </a:p>
          <a:p>
            <a:r>
              <a:rPr kumimoji="1" lang="en-US" altLang="zh-TW" sz="2800" b="1" dirty="0">
                <a:solidFill>
                  <a:srgbClr val="3333FF"/>
                </a:solidFill>
                <a:latin typeface="Comic Sans MS" pitchFamily="66" charset="0"/>
                <a:ea typeface="新細明體" pitchFamily="18" charset="-120"/>
              </a:rPr>
              <a:t>  (proteins, polysaccharides, lipids)</a:t>
            </a:r>
          </a:p>
          <a:p>
            <a:endParaRPr kumimoji="1" lang="en-US" altLang="zh-TW" sz="2800" b="1" dirty="0">
              <a:solidFill>
                <a:srgbClr val="3333FF"/>
              </a:solidFill>
              <a:latin typeface="Comic Sans MS" pitchFamily="66" charset="0"/>
              <a:ea typeface="新細明體" pitchFamily="18" charset="-120"/>
            </a:endParaRPr>
          </a:p>
          <a:p>
            <a:r>
              <a:rPr kumimoji="1" lang="en-US" altLang="zh-TW" sz="2800" b="1" dirty="0">
                <a:solidFill>
                  <a:srgbClr val="3333FF"/>
                </a:solidFill>
                <a:latin typeface="Comic Sans MS" pitchFamily="66" charset="0"/>
                <a:ea typeface="新細明體" pitchFamily="18" charset="-120"/>
              </a:rPr>
              <a:t>Environmental substances</a:t>
            </a:r>
          </a:p>
          <a:p>
            <a:endParaRPr kumimoji="1" lang="en-US" altLang="zh-TW" sz="2800" b="1" dirty="0">
              <a:solidFill>
                <a:srgbClr val="3333FF"/>
              </a:solidFill>
              <a:latin typeface="Comic Sans MS" pitchFamily="66" charset="0"/>
              <a:ea typeface="新細明體" pitchFamily="18" charset="-120"/>
            </a:endParaRPr>
          </a:p>
          <a:p>
            <a:r>
              <a:rPr kumimoji="1" lang="en-US" altLang="zh-TW" sz="2800" b="1" dirty="0">
                <a:solidFill>
                  <a:srgbClr val="3333FF"/>
                </a:solidFill>
                <a:latin typeface="Comic Sans MS" pitchFamily="66" charset="0"/>
                <a:ea typeface="新細明體" pitchFamily="18" charset="-120"/>
              </a:rPr>
              <a:t>Drugs</a:t>
            </a:r>
          </a:p>
          <a:p>
            <a:endParaRPr kumimoji="1" lang="en-US" altLang="zh-TW" sz="2800" b="1" dirty="0">
              <a:solidFill>
                <a:srgbClr val="3333FF"/>
              </a:solidFill>
              <a:latin typeface="Comic Sans MS" pitchFamily="66" charset="0"/>
              <a:ea typeface="新細明體" pitchFamily="18" charset="-120"/>
            </a:endParaRPr>
          </a:p>
          <a:p>
            <a:r>
              <a:rPr kumimoji="1" lang="en-US" altLang="zh-TW" sz="2800" b="1" dirty="0">
                <a:solidFill>
                  <a:srgbClr val="3333FF"/>
                </a:solidFill>
                <a:latin typeface="Comic Sans MS" pitchFamily="66" charset="0"/>
                <a:ea typeface="新細明體" pitchFamily="18" charset="-120"/>
              </a:rPr>
              <a:t>Organs, tissues, cells</a:t>
            </a:r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1905000" y="914400"/>
            <a:ext cx="59250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TW" sz="3200" b="1" dirty="0">
                <a:latin typeface="Comic Sans MS" pitchFamily="66" charset="0"/>
                <a:ea typeface="新細明體" pitchFamily="18" charset="-120"/>
                <a:cs typeface="Arial" charset="0"/>
              </a:rPr>
              <a:t>Where &amp; what are antigens?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 descr="76B5A2DB"/>
          <p:cNvPicPr>
            <a:picLocks noChangeAspect="1" noChangeArrowheads="1"/>
          </p:cNvPicPr>
          <p:nvPr/>
        </p:nvPicPr>
        <p:blipFill>
          <a:blip r:embed="rId3" cstate="print"/>
          <a:srcRect l="34509" t="32384" r="38510" b="48917"/>
          <a:stretch>
            <a:fillRect/>
          </a:stretch>
        </p:blipFill>
        <p:spPr bwMode="auto">
          <a:xfrm>
            <a:off x="2057400" y="0"/>
            <a:ext cx="25908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4" descr="76B5A2DB"/>
          <p:cNvPicPr>
            <a:picLocks noChangeAspect="1" noChangeArrowheads="1"/>
          </p:cNvPicPr>
          <p:nvPr/>
        </p:nvPicPr>
        <p:blipFill>
          <a:blip r:embed="rId3" cstate="print"/>
          <a:srcRect l="63023" t="12160" r="13672" b="69281"/>
          <a:stretch>
            <a:fillRect/>
          </a:stretch>
        </p:blipFill>
        <p:spPr bwMode="auto">
          <a:xfrm>
            <a:off x="0" y="0"/>
            <a:ext cx="22860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5" descr="76B5A2DB"/>
          <p:cNvPicPr>
            <a:picLocks noChangeAspect="1" noChangeArrowheads="1"/>
          </p:cNvPicPr>
          <p:nvPr/>
        </p:nvPicPr>
        <p:blipFill>
          <a:blip r:embed="rId3" cstate="print"/>
          <a:srcRect l="63373" t="31927" r="10902" b="48917"/>
          <a:stretch>
            <a:fillRect/>
          </a:stretch>
        </p:blipFill>
        <p:spPr bwMode="auto">
          <a:xfrm>
            <a:off x="0" y="2209800"/>
            <a:ext cx="24542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 descr="76B5A2DB"/>
          <p:cNvPicPr>
            <a:picLocks noChangeAspect="1" noChangeArrowheads="1"/>
          </p:cNvPicPr>
          <p:nvPr/>
        </p:nvPicPr>
        <p:blipFill>
          <a:blip r:embed="rId3" cstate="print"/>
          <a:srcRect l="64000" t="51996" r="10274" b="28848"/>
          <a:stretch>
            <a:fillRect/>
          </a:stretch>
        </p:blipFill>
        <p:spPr bwMode="auto">
          <a:xfrm>
            <a:off x="0" y="4572000"/>
            <a:ext cx="22320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76B5A2DB"/>
          <p:cNvPicPr>
            <a:picLocks noChangeAspect="1" noChangeArrowheads="1"/>
          </p:cNvPicPr>
          <p:nvPr/>
        </p:nvPicPr>
        <p:blipFill>
          <a:blip r:embed="rId3" cstate="print"/>
          <a:srcRect l="64627" t="72520" r="9647" b="8780"/>
          <a:stretch>
            <a:fillRect/>
          </a:stretch>
        </p:blipFill>
        <p:spPr bwMode="auto">
          <a:xfrm>
            <a:off x="2133600" y="3733800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76B5A2DB"/>
          <p:cNvPicPr>
            <a:picLocks noChangeAspect="1" noChangeArrowheads="1"/>
          </p:cNvPicPr>
          <p:nvPr/>
        </p:nvPicPr>
        <p:blipFill>
          <a:blip r:embed="rId3" cstate="print"/>
          <a:srcRect l="35136" t="12315" r="38510" b="68985"/>
          <a:stretch>
            <a:fillRect/>
          </a:stretch>
        </p:blipFill>
        <p:spPr bwMode="auto">
          <a:xfrm>
            <a:off x="2185988" y="2338388"/>
            <a:ext cx="2543175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1" descr="76B5A2DB"/>
          <p:cNvPicPr>
            <a:picLocks noChangeAspect="1" noChangeArrowheads="1"/>
          </p:cNvPicPr>
          <p:nvPr/>
        </p:nvPicPr>
        <p:blipFill>
          <a:blip r:embed="rId3" cstate="print"/>
          <a:srcRect l="35136" t="52452" r="38510" b="28392"/>
          <a:stretch>
            <a:fillRect/>
          </a:stretch>
        </p:blipFill>
        <p:spPr bwMode="auto">
          <a:xfrm>
            <a:off x="4562475" y="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12" descr="76B5A2DB"/>
          <p:cNvPicPr>
            <a:picLocks noChangeAspect="1" noChangeArrowheads="1"/>
          </p:cNvPicPr>
          <p:nvPr/>
        </p:nvPicPr>
        <p:blipFill>
          <a:blip r:embed="rId3" cstate="print"/>
          <a:srcRect l="35765" t="72804" r="38510" b="8038"/>
          <a:stretch>
            <a:fillRect/>
          </a:stretch>
        </p:blipFill>
        <p:spPr bwMode="auto">
          <a:xfrm>
            <a:off x="6838950" y="4495800"/>
            <a:ext cx="23050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3" descr="76B5A2DB"/>
          <p:cNvPicPr>
            <a:picLocks noChangeAspect="1" noChangeArrowheads="1"/>
          </p:cNvPicPr>
          <p:nvPr/>
        </p:nvPicPr>
        <p:blipFill>
          <a:blip r:embed="rId3" cstate="print"/>
          <a:srcRect l="8156" t="73660" r="66745" b="8022"/>
          <a:stretch>
            <a:fillRect/>
          </a:stretch>
        </p:blipFill>
        <p:spPr bwMode="auto">
          <a:xfrm>
            <a:off x="6867525" y="2362200"/>
            <a:ext cx="22764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4" descr="76B5A2DB"/>
          <p:cNvPicPr>
            <a:picLocks noChangeAspect="1" noChangeArrowheads="1"/>
          </p:cNvPicPr>
          <p:nvPr/>
        </p:nvPicPr>
        <p:blipFill>
          <a:blip r:embed="rId3" cstate="print"/>
          <a:srcRect l="6902" t="52908" r="66745" b="28392"/>
          <a:stretch>
            <a:fillRect/>
          </a:stretch>
        </p:blipFill>
        <p:spPr bwMode="auto">
          <a:xfrm>
            <a:off x="4572000" y="2327275"/>
            <a:ext cx="2324100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15" descr="76B5A2DB"/>
          <p:cNvPicPr>
            <a:picLocks noChangeAspect="1" noChangeArrowheads="1"/>
          </p:cNvPicPr>
          <p:nvPr/>
        </p:nvPicPr>
        <p:blipFill>
          <a:blip r:embed="rId3" cstate="print"/>
          <a:srcRect l="6902" t="32840" r="66745" b="48460"/>
          <a:stretch>
            <a:fillRect/>
          </a:stretch>
        </p:blipFill>
        <p:spPr bwMode="auto">
          <a:xfrm>
            <a:off x="4572000" y="4551363"/>
            <a:ext cx="2362200" cy="230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16" descr="76B5A2DB"/>
          <p:cNvPicPr>
            <a:picLocks noChangeAspect="1" noChangeArrowheads="1"/>
          </p:cNvPicPr>
          <p:nvPr/>
        </p:nvPicPr>
        <p:blipFill>
          <a:blip r:embed="rId3" cstate="print"/>
          <a:srcRect l="6902" t="12772" r="67999" b="68300"/>
          <a:stretch>
            <a:fillRect/>
          </a:stretch>
        </p:blipFill>
        <p:spPr bwMode="auto">
          <a:xfrm>
            <a:off x="6867525" y="0"/>
            <a:ext cx="22764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figure-02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" y="0"/>
            <a:ext cx="8077200" cy="68580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23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lowchart: Connector 2"/>
          <p:cNvSpPr/>
          <p:nvPr/>
        </p:nvSpPr>
        <p:spPr>
          <a:xfrm>
            <a:off x="1295400" y="4495800"/>
            <a:ext cx="838200" cy="838200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Flowchart: Connector 3"/>
          <p:cNvSpPr/>
          <p:nvPr/>
        </p:nvSpPr>
        <p:spPr>
          <a:xfrm>
            <a:off x="1458913" y="4659313"/>
            <a:ext cx="598487" cy="598487"/>
          </a:xfrm>
          <a:prstGeom prst="flowChartConnector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7" name="TextBox 28"/>
          <p:cNvSpPr txBox="1">
            <a:spLocks noChangeArrowheads="1"/>
          </p:cNvSpPr>
          <p:nvPr/>
        </p:nvSpPr>
        <p:spPr bwMode="auto">
          <a:xfrm>
            <a:off x="457200" y="6505575"/>
            <a:ext cx="990600" cy="276225"/>
          </a:xfrm>
          <a:prstGeom prst="rect">
            <a:avLst/>
          </a:prstGeom>
          <a:solidFill>
            <a:srgbClr val="1B06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FFFF00"/>
                </a:solidFill>
              </a:rPr>
              <a:t>Th1 (CD4)</a:t>
            </a:r>
          </a:p>
        </p:txBody>
      </p:sp>
      <p:sp>
        <p:nvSpPr>
          <p:cNvPr id="6" name="Flowchart: Connector 5"/>
          <p:cNvSpPr/>
          <p:nvPr/>
        </p:nvSpPr>
        <p:spPr>
          <a:xfrm>
            <a:off x="609600" y="5638800"/>
            <a:ext cx="838200" cy="838200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773113" y="5802313"/>
            <a:ext cx="598487" cy="598487"/>
          </a:xfrm>
          <a:prstGeom prst="flowChartConnector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2057400" y="5638800"/>
            <a:ext cx="838200" cy="838200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2220913" y="5802313"/>
            <a:ext cx="598487" cy="598487"/>
          </a:xfrm>
          <a:prstGeom prst="flowChartConnector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3581400" y="4495800"/>
            <a:ext cx="838200" cy="838200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3744913" y="4659313"/>
            <a:ext cx="598487" cy="598487"/>
          </a:xfrm>
          <a:prstGeom prst="flowChartConnector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5562600" y="4419600"/>
            <a:ext cx="838200" cy="838200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5726113" y="4583113"/>
            <a:ext cx="598487" cy="598487"/>
          </a:xfrm>
          <a:prstGeom prst="flowChartConnector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7315200" y="4419600"/>
            <a:ext cx="838200" cy="838200"/>
          </a:xfrm>
          <a:prstGeom prst="flowChartConnecto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7478713" y="4583113"/>
            <a:ext cx="598487" cy="598487"/>
          </a:xfrm>
          <a:prstGeom prst="flowChartConnector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28" name="TextBox 40"/>
          <p:cNvSpPr txBox="1">
            <a:spLocks noChangeArrowheads="1"/>
          </p:cNvSpPr>
          <p:nvPr/>
        </p:nvSpPr>
        <p:spPr bwMode="auto">
          <a:xfrm>
            <a:off x="2057400" y="6505575"/>
            <a:ext cx="990600" cy="276225"/>
          </a:xfrm>
          <a:prstGeom prst="rect">
            <a:avLst/>
          </a:prstGeom>
          <a:solidFill>
            <a:srgbClr val="1B06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FFFF00"/>
                </a:solidFill>
              </a:rPr>
              <a:t>Th2 (CD4)</a:t>
            </a:r>
          </a:p>
        </p:txBody>
      </p:sp>
      <p:sp>
        <p:nvSpPr>
          <p:cNvPr id="13329" name="TextBox 41"/>
          <p:cNvSpPr txBox="1">
            <a:spLocks noChangeArrowheads="1"/>
          </p:cNvSpPr>
          <p:nvPr/>
        </p:nvSpPr>
        <p:spPr bwMode="auto">
          <a:xfrm>
            <a:off x="152400" y="4572000"/>
            <a:ext cx="1066800" cy="646113"/>
          </a:xfrm>
          <a:prstGeom prst="rect">
            <a:avLst/>
          </a:prstGeom>
          <a:solidFill>
            <a:srgbClr val="1B06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FFFF00"/>
                </a:solidFill>
              </a:rPr>
              <a:t>T helper lymphocyte (CD4)</a:t>
            </a:r>
          </a:p>
        </p:txBody>
      </p:sp>
      <p:sp>
        <p:nvSpPr>
          <p:cNvPr id="13330" name="TextBox 42"/>
          <p:cNvSpPr txBox="1">
            <a:spLocks noChangeArrowheads="1"/>
          </p:cNvSpPr>
          <p:nvPr/>
        </p:nvSpPr>
        <p:spPr bwMode="auto">
          <a:xfrm>
            <a:off x="3276600" y="5486400"/>
            <a:ext cx="1524000" cy="461963"/>
          </a:xfrm>
          <a:prstGeom prst="rect">
            <a:avLst/>
          </a:prstGeom>
          <a:solidFill>
            <a:srgbClr val="1B06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FFFF00"/>
                </a:solidFill>
              </a:rPr>
              <a:t>T cytotoxic lymphocyte (CD8)</a:t>
            </a:r>
          </a:p>
        </p:txBody>
      </p:sp>
      <p:sp>
        <p:nvSpPr>
          <p:cNvPr id="13331" name="TextBox 43"/>
          <p:cNvSpPr txBox="1">
            <a:spLocks noChangeArrowheads="1"/>
          </p:cNvSpPr>
          <p:nvPr/>
        </p:nvSpPr>
        <p:spPr bwMode="auto">
          <a:xfrm>
            <a:off x="5257800" y="5667375"/>
            <a:ext cx="1676400" cy="276225"/>
          </a:xfrm>
          <a:prstGeom prst="rect">
            <a:avLst/>
          </a:prstGeom>
          <a:solidFill>
            <a:srgbClr val="1B06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FFFF00"/>
                </a:solidFill>
              </a:rPr>
              <a:t>Natural Killer Cell</a:t>
            </a:r>
          </a:p>
        </p:txBody>
      </p:sp>
      <p:sp>
        <p:nvSpPr>
          <p:cNvPr id="13332" name="TextBox 44"/>
          <p:cNvSpPr txBox="1">
            <a:spLocks noChangeArrowheads="1"/>
          </p:cNvSpPr>
          <p:nvPr/>
        </p:nvSpPr>
        <p:spPr bwMode="auto">
          <a:xfrm>
            <a:off x="7162800" y="5667375"/>
            <a:ext cx="1295400" cy="276225"/>
          </a:xfrm>
          <a:prstGeom prst="rect">
            <a:avLst/>
          </a:prstGeom>
          <a:solidFill>
            <a:srgbClr val="1B06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FFFF00"/>
                </a:solidFill>
              </a:rPr>
              <a:t>B lymphocyte</a:t>
            </a:r>
          </a:p>
        </p:txBody>
      </p:sp>
      <p:sp>
        <p:nvSpPr>
          <p:cNvPr id="13333" name="TextBox 45"/>
          <p:cNvSpPr txBox="1">
            <a:spLocks noChangeArrowheads="1"/>
          </p:cNvSpPr>
          <p:nvPr/>
        </p:nvSpPr>
        <p:spPr bwMode="auto">
          <a:xfrm>
            <a:off x="1905000" y="9525"/>
            <a:ext cx="5486400" cy="585788"/>
          </a:xfrm>
          <a:prstGeom prst="rect">
            <a:avLst/>
          </a:prstGeom>
          <a:solidFill>
            <a:srgbClr val="1B06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FF00"/>
                </a:solidFill>
                <a:latin typeface="Arial Rounded MT Bold" pitchFamily="34" charset="0"/>
              </a:rPr>
              <a:t>Antigen Presenting Cells</a:t>
            </a:r>
          </a:p>
        </p:txBody>
      </p:sp>
      <p:sp>
        <p:nvSpPr>
          <p:cNvPr id="13334" name="TextBox 46"/>
          <p:cNvSpPr txBox="1">
            <a:spLocks noChangeArrowheads="1"/>
          </p:cNvSpPr>
          <p:nvPr/>
        </p:nvSpPr>
        <p:spPr bwMode="auto">
          <a:xfrm>
            <a:off x="0" y="3211513"/>
            <a:ext cx="9144000" cy="585787"/>
          </a:xfrm>
          <a:prstGeom prst="rect">
            <a:avLst/>
          </a:prstGeom>
          <a:solidFill>
            <a:srgbClr val="1B06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FF00"/>
                </a:solidFill>
                <a:latin typeface="Arial Rounded MT Bold" pitchFamily="34" charset="0"/>
              </a:rPr>
              <a:t>Responding Cells</a:t>
            </a:r>
          </a:p>
        </p:txBody>
      </p:sp>
      <p:sp>
        <p:nvSpPr>
          <p:cNvPr id="23" name="Down Arrow 22"/>
          <p:cNvSpPr/>
          <p:nvPr/>
        </p:nvSpPr>
        <p:spPr>
          <a:xfrm rot="2249373">
            <a:off x="1212850" y="5334000"/>
            <a:ext cx="228600" cy="30480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Down Arrow 23"/>
          <p:cNvSpPr/>
          <p:nvPr/>
        </p:nvSpPr>
        <p:spPr>
          <a:xfrm rot="19652585">
            <a:off x="1968500" y="5372100"/>
            <a:ext cx="228600" cy="30480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33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970525">
            <a:off x="7159625" y="4306888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883887">
            <a:off x="7081838" y="490220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0404807">
            <a:off x="7561263" y="527050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721721">
            <a:off x="8153400" y="498475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945501">
            <a:off x="8083550" y="430530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ight Brace 29"/>
          <p:cNvSpPr/>
          <p:nvPr/>
        </p:nvSpPr>
        <p:spPr>
          <a:xfrm rot="16200000">
            <a:off x="2665412" y="3427413"/>
            <a:ext cx="384175" cy="1905000"/>
          </a:xfrm>
          <a:prstGeom prst="rightBrace">
            <a:avLst/>
          </a:prstGeom>
          <a:noFill/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43" name="TextBox 56"/>
          <p:cNvSpPr txBox="1">
            <a:spLocks noChangeArrowheads="1"/>
          </p:cNvSpPr>
          <p:nvPr/>
        </p:nvSpPr>
        <p:spPr bwMode="auto">
          <a:xfrm>
            <a:off x="1752600" y="3886200"/>
            <a:ext cx="2209800" cy="276225"/>
          </a:xfrm>
          <a:prstGeom prst="rect">
            <a:avLst/>
          </a:prstGeom>
          <a:solidFill>
            <a:srgbClr val="1B06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FFFF00"/>
                </a:solidFill>
              </a:rPr>
              <a:t>CD3 Positive T Lymphocyte</a:t>
            </a:r>
          </a:p>
        </p:txBody>
      </p:sp>
      <p:pic>
        <p:nvPicPr>
          <p:cNvPr id="1334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20663">
            <a:off x="7629525" y="410845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</a:rPr>
              <a:t>Types of Immunity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b="1" dirty="0" smtClean="0"/>
              <a:t>Innate (nonspecific) Immunity</a:t>
            </a:r>
          </a:p>
          <a:p>
            <a:pPr lvl="1" eaLnBrk="1" hangingPunct="1"/>
            <a:r>
              <a:rPr lang="en-US" sz="2400" dirty="0" smtClean="0"/>
              <a:t>Shorter duration</a:t>
            </a:r>
          </a:p>
          <a:p>
            <a:pPr lvl="1" eaLnBrk="1" hangingPunct="1"/>
            <a:r>
              <a:rPr lang="en-US" sz="2400" dirty="0" smtClean="0"/>
              <a:t>No memory</a:t>
            </a:r>
          </a:p>
          <a:p>
            <a:pPr lvl="1" eaLnBrk="1" hangingPunct="1">
              <a:buFontTx/>
              <a:buNone/>
            </a:pPr>
            <a:endParaRPr lang="en-US" sz="2400" dirty="0" smtClean="0"/>
          </a:p>
          <a:p>
            <a:pPr eaLnBrk="1" hangingPunct="1"/>
            <a:r>
              <a:rPr lang="en-US" sz="2800" b="1" dirty="0" smtClean="0"/>
              <a:t>Adaptive (specific) Immunity</a:t>
            </a:r>
          </a:p>
          <a:p>
            <a:pPr lvl="1" eaLnBrk="1" hangingPunct="1"/>
            <a:r>
              <a:rPr lang="en-US" sz="2400" dirty="0" smtClean="0"/>
              <a:t>Response of an antigen specific B and T lymphocytes to an antigen</a:t>
            </a:r>
          </a:p>
          <a:p>
            <a:pPr lvl="1" eaLnBrk="1" hangingPunct="1"/>
            <a:r>
              <a:rPr lang="en-US" sz="2400" dirty="0" smtClean="0"/>
              <a:t>Exhibit immunological memory, specificity and self/</a:t>
            </a:r>
            <a:r>
              <a:rPr lang="en-US" sz="2400" dirty="0" err="1" smtClean="0"/>
              <a:t>nonself</a:t>
            </a:r>
            <a:r>
              <a:rPr lang="en-US" sz="2400" dirty="0" smtClean="0"/>
              <a:t> recognition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33CC"/>
                </a:solidFill>
                <a:latin typeface="Comic Sans MS" pitchFamily="66" charset="0"/>
              </a:rPr>
              <a:t>Adaptive Immunity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/>
              <a:t>Humoral</a:t>
            </a:r>
            <a:r>
              <a:rPr lang="en-US" b="1" dirty="0" smtClean="0"/>
              <a:t> immunity</a:t>
            </a:r>
          </a:p>
          <a:p>
            <a:pPr lvl="1" eaLnBrk="1" hangingPunct="1"/>
            <a:r>
              <a:rPr lang="en-US" dirty="0" smtClean="0"/>
              <a:t>Immunity that is mediated by antibodies (B cells)</a:t>
            </a:r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Cell Mediated Immunity</a:t>
            </a:r>
          </a:p>
          <a:p>
            <a:pPr lvl="1" eaLnBrk="1" hangingPunct="1"/>
            <a:r>
              <a:rPr lang="en-US" dirty="0" smtClean="0"/>
              <a:t>Immune response in which antigen specific T cells dominate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609600" y="3810000"/>
            <a:ext cx="3886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0033CC"/>
                </a:solidFill>
              </a:rPr>
              <a:t>Lymphatic vessels and lymphoid organs</a:t>
            </a: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685800" y="1143000"/>
            <a:ext cx="3429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Lymphoid System</a:t>
            </a:r>
          </a:p>
        </p:txBody>
      </p:sp>
      <p:pic>
        <p:nvPicPr>
          <p:cNvPr id="5" name="Picture 3" descr="figure-02-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0"/>
            <a:ext cx="4419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33CC"/>
                </a:solidFill>
                <a:latin typeface="Comic Sans MS" pitchFamily="66" charset="0"/>
              </a:rPr>
              <a:t>Objectives</a:t>
            </a:r>
          </a:p>
        </p:txBody>
      </p:sp>
      <p:sp>
        <p:nvSpPr>
          <p:cNvPr id="307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know the historical perspective of immunology</a:t>
            </a:r>
          </a:p>
          <a:p>
            <a:r>
              <a:rPr lang="en-US" dirty="0" smtClean="0"/>
              <a:t>To be familiar with the basic terminology and definitions of immunology</a:t>
            </a:r>
          </a:p>
          <a:p>
            <a:r>
              <a:rPr lang="en-US" dirty="0" smtClean="0"/>
              <a:t>Cells of immune response</a:t>
            </a:r>
          </a:p>
          <a:p>
            <a:r>
              <a:rPr lang="en-US" dirty="0" smtClean="0"/>
              <a:t>To understand types of immune responses</a:t>
            </a:r>
          </a:p>
          <a:p>
            <a:r>
              <a:rPr lang="en-US" dirty="0" smtClean="0"/>
              <a:t>To know about the lymphoid system</a:t>
            </a:r>
          </a:p>
          <a:p>
            <a:r>
              <a:rPr lang="en-US" dirty="0" smtClean="0"/>
              <a:t>To understand T and B cell functions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228600"/>
            <a:ext cx="7162800" cy="646331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Primary Lymphoid Organs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95400"/>
            <a:ext cx="7924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381000"/>
            <a:ext cx="8305800" cy="51398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Secondary Lymphoid </a:t>
            </a:r>
            <a:r>
              <a:rPr lang="en-US" sz="4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Organs</a:t>
            </a:r>
          </a:p>
          <a:p>
            <a:pPr>
              <a:defRPr/>
            </a:pPr>
            <a:endParaRPr lang="en-US" sz="3600" b="1" dirty="0" smtClean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36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Spleen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6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Lymph nodes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6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Tonsils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6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Appendix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6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MALT 	(Mucosa Associated 				Lymphoid Tissue) 			-  	</a:t>
            </a:r>
            <a:r>
              <a:rPr lang="en-US" sz="3600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Peyer’s</a:t>
            </a:r>
            <a:r>
              <a:rPr lang="en-US" sz="36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patches</a:t>
            </a:r>
            <a:endParaRPr lang="en-US" sz="36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304800" y="2057400"/>
            <a:ext cx="85344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	</a:t>
            </a:r>
            <a:r>
              <a:rPr lang="en-US" sz="4000" b="1" dirty="0">
                <a:latin typeface="Comic Sans MS" pitchFamily="66" charset="0"/>
              </a:rPr>
              <a:t>Lymphoid series comprise of two main lymphocyte populations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endParaRPr lang="en-US" sz="4000" b="1" dirty="0"/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0033CC"/>
                </a:solidFill>
              </a:rPr>
              <a:t>T cells and B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04800" y="609600"/>
            <a:ext cx="8637588" cy="14319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b="1" dirty="0">
                <a:solidFill>
                  <a:srgbClr val="0033CC"/>
                </a:solidFill>
                <a:latin typeface="Comic Sans MS" pitchFamily="66" charset="0"/>
                <a:ea typeface="+mj-ea"/>
                <a:cs typeface="+mj-cs"/>
              </a:rPr>
              <a:t>T-Lymphocyte Differentiation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18288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 smtClean="0">
                <a:latin typeface="+mn-lt"/>
              </a:rPr>
              <a:t>Originate in Bone Marrow then migrate to Thymus for development.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 smtClean="0">
                <a:latin typeface="+mn-lt"/>
              </a:rPr>
              <a:t> T </a:t>
            </a:r>
            <a:r>
              <a:rPr lang="en-US" sz="2800" dirty="0">
                <a:latin typeface="+mn-lt"/>
              </a:rPr>
              <a:t>cell precursors differentiate into mature T cells </a:t>
            </a:r>
            <a:r>
              <a:rPr lang="en-US" sz="2800" dirty="0">
                <a:solidFill>
                  <a:srgbClr val="0033CC"/>
                </a:solidFill>
                <a:latin typeface="+mn-lt"/>
              </a:rPr>
              <a:t>in thymus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latin typeface="+mn-lt"/>
              </a:rPr>
              <a:t>Stem cells lack antigen receptors and CD3, CD4, CD8 surface markers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latin typeface="+mn-lt"/>
              </a:rPr>
              <a:t>During their passage through thymus they differentiate into T cells expressing these markers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38200" y="609600"/>
            <a:ext cx="7793037" cy="105251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b="1" dirty="0">
                <a:solidFill>
                  <a:srgbClr val="0033CC"/>
                </a:solidFill>
                <a:latin typeface="Comic Sans MS" pitchFamily="66" charset="0"/>
                <a:ea typeface="+mj-ea"/>
                <a:cs typeface="+mj-cs"/>
              </a:rPr>
              <a:t>T-Lymphocytes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8382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latin typeface="+mn-lt"/>
              </a:rPr>
              <a:t>All T cells have CD3 proteins on their cell surface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32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latin typeface="+mn-lt"/>
              </a:rPr>
              <a:t>Mature T cells have either CD4 or CD8 proteins but not both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04800" y="708025"/>
            <a:ext cx="8610600" cy="105251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b="1" dirty="0">
                <a:latin typeface="Comic Sans MS" pitchFamily="66" charset="0"/>
                <a:ea typeface="+mj-ea"/>
                <a:cs typeface="+mj-cs"/>
              </a:rPr>
              <a:t>Functions of Helper Lymphocytes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1828800"/>
            <a:ext cx="8077200" cy="44196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solidFill>
                  <a:srgbClr val="3333FF"/>
                </a:solidFill>
                <a:latin typeface="+mn-lt"/>
                <a:cs typeface="Times New Roman" pitchFamily="18" charset="0"/>
              </a:rPr>
              <a:t>CD4 Lymphocytes (Helper Type 1 and 2)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latin typeface="+mn-lt"/>
                <a:cs typeface="Times New Roman" pitchFamily="18" charset="0"/>
              </a:rPr>
              <a:t>Functions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800" dirty="0">
                <a:latin typeface="+mn-lt"/>
                <a:cs typeface="Times New Roman" pitchFamily="18" charset="0"/>
              </a:rPr>
              <a:t>Help B cells to develop into antibody producing plasma cells (Th2)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800" dirty="0">
                <a:latin typeface="+mn-lt"/>
                <a:cs typeface="Times New Roman" pitchFamily="18" charset="0"/>
              </a:rPr>
              <a:t>Help CD8 cells to become activated </a:t>
            </a:r>
            <a:r>
              <a:rPr lang="en-US" sz="2800" dirty="0" err="1">
                <a:latin typeface="+mn-lt"/>
                <a:cs typeface="Times New Roman" pitchFamily="18" charset="0"/>
              </a:rPr>
              <a:t>cytotoxic</a:t>
            </a:r>
            <a:r>
              <a:rPr lang="en-US" sz="2800" dirty="0">
                <a:latin typeface="+mn-lt"/>
                <a:cs typeface="Times New Roman" pitchFamily="18" charset="0"/>
              </a:rPr>
              <a:t> T cells (Th1)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2800" dirty="0">
                <a:latin typeface="+mn-lt"/>
                <a:cs typeface="Times New Roman" pitchFamily="18" charset="0"/>
              </a:rPr>
              <a:t>Help macrophages in cell mediated immunity (Th1)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82650" y="609600"/>
            <a:ext cx="7793038" cy="105251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b="1" dirty="0">
                <a:latin typeface="Comic Sans MS" pitchFamily="66" charset="0"/>
                <a:ea typeface="+mj-ea"/>
                <a:cs typeface="+mj-cs"/>
              </a:rPr>
              <a:t>CD8 positive cells 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914400" y="1919288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latin typeface="+mn-lt"/>
              </a:rPr>
              <a:t>About 35% of peripheral blood T cells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 smtClean="0">
                <a:latin typeface="+mn-lt"/>
              </a:rPr>
              <a:t>Perform </a:t>
            </a:r>
            <a:r>
              <a:rPr lang="en-US" sz="3200" dirty="0" err="1">
                <a:latin typeface="+mn-lt"/>
              </a:rPr>
              <a:t>cytotoxic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smtClean="0">
                <a:latin typeface="+mn-lt"/>
              </a:rPr>
              <a:t>functions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32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>
                <a:latin typeface="+mn-lt"/>
              </a:rPr>
              <a:t>They kill </a:t>
            </a:r>
            <a:r>
              <a:rPr lang="en-US" sz="3200" dirty="0">
                <a:solidFill>
                  <a:srgbClr val="3333FF"/>
                </a:solidFill>
                <a:latin typeface="+mn-lt"/>
              </a:rPr>
              <a:t>virus-infected cells, tumor </a:t>
            </a:r>
            <a:r>
              <a:rPr lang="en-US" sz="3200" dirty="0">
                <a:latin typeface="+mn-lt"/>
              </a:rPr>
              <a:t>and </a:t>
            </a:r>
            <a:r>
              <a:rPr lang="en-US" sz="3200" dirty="0">
                <a:solidFill>
                  <a:srgbClr val="3333FF"/>
                </a:solidFill>
                <a:latin typeface="+mn-lt"/>
              </a:rPr>
              <a:t>allograft cells (transplant</a:t>
            </a:r>
            <a:r>
              <a:rPr lang="en-US" sz="3200" dirty="0" smtClean="0">
                <a:solidFill>
                  <a:srgbClr val="3333FF"/>
                </a:solidFill>
                <a:latin typeface="+mn-lt"/>
              </a:rPr>
              <a:t>)</a:t>
            </a:r>
            <a:endParaRPr lang="en-US" sz="3200" dirty="0">
              <a:solidFill>
                <a:srgbClr val="3333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617538"/>
            <a:ext cx="7793038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b="1" dirty="0" smtClean="0">
                <a:latin typeface="Comic Sans MS" pitchFamily="66" charset="0"/>
                <a:ea typeface="+mj-ea"/>
                <a:cs typeface="Times New Roman" pitchFamily="18" charset="0"/>
              </a:rPr>
              <a:t>B cells</a:t>
            </a:r>
            <a:endParaRPr lang="en-US" sz="4000" b="1" dirty="0">
              <a:latin typeface="Comic Sans MS" pitchFamily="66" charset="0"/>
              <a:ea typeface="+mj-ea"/>
              <a:cs typeface="Times New Roman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17550" y="2017713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b="1" dirty="0">
                <a:solidFill>
                  <a:srgbClr val="3333FF"/>
                </a:solidFill>
                <a:latin typeface="+mn-lt"/>
              </a:rPr>
              <a:t>Origin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sz="2800" dirty="0">
              <a:solidFill>
                <a:srgbClr val="3333FF"/>
              </a:solidFill>
              <a:latin typeface="+mn-lt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latin typeface="+mn-lt"/>
              </a:rPr>
              <a:t>During embryogenesis – </a:t>
            </a:r>
            <a:r>
              <a:rPr lang="en-US" sz="2800" dirty="0">
                <a:solidFill>
                  <a:srgbClr val="3333FF"/>
                </a:solidFill>
                <a:latin typeface="+mn-lt"/>
              </a:rPr>
              <a:t>fetal liver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sz="2800" dirty="0">
              <a:latin typeface="+mn-lt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latin typeface="+mn-lt"/>
              </a:rPr>
              <a:t>Migrate to </a:t>
            </a:r>
            <a:r>
              <a:rPr lang="en-US" sz="2800" dirty="0">
                <a:solidFill>
                  <a:srgbClr val="3333FF"/>
                </a:solidFill>
                <a:latin typeface="+mn-lt"/>
              </a:rPr>
              <a:t>bone marrow </a:t>
            </a:r>
            <a:r>
              <a:rPr lang="en-US" sz="2800" dirty="0">
                <a:latin typeface="+mn-lt"/>
              </a:rPr>
              <a:t>– final destination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sz="280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latin typeface="+mn-lt"/>
              </a:rPr>
              <a:t>They </a:t>
            </a:r>
            <a:r>
              <a:rPr lang="en-US" sz="2800" dirty="0">
                <a:solidFill>
                  <a:srgbClr val="3333FF"/>
                </a:solidFill>
                <a:latin typeface="+mn-lt"/>
              </a:rPr>
              <a:t>do not </a:t>
            </a:r>
            <a:r>
              <a:rPr lang="en-US" sz="2800" dirty="0">
                <a:latin typeface="+mn-lt"/>
              </a:rPr>
              <a:t>require thymus for maturation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77850" y="617538"/>
            <a:ext cx="7793038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b="1" dirty="0">
                <a:latin typeface="Comic Sans MS" pitchFamily="66" charset="0"/>
                <a:ea typeface="+mj-ea"/>
                <a:cs typeface="+mj-cs"/>
              </a:rPr>
              <a:t>B cells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09600" y="2017713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latin typeface="+mn-lt"/>
              </a:rPr>
              <a:t>B cells display </a:t>
            </a:r>
            <a:r>
              <a:rPr lang="en-US" sz="2800" dirty="0">
                <a:solidFill>
                  <a:srgbClr val="3333FF"/>
                </a:solidFill>
                <a:latin typeface="+mn-lt"/>
              </a:rPr>
              <a:t>surface </a:t>
            </a:r>
            <a:r>
              <a:rPr lang="en-US" sz="2800" dirty="0" err="1">
                <a:solidFill>
                  <a:srgbClr val="3333FF"/>
                </a:solidFill>
                <a:latin typeface="+mn-lt"/>
              </a:rPr>
              <a:t>IgM</a:t>
            </a:r>
            <a:r>
              <a:rPr lang="en-US" sz="2800" dirty="0">
                <a:solidFill>
                  <a:srgbClr val="3333FF"/>
                </a:solidFill>
                <a:latin typeface="+mn-lt"/>
              </a:rPr>
              <a:t> </a:t>
            </a:r>
            <a:r>
              <a:rPr lang="en-US" sz="2800" dirty="0">
                <a:latin typeface="+mn-lt"/>
              </a:rPr>
              <a:t>which serves as antigen receptor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sz="280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rgbClr val="3333FF"/>
                </a:solidFill>
                <a:latin typeface="+mn-lt"/>
              </a:rPr>
              <a:t>Surface </a:t>
            </a:r>
            <a:r>
              <a:rPr lang="en-US" sz="2800" dirty="0" err="1">
                <a:solidFill>
                  <a:srgbClr val="3333FF"/>
                </a:solidFill>
                <a:latin typeface="+mn-lt"/>
              </a:rPr>
              <a:t>IgD</a:t>
            </a:r>
            <a:r>
              <a:rPr lang="en-US" sz="2800" dirty="0">
                <a:solidFill>
                  <a:srgbClr val="3333FF"/>
                </a:solidFill>
                <a:latin typeface="+mn-lt"/>
              </a:rPr>
              <a:t> </a:t>
            </a:r>
            <a:r>
              <a:rPr lang="en-US" sz="2800" dirty="0">
                <a:latin typeface="+mn-lt"/>
              </a:rPr>
              <a:t>on some B cells also serves as an antigen receptor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sz="280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rgbClr val="3333FF"/>
                </a:solidFill>
                <a:latin typeface="+mn-lt"/>
              </a:rPr>
              <a:t>Pre B cells </a:t>
            </a:r>
            <a:r>
              <a:rPr lang="en-US" sz="2800" dirty="0">
                <a:latin typeface="+mn-lt"/>
              </a:rPr>
              <a:t>are found in </a:t>
            </a:r>
            <a:r>
              <a:rPr lang="en-US" sz="2800" dirty="0">
                <a:solidFill>
                  <a:srgbClr val="3333FF"/>
                </a:solidFill>
                <a:latin typeface="+mn-lt"/>
              </a:rPr>
              <a:t>bone marrow </a:t>
            </a:r>
            <a:r>
              <a:rPr lang="en-US" sz="2800" dirty="0">
                <a:latin typeface="+mn-lt"/>
              </a:rPr>
              <a:t>and </a:t>
            </a:r>
            <a:r>
              <a:rPr lang="en-US" sz="2800" dirty="0">
                <a:solidFill>
                  <a:srgbClr val="3333FF"/>
                </a:solidFill>
                <a:latin typeface="+mn-lt"/>
              </a:rPr>
              <a:t>mature B cells </a:t>
            </a:r>
            <a:r>
              <a:rPr lang="en-US" sz="2800" dirty="0">
                <a:latin typeface="+mn-lt"/>
              </a:rPr>
              <a:t>are found circulating in  </a:t>
            </a:r>
            <a:r>
              <a:rPr lang="en-US" sz="2800" dirty="0">
                <a:solidFill>
                  <a:srgbClr val="3333FF"/>
                </a:solidFill>
                <a:latin typeface="+mn-lt"/>
              </a:rPr>
              <a:t>bloodstream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533400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dirty="0">
                <a:latin typeface="Comic Sans MS" pitchFamily="66" charset="0"/>
                <a:ea typeface="+mj-ea"/>
                <a:cs typeface="+mj-cs"/>
              </a:rPr>
              <a:t>The Antibodies</a:t>
            </a: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2857500" y="2686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26628" name="Picture 3" descr="Parh A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90630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3810000" y="838200"/>
            <a:ext cx="48672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TW" sz="3600" b="1">
                <a:solidFill>
                  <a:srgbClr val="660066"/>
                </a:solidFill>
                <a:latin typeface="Comic Sans MS" pitchFamily="66" charset="0"/>
                <a:ea typeface="新細明體" pitchFamily="18" charset="-120"/>
              </a:rPr>
              <a:t>1798 Edward Jenner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381000" y="3733800"/>
            <a:ext cx="401955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TW" sz="2400" b="1">
                <a:solidFill>
                  <a:schemeClr val="tx2"/>
                </a:solidFill>
                <a:latin typeface="Comic Sans MS" pitchFamily="66" charset="0"/>
                <a:ea typeface="新細明體" pitchFamily="18" charset="-120"/>
              </a:rPr>
              <a:t>Observation:</a:t>
            </a:r>
          </a:p>
          <a:p>
            <a:endParaRPr kumimoji="1" lang="en-US" altLang="zh-TW" sz="2400">
              <a:solidFill>
                <a:schemeClr val="tx2"/>
              </a:solidFill>
              <a:latin typeface="Comic Sans MS" pitchFamily="66" charset="0"/>
              <a:ea typeface="新細明體" pitchFamily="18" charset="-120"/>
            </a:endParaRPr>
          </a:p>
          <a:p>
            <a:r>
              <a:rPr kumimoji="1" lang="en-US" altLang="zh-TW" sz="2400">
                <a:solidFill>
                  <a:schemeClr val="tx2"/>
                </a:solidFill>
                <a:latin typeface="Comic Sans MS" pitchFamily="66" charset="0"/>
                <a:ea typeface="新細明體" pitchFamily="18" charset="-120"/>
              </a:rPr>
              <a:t>Milkmaids who contracted </a:t>
            </a:r>
          </a:p>
          <a:p>
            <a:r>
              <a:rPr kumimoji="1" lang="en-US" altLang="zh-TW" sz="2400">
                <a:solidFill>
                  <a:schemeClr val="tx2"/>
                </a:solidFill>
                <a:latin typeface="Comic Sans MS" pitchFamily="66" charset="0"/>
                <a:ea typeface="新細明體" pitchFamily="18" charset="-120"/>
              </a:rPr>
              <a:t>cowpox (a mild disease) </a:t>
            </a:r>
          </a:p>
          <a:p>
            <a:r>
              <a:rPr kumimoji="1" lang="en-US" altLang="zh-TW" sz="2400">
                <a:solidFill>
                  <a:schemeClr val="tx2"/>
                </a:solidFill>
                <a:latin typeface="Comic Sans MS" pitchFamily="66" charset="0"/>
                <a:ea typeface="新細明體" pitchFamily="18" charset="-120"/>
              </a:rPr>
              <a:t>were subsequently immune </a:t>
            </a:r>
          </a:p>
          <a:p>
            <a:r>
              <a:rPr kumimoji="1" lang="en-US" altLang="zh-TW" sz="2400">
                <a:solidFill>
                  <a:schemeClr val="tx2"/>
                </a:solidFill>
                <a:latin typeface="Comic Sans MS" pitchFamily="66" charset="0"/>
                <a:ea typeface="新細明體" pitchFamily="18" charset="-120"/>
              </a:rPr>
              <a:t>to small pox</a:t>
            </a:r>
          </a:p>
        </p:txBody>
      </p:sp>
      <p:pic>
        <p:nvPicPr>
          <p:cNvPr id="53254" name="Picture 6" descr="擠牛奶的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4850" y="3513138"/>
            <a:ext cx="4629150" cy="334486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101" name="Picture 7" descr="Ed Jenner pi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05088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152400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latin typeface="Comic Sans MS" pitchFamily="66" charset="0"/>
                <a:ea typeface="+mj-ea"/>
                <a:cs typeface="+mj-cs"/>
              </a:rPr>
              <a:t>Antibodies are also called </a:t>
            </a:r>
            <a:r>
              <a:rPr lang="en-US" sz="3200" b="1" dirty="0" err="1">
                <a:latin typeface="Comic Sans MS" pitchFamily="66" charset="0"/>
                <a:ea typeface="+mj-ea"/>
                <a:cs typeface="+mj-cs"/>
              </a:rPr>
              <a:t>Immunoglobulins</a:t>
            </a:r>
            <a:endParaRPr lang="en-US" sz="3200" b="1" dirty="0"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066800" y="1447800"/>
            <a:ext cx="7559675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Immunoglobulins (Ig) are grouped into 5 classes:</a:t>
            </a:r>
          </a:p>
          <a:p>
            <a:r>
              <a:rPr lang="en-US" sz="2800">
                <a:latin typeface="Calibri" pitchFamily="34" charset="0"/>
              </a:rPr>
              <a:t>IgG</a:t>
            </a:r>
          </a:p>
          <a:p>
            <a:r>
              <a:rPr lang="en-US" sz="2800">
                <a:latin typeface="Calibri" pitchFamily="34" charset="0"/>
              </a:rPr>
              <a:t>IgM</a:t>
            </a:r>
          </a:p>
          <a:p>
            <a:r>
              <a:rPr lang="en-US" sz="2800">
                <a:latin typeface="Calibri" pitchFamily="34" charset="0"/>
              </a:rPr>
              <a:t>IgA</a:t>
            </a:r>
          </a:p>
          <a:p>
            <a:r>
              <a:rPr lang="en-US" sz="2800">
                <a:latin typeface="Calibri" pitchFamily="34" charset="0"/>
              </a:rPr>
              <a:t>IgD</a:t>
            </a:r>
          </a:p>
          <a:p>
            <a:r>
              <a:rPr lang="en-US" sz="2800">
                <a:latin typeface="Calibri" pitchFamily="34" charset="0"/>
              </a:rPr>
              <a:t>IgE</a:t>
            </a:r>
          </a:p>
          <a:p>
            <a:endParaRPr lang="en-US" sz="2800">
              <a:latin typeface="Calibri" pitchFamily="34" charset="0"/>
            </a:endParaRPr>
          </a:p>
          <a:p>
            <a:r>
              <a:rPr lang="en-US" sz="2800">
                <a:latin typeface="Calibri" pitchFamily="34" charset="0"/>
              </a:rPr>
              <a:t>Ig are glycoproteins</a:t>
            </a:r>
          </a:p>
          <a:p>
            <a:r>
              <a:rPr lang="en-US" sz="2400">
                <a:latin typeface="Calibri" pitchFamily="34" charset="0"/>
              </a:rPr>
              <a:t>They differ in size, amount of CHO and biologic functions after binding to specific </a:t>
            </a:r>
            <a:r>
              <a:rPr lang="en-US" sz="2400" b="1">
                <a:solidFill>
                  <a:srgbClr val="3333FF"/>
                </a:solidFill>
                <a:latin typeface="Calibri" pitchFamily="34" charset="0"/>
              </a:rPr>
              <a:t>antigens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33CC"/>
                </a:solidFill>
                <a:latin typeface="Comic Sans MS" pitchFamily="66" charset="0"/>
              </a:rPr>
              <a:t>Concluding Remarks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Normal healthy state is maintained by intact immune response either innate (natural immunity) or adaptive (acquired immunity after exposure to antigens) </a:t>
            </a:r>
          </a:p>
          <a:p>
            <a:r>
              <a:rPr lang="en-US" sz="2800" dirty="0" smtClean="0"/>
              <a:t>Cell mediated immunity and </a:t>
            </a:r>
            <a:r>
              <a:rPr lang="en-US" sz="2800" dirty="0" err="1" smtClean="0"/>
              <a:t>humoral</a:t>
            </a:r>
            <a:r>
              <a:rPr lang="en-US" sz="2800" dirty="0" smtClean="0"/>
              <a:t> immunity is mediated by T and B lymphocytes respectively</a:t>
            </a:r>
          </a:p>
          <a:p>
            <a:r>
              <a:rPr lang="en-US" sz="2800" dirty="0" smtClean="0"/>
              <a:t>Lymphoid system provides suitable environment for development, maturation and proper functioning of cells of immune system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133600" y="609600"/>
            <a:ext cx="48672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TW" sz="3600" b="1">
                <a:solidFill>
                  <a:srgbClr val="660066"/>
                </a:solidFill>
                <a:latin typeface="Comic Sans MS" pitchFamily="66" charset="0"/>
                <a:ea typeface="新細明體" pitchFamily="18" charset="-120"/>
              </a:rPr>
              <a:t>1798 Edward Jenner</a:t>
            </a: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1371600" y="1771650"/>
            <a:ext cx="7227888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kumimoji="1" lang="en-US" altLang="zh-TW" sz="2800" b="1">
                <a:ea typeface="新細明體" pitchFamily="18" charset="-120"/>
                <a:cs typeface="Arial" charset="0"/>
              </a:rPr>
              <a:t>Profound results:</a:t>
            </a:r>
          </a:p>
          <a:p>
            <a:pPr marL="457200" indent="-457200"/>
            <a:endParaRPr kumimoji="1" lang="en-US" altLang="zh-TW" sz="2800" b="1">
              <a:ea typeface="新細明體" pitchFamily="18" charset="-120"/>
              <a:cs typeface="Arial" charset="0"/>
            </a:endParaRPr>
          </a:p>
          <a:p>
            <a:pPr marL="457200" indent="-457200">
              <a:buFontTx/>
              <a:buAutoNum type="arabicParenBoth"/>
            </a:pPr>
            <a:r>
              <a:rPr kumimoji="1" lang="en-US" altLang="zh-TW" sz="2800" b="1">
                <a:ea typeface="新細明體" pitchFamily="18" charset="-120"/>
                <a:cs typeface="Arial" charset="0"/>
              </a:rPr>
              <a:t>Jenner’s technique of inoculating with </a:t>
            </a:r>
          </a:p>
          <a:p>
            <a:pPr marL="457200" indent="-457200"/>
            <a:r>
              <a:rPr kumimoji="1" lang="en-US" altLang="zh-TW" sz="2800" b="1">
                <a:ea typeface="新細明體" pitchFamily="18" charset="-120"/>
                <a:cs typeface="Arial" charset="0"/>
              </a:rPr>
              <a:t>	cowpox to protect against small pox </a:t>
            </a:r>
          </a:p>
          <a:p>
            <a:pPr marL="457200" indent="-457200"/>
            <a:r>
              <a:rPr kumimoji="1" lang="en-US" altLang="zh-TW" sz="2800" b="1">
                <a:ea typeface="新細明體" pitchFamily="18" charset="-120"/>
                <a:cs typeface="Arial" charset="0"/>
              </a:rPr>
              <a:t>	spread quickly throughout Europe.</a:t>
            </a:r>
          </a:p>
          <a:p>
            <a:pPr marL="457200" indent="-457200"/>
            <a:endParaRPr kumimoji="1" lang="en-US" altLang="zh-TW" sz="2800" b="1">
              <a:ea typeface="新細明體" pitchFamily="18" charset="-120"/>
              <a:cs typeface="Arial" charset="0"/>
            </a:endParaRPr>
          </a:p>
          <a:p>
            <a:pPr marL="457200" indent="-457200"/>
            <a:r>
              <a:rPr kumimoji="1" lang="en-US" altLang="zh-TW" sz="2800" b="1">
                <a:ea typeface="新細明體" pitchFamily="18" charset="-120"/>
                <a:cs typeface="Arial" charset="0"/>
              </a:rPr>
              <a:t>(2) Began the science of Immunology, </a:t>
            </a:r>
          </a:p>
          <a:p>
            <a:pPr marL="457200" indent="-457200"/>
            <a:r>
              <a:rPr kumimoji="1" lang="en-US" altLang="zh-TW" sz="2800" b="1">
                <a:ea typeface="新細明體" pitchFamily="18" charset="-120"/>
                <a:cs typeface="Arial" charset="0"/>
              </a:rPr>
              <a:t>	the study of the body’s response </a:t>
            </a:r>
          </a:p>
          <a:p>
            <a:pPr marL="457200" indent="-457200"/>
            <a:r>
              <a:rPr kumimoji="1" lang="en-US" altLang="zh-TW" sz="2800" b="1">
                <a:ea typeface="新細明體" pitchFamily="18" charset="-120"/>
                <a:cs typeface="Arial" charset="0"/>
              </a:rPr>
              <a:t>	to foreign substances.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0033CC"/>
                </a:solidFill>
                <a:latin typeface="Comic Sans MS" pitchFamily="66" charset="0"/>
                <a:ea typeface="新細明體" pitchFamily="18" charset="-120"/>
              </a:rPr>
              <a:t>Louis Pasteur’s Contributions</a:t>
            </a:r>
            <a:endParaRPr lang="en-US" b="1" dirty="0" smtClean="0">
              <a:solidFill>
                <a:srgbClr val="0033CC"/>
              </a:solidFill>
              <a:latin typeface="Comic Sans MS" pitchFamily="66" charset="0"/>
              <a:ea typeface="新細明體" pitchFamily="18" charset="-12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800" dirty="0" smtClean="0">
                <a:ea typeface="新細明體" pitchFamily="18" charset="-120"/>
              </a:rPr>
              <a:t>Determined through studies of cholera in chickens that the virulence of a pathogen weakens with age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zh-TW" sz="2400" dirty="0" smtClean="0">
                <a:solidFill>
                  <a:srgbClr val="3333FF"/>
                </a:solidFill>
                <a:ea typeface="新細明體" pitchFamily="18" charset="-120"/>
              </a:rPr>
              <a:t>Attenuated</a:t>
            </a:r>
            <a:r>
              <a:rPr lang="en-US" altLang="zh-TW" sz="2400" dirty="0" smtClean="0">
                <a:ea typeface="新細明體" pitchFamily="18" charset="-120"/>
              </a:rPr>
              <a:t> – weakened, non-virulent strain whose exposure can confer resistance to disease</a:t>
            </a:r>
          </a:p>
          <a:p>
            <a:pPr lvl="1">
              <a:buClr>
                <a:schemeClr val="tx1"/>
              </a:buClr>
              <a:buFontTx/>
              <a:buNone/>
            </a:pPr>
            <a:endParaRPr lang="en-US" altLang="zh-TW" sz="2400" dirty="0" smtClean="0">
              <a:ea typeface="新細明體" pitchFamily="18" charset="-120"/>
            </a:endParaRPr>
          </a:p>
          <a:p>
            <a:r>
              <a:rPr lang="en-US" altLang="zh-TW" sz="2800" b="1" dirty="0" smtClean="0">
                <a:solidFill>
                  <a:srgbClr val="3333FF"/>
                </a:solidFill>
                <a:ea typeface="新細明體" pitchFamily="18" charset="-120"/>
              </a:rPr>
              <a:t>Classical experiment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zh-TW" sz="2400" dirty="0" smtClean="0">
                <a:ea typeface="新細明體" pitchFamily="18" charset="-120"/>
              </a:rPr>
              <a:t>Heat attenuated anthrax bacillus and subsequent challenge with virulent </a:t>
            </a:r>
            <a:r>
              <a:rPr lang="en-US" altLang="zh-TW" sz="2400" i="1" dirty="0" smtClean="0">
                <a:ea typeface="新細明體" pitchFamily="18" charset="-120"/>
              </a:rPr>
              <a:t>Bacillus </a:t>
            </a:r>
            <a:r>
              <a:rPr lang="en-US" altLang="zh-TW" sz="2400" i="1" dirty="0" err="1" smtClean="0">
                <a:ea typeface="新細明體" pitchFamily="18" charset="-120"/>
              </a:rPr>
              <a:t>anthracis</a:t>
            </a:r>
            <a:r>
              <a:rPr lang="en-US" altLang="zh-TW" sz="2400" dirty="0" smtClean="0">
                <a:ea typeface="新細明體" pitchFamily="18" charset="-120"/>
              </a:rPr>
              <a:t> in sheep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381000" y="609600"/>
            <a:ext cx="2813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TW" sz="3200" b="1">
                <a:solidFill>
                  <a:srgbClr val="A50021"/>
                </a:solidFill>
                <a:latin typeface="Comic Sans MS" pitchFamily="66" charset="0"/>
                <a:ea typeface="新細明體" pitchFamily="18" charset="-120"/>
              </a:rPr>
              <a:t>Louis Pasteur</a:t>
            </a: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838200" y="2438400"/>
            <a:ext cx="1473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TW" sz="2800" b="1">
                <a:latin typeface="Comic Sans MS" pitchFamily="66" charset="0"/>
                <a:ea typeface="標楷體" pitchFamily="65" charset="-120"/>
              </a:rPr>
              <a:t>Cholera</a:t>
            </a:r>
          </a:p>
        </p:txBody>
      </p: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609600" y="1981200"/>
            <a:ext cx="2089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TW" sz="2400" b="1">
                <a:latin typeface="Comic Sans MS" pitchFamily="66" charset="0"/>
                <a:ea typeface="新細明體" pitchFamily="18" charset="-120"/>
              </a:rPr>
              <a:t>Observation:</a:t>
            </a:r>
          </a:p>
        </p:txBody>
      </p:sp>
      <p:pic>
        <p:nvPicPr>
          <p:cNvPr id="7173" name="Picture 7" descr="未標題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0"/>
            <a:ext cx="4883150" cy="6858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400" b="1" kern="0" dirty="0">
                <a:solidFill>
                  <a:srgbClr val="0000FF"/>
                </a:solidFill>
                <a:latin typeface="Comic Sans MS" pitchFamily="66" charset="0"/>
                <a:ea typeface="+mj-ea"/>
                <a:cs typeface="+mj-cs"/>
              </a:rPr>
              <a:t>What is immunology?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295400"/>
            <a:ext cx="8153400" cy="52578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3200" b="1" kern="0" dirty="0">
                <a:solidFill>
                  <a:srgbClr val="0033CC"/>
                </a:solidFill>
                <a:latin typeface="+mn-lt"/>
              </a:rPr>
              <a:t>Immune</a:t>
            </a:r>
            <a:r>
              <a:rPr lang="en-US" sz="3200" kern="0" dirty="0">
                <a:latin typeface="+mn-lt"/>
              </a:rPr>
              <a:t> (Latin- “</a:t>
            </a:r>
            <a:r>
              <a:rPr lang="en-US" sz="3200" kern="0" dirty="0" err="1">
                <a:latin typeface="+mn-lt"/>
              </a:rPr>
              <a:t>immunus</a:t>
            </a:r>
            <a:r>
              <a:rPr lang="en-US" sz="3200" kern="0" dirty="0">
                <a:latin typeface="+mn-lt"/>
              </a:rPr>
              <a:t>”)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800" kern="0" dirty="0">
                <a:latin typeface="+mn-lt"/>
              </a:rPr>
              <a:t>To be free, exempt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800" kern="0" dirty="0">
                <a:latin typeface="+mn-lt"/>
              </a:rPr>
              <a:t>People survived ravages of epidemic diseases when faced with the same disease again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800" b="1" kern="0" dirty="0">
                <a:solidFill>
                  <a:srgbClr val="0033CC"/>
                </a:solidFill>
                <a:latin typeface="+mn-lt"/>
              </a:rPr>
              <a:t>Immunity:</a:t>
            </a:r>
            <a:r>
              <a:rPr lang="en-US" sz="2800" kern="0" dirty="0">
                <a:latin typeface="+mn-lt"/>
              </a:rPr>
              <a:t> </a:t>
            </a:r>
            <a:r>
              <a:rPr kumimoji="1" lang="en-US" altLang="zh-TW" sz="2800" b="1" kern="0" dirty="0">
                <a:latin typeface="+mn-lt"/>
                <a:ea typeface="新細明體" pitchFamily="18" charset="-120"/>
              </a:rPr>
              <a:t>The state of protection from infectious disease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kern="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kern="0" dirty="0">
                <a:latin typeface="+mn-lt"/>
              </a:rPr>
              <a:t>The study of mechanisms that humans and other animals use to defend their bodies from invading organisms such as bacteria, viruses, fungi, parasites and toxins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kern="0" dirty="0">
              <a:solidFill>
                <a:srgbClr val="0000FF"/>
              </a:solidFill>
              <a:latin typeface="+mn-lt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4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7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30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33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38" dur="indefinite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6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b="1" u="sng" dirty="0" smtClean="0">
                <a:solidFill>
                  <a:srgbClr val="3333FF"/>
                </a:solidFill>
                <a:latin typeface="Comic Sans MS" pitchFamily="66" charset="0"/>
              </a:rPr>
              <a:t>Definitions </a:t>
            </a:r>
            <a:endParaRPr lang="en-US" sz="40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8229600" cy="2743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b="1" dirty="0" smtClean="0"/>
              <a:t>(CD) Cluster of Differentiation:</a:t>
            </a:r>
            <a:r>
              <a:rPr lang="en-US" dirty="0" smtClean="0"/>
              <a:t> </a:t>
            </a:r>
            <a:r>
              <a:rPr lang="en-US" sz="2800" dirty="0" smtClean="0"/>
              <a:t>molecule with a CD designation has a characteristic cell surface protein are often associated with the cell’s function.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220px-Cluster_of_differentiation_sv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52400"/>
            <a:ext cx="5721061" cy="6372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0" y="2209800"/>
            <a:ext cx="2819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33CC"/>
                </a:solidFill>
                <a:latin typeface="Comic Sans MS" pitchFamily="66" charset="0"/>
              </a:rPr>
              <a:t>Cellular Markers (CD</a:t>
            </a:r>
            <a:r>
              <a:rPr lang="en-US" sz="3200" b="1" dirty="0">
                <a:solidFill>
                  <a:srgbClr val="0033CC"/>
                </a:solidFill>
                <a:latin typeface="Comic Sans MS" pitchFamily="66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1322</TotalTime>
  <Words>856</Words>
  <Application>Microsoft Office PowerPoint</Application>
  <PresentationFormat>On-screen Show (4:3)</PresentationFormat>
  <Paragraphs>166</Paragraphs>
  <Slides>31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Default Design</vt:lpstr>
      <vt:lpstr>Introduction to Immunology &amp; Lymphoid System</vt:lpstr>
      <vt:lpstr>Objectives</vt:lpstr>
      <vt:lpstr>Slide 3</vt:lpstr>
      <vt:lpstr>Slide 4</vt:lpstr>
      <vt:lpstr>Louis Pasteur’s Contributions</vt:lpstr>
      <vt:lpstr>Slide 6</vt:lpstr>
      <vt:lpstr>Slide 7</vt:lpstr>
      <vt:lpstr>Definitions </vt:lpstr>
      <vt:lpstr>Slide 9</vt:lpstr>
      <vt:lpstr>Slide 10</vt:lpstr>
      <vt:lpstr>Definitions </vt:lpstr>
      <vt:lpstr>Definitions </vt:lpstr>
      <vt:lpstr>Slide 13</vt:lpstr>
      <vt:lpstr>Slide 14</vt:lpstr>
      <vt:lpstr>Slide 15</vt:lpstr>
      <vt:lpstr>Slide 16</vt:lpstr>
      <vt:lpstr>Types of Immunity</vt:lpstr>
      <vt:lpstr>Adaptive Immunity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Concluding Remarks</vt:lpstr>
    </vt:vector>
  </TitlesOfParts>
  <Company>Technology Support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Immunology and hematology</dc:title>
  <dc:creator>HP Authorized Customer</dc:creator>
  <cp:lastModifiedBy>Dr.Zahid</cp:lastModifiedBy>
  <cp:revision>94</cp:revision>
  <dcterms:created xsi:type="dcterms:W3CDTF">2007-04-09T19:10:24Z</dcterms:created>
  <dcterms:modified xsi:type="dcterms:W3CDTF">2012-09-25T05:57:48Z</dcterms:modified>
</cp:coreProperties>
</file>