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9"/>
  </p:notesMasterIdLst>
  <p:sldIdLst>
    <p:sldId id="297" r:id="rId2"/>
    <p:sldId id="296" r:id="rId3"/>
    <p:sldId id="313" r:id="rId4"/>
    <p:sldId id="314" r:id="rId5"/>
    <p:sldId id="267" r:id="rId6"/>
    <p:sldId id="315" r:id="rId7"/>
    <p:sldId id="266" r:id="rId8"/>
    <p:sldId id="269" r:id="rId9"/>
    <p:sldId id="270" r:id="rId10"/>
    <p:sldId id="273" r:id="rId11"/>
    <p:sldId id="276" r:id="rId12"/>
    <p:sldId id="278" r:id="rId13"/>
    <p:sldId id="279" r:id="rId14"/>
    <p:sldId id="280" r:id="rId15"/>
    <p:sldId id="282" r:id="rId16"/>
    <p:sldId id="317" r:id="rId17"/>
    <p:sldId id="298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FFCC00"/>
    <a:srgbClr val="FF9900"/>
    <a:srgbClr val="FF9933"/>
    <a:srgbClr val="C0C0C0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696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689BF7-6CF1-412C-AF55-907388F81951}" type="datetimeFigureOut">
              <a:rPr lang="ar-SA"/>
              <a:pPr>
                <a:defRPr/>
              </a:pPr>
              <a:t>29/11/33</a:t>
            </a:fld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3742008-B97C-4FC3-9C12-CC5F68D1CA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4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42008-B97C-4FC3-9C12-CC5F68D1CA37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E1A046BA-A36D-46F2-A80B-D452EAF88CE4}" type="slidenum">
              <a:rPr lang="ar-SA" sz="1200"/>
              <a:pPr defTabSz="914400" rtl="1" eaLnBrk="1" hangingPunct="1"/>
              <a:t>10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7C5527BD-2647-4911-88EE-67930BFE5CC5}" type="slidenum">
              <a:rPr lang="ar-SA" sz="1200">
                <a:latin typeface="Calibri" pitchFamily="34" charset="0"/>
              </a:rPr>
              <a:pPr algn="r" defTabSz="914400" eaLnBrk="1" hangingPunct="1"/>
              <a:t>10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E960709A-8FD8-4F43-AEBB-4F583DDC9ED1}" type="slidenum">
              <a:rPr lang="ar-SA" sz="1200"/>
              <a:pPr defTabSz="914400" rtl="1" eaLnBrk="1" hangingPunct="1"/>
              <a:t>11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C4E89162-1621-4E33-B164-FFCAD9566D14}" type="slidenum">
              <a:rPr lang="ar-SA" sz="1200">
                <a:latin typeface="Calibri" pitchFamily="34" charset="0"/>
              </a:rPr>
              <a:pPr algn="r" defTabSz="914400" eaLnBrk="1" hangingPunct="1"/>
              <a:t>11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DFDC5FC3-2023-4E87-A5F6-A2144365E81C}" type="slidenum">
              <a:rPr lang="ar-SA" sz="1200"/>
              <a:pPr defTabSz="914400" rtl="1" eaLnBrk="1" hangingPunct="1"/>
              <a:t>12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232636C2-6F8F-4823-8340-E8FFDB8CDD75}" type="slidenum">
              <a:rPr lang="ar-SA" sz="1200"/>
              <a:pPr defTabSz="914400" rtl="1" eaLnBrk="1" hangingPunct="1"/>
              <a:t>13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103C3A04-CFE0-47E5-B5B4-2141768BF00C}" type="slidenum">
              <a:rPr lang="ar-SA" sz="1200"/>
              <a:pPr defTabSz="914400" rtl="1" eaLnBrk="1" hangingPunct="1"/>
              <a:t>14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F96DA1F4-ECD1-4C87-9A44-D84AE6376414}" type="slidenum">
              <a:rPr lang="ar-SA" sz="1200"/>
              <a:pPr defTabSz="914400" rtl="1" eaLnBrk="1" hangingPunct="1"/>
              <a:t>15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22CA0523-A1D0-49DA-B33C-8235D76742CC}" type="slidenum">
              <a:rPr lang="ar-SA" sz="1200">
                <a:latin typeface="Calibri" pitchFamily="34" charset="0"/>
              </a:rPr>
              <a:pPr algn="r" defTabSz="914400" eaLnBrk="1" hangingPunct="1"/>
              <a:t>15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E98832E7-B522-421F-9B7D-72EA2047908F}" type="slidenum">
              <a:rPr lang="ar-SA" sz="1200"/>
              <a:pPr defTabSz="914400" rtl="1" eaLnBrk="1" hangingPunct="1"/>
              <a:t>16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42008-B97C-4FC3-9C12-CC5F68D1CA37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91B55341-FF28-4668-801F-03AFFCA2D5D2}" type="slidenum">
              <a:rPr lang="ar-SA" sz="1200"/>
              <a:pPr defTabSz="914400" rtl="1" eaLnBrk="1" hangingPunct="1"/>
              <a:t>2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91B55341-FF28-4668-801F-03AFFCA2D5D2}" type="slidenum">
              <a:rPr lang="ar-SA" sz="1200"/>
              <a:pPr defTabSz="914400" rtl="1" eaLnBrk="1" hangingPunct="1"/>
              <a:t>3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91B55341-FF28-4668-801F-03AFFCA2D5D2}" type="slidenum">
              <a:rPr lang="ar-SA" sz="1200"/>
              <a:pPr defTabSz="914400" rtl="1" eaLnBrk="1" hangingPunct="1"/>
              <a:t>4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932D2B41-D6DB-4354-8CF8-52A3448DE9C8}" type="slidenum">
              <a:rPr lang="ar-SA" sz="1200"/>
              <a:pPr defTabSz="914400" rtl="1" eaLnBrk="1" hangingPunct="1"/>
              <a:t>5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398B5FBE-972C-4633-9572-4E044E98A7E2}" type="slidenum">
              <a:rPr lang="ar-SA" sz="1200">
                <a:latin typeface="Calibri" pitchFamily="34" charset="0"/>
              </a:rPr>
              <a:pPr algn="r" defTabSz="914400" eaLnBrk="1" hangingPunct="1"/>
              <a:t>5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932D2B41-D6DB-4354-8CF8-52A3448DE9C8}" type="slidenum">
              <a:rPr lang="ar-SA" sz="1200"/>
              <a:pPr defTabSz="914400" rtl="1" eaLnBrk="1" hangingPunct="1"/>
              <a:t>6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398B5FBE-972C-4633-9572-4E044E98A7E2}" type="slidenum">
              <a:rPr lang="ar-SA" sz="1200">
                <a:latin typeface="Calibri" pitchFamily="34" charset="0"/>
              </a:rPr>
              <a:pPr algn="r" defTabSz="914400" eaLnBrk="1" hangingPunct="1"/>
              <a:t>6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1CF61626-6876-4F19-A533-8E52C2E347B3}" type="slidenum">
              <a:rPr lang="ar-SA" sz="1200"/>
              <a:pPr defTabSz="914400" rtl="1" eaLnBrk="1" hangingPunct="1"/>
              <a:t>7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2C1FB6A9-D19B-4946-9F14-380352DC59BE}" type="slidenum">
              <a:rPr lang="ar-SA" sz="1200">
                <a:latin typeface="Calibri" pitchFamily="34" charset="0"/>
              </a:rPr>
              <a:pPr algn="r" defTabSz="914400" eaLnBrk="1" hangingPunct="1"/>
              <a:t>7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34D24419-0D1A-4CC7-AB95-0C3F10C3F814}" type="slidenum">
              <a:rPr lang="ar-SA" sz="1200"/>
              <a:pPr defTabSz="914400" rtl="1" eaLnBrk="1" hangingPunct="1"/>
              <a:t>8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35875545-6D47-4EB4-A414-5BA24542391F}" type="slidenum">
              <a:rPr lang="ar-SA" sz="1200">
                <a:latin typeface="Calibri" pitchFamily="34" charset="0"/>
              </a:rPr>
              <a:pPr algn="r" defTabSz="914400" eaLnBrk="1" hangingPunct="1"/>
              <a:t>8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CBAF6552-A4D7-4333-B1E4-34592CDC8BE9}" type="slidenum">
              <a:rPr lang="ar-SA" sz="1200"/>
              <a:pPr defTabSz="914400" rtl="1" eaLnBrk="1" hangingPunct="1"/>
              <a:t>9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0E9E13D8-51C9-407E-8401-0832CCEA5E9C}" type="slidenum">
              <a:rPr lang="ar-SA" sz="1200">
                <a:latin typeface="Calibri" pitchFamily="34" charset="0"/>
              </a:rPr>
              <a:pPr algn="r" defTabSz="914400" eaLnBrk="1" hangingPunct="1"/>
              <a:t>9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869E28-1F79-42C0-8196-BD06EF625407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9DA9-28D5-4249-B69B-EEA79B3F1CA1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0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BB2479-6B06-478F-833A-FB6FD4763844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13C7-11CE-4A7E-A11C-457EDECA97D8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8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291240-80B7-43D3-B950-C9EF75E38EC4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834-B4BF-44DB-8430-AB803D2284FD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5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2FDFA8-714E-421F-BA31-1D5C13D5079C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BA30-84D1-4FE0-8A31-54E8E3E9DDE0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A10FD-3FA4-4B94-BC22-D5854A2039A5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C9D3-0AB2-4352-BB67-6E498484EB1C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8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926714-E29B-4BB9-A264-BC6A92D6F4F8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CEA1-96BE-47E8-B482-1D2B968140CF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567D61-A30E-478D-B706-791FB70BCCDF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598A-000F-438D-A9EC-D0D203284BF6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8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27A49-C91E-4BE7-948B-F6C8F58921B7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401B-2F2E-46F9-9493-DE3A4E9804BE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7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F095E-E3B9-482C-8F73-A0B1F5DFA08C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CBBA-C623-41C7-A15D-8B49BA2F359B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E2524-A1B8-49BD-87CF-BC22BC5199BE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B223-3353-4AF6-A51F-057A99C84DEC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7D8DCE-35AE-44A2-8A12-4C86528009DF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42B1-BAAB-469D-94C0-4D4FAB43A0B3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135BDD-B5C3-4496-91BB-8CA39BBD7106}" type="datetimeFigureOut">
              <a:rPr lang="en-US" smtClean="0"/>
              <a:pPr>
                <a:defRPr/>
              </a:pPr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E2B66-051F-46DE-A206-231B7F5091F6}" type="slidenum">
              <a:rPr lang="ar-SA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8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3657600"/>
            <a:ext cx="7162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latin typeface="+mn-lt"/>
                <a:ea typeface="+mn-ea"/>
                <a:cs typeface="+mn-cs"/>
              </a:rPr>
              <a:t>Lecturer name: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latin typeface="+mn-lt"/>
                <a:ea typeface="+mn-ea"/>
                <a:cs typeface="+mn-cs"/>
              </a:rPr>
              <a:t> Dr. Ahmed M. Albarrag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latin typeface="+mn-lt"/>
                <a:ea typeface="+mn-ea"/>
                <a:cs typeface="+mn-cs"/>
              </a:rPr>
              <a:t>Lecture Date: </a:t>
            </a:r>
            <a:r>
              <a:rPr lang="en-US" b="1" kern="1200" dirty="0" smtClean="0">
                <a:latin typeface="+mn-lt"/>
                <a:ea typeface="+mn-ea"/>
                <a:cs typeface="+mn-cs"/>
              </a:rPr>
              <a:t>Oct-2012</a:t>
            </a:r>
            <a:endParaRPr lang="en-US" b="1" kern="1200" dirty="0"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457200"/>
            <a:ext cx="8839200" cy="1905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pitchFamily="34" charset="0"/>
              </a:rPr>
              <a:t>Lecture Title: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u="sng" dirty="0">
                <a:latin typeface="Century Gothic" pitchFamily="34" charset="0"/>
                <a:cs typeface="Arial" pitchFamily="34" charset="0"/>
              </a:rPr>
              <a:t>Diversity of Fungi and Fungal Infections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pitchFamily="34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pitchFamily="34" charset="0"/>
              </a:rPr>
            </a:b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28600"/>
            <a:ext cx="7851775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- Mycoses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752600"/>
            <a:ext cx="8610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US" sz="2400" b="1" dirty="0">
              <a:latin typeface="+mn-lt"/>
            </a:endParaRPr>
          </a:p>
          <a:p>
            <a:pPr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defRPr/>
            </a:pPr>
            <a:endParaRPr lang="en-US" sz="2000" dirty="0">
              <a:latin typeface="+mn-lt"/>
            </a:endParaRPr>
          </a:p>
          <a:p>
            <a:pPr marL="1188720" lvl="3" indent="-210312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Char char=""/>
              <a:defRPr/>
            </a:pPr>
            <a:endParaRPr lang="en-US" dirty="0">
              <a:latin typeface="+mn-lt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914400" y="1617107"/>
            <a:ext cx="7772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rtl="1" eaLnBrk="1" hangingPunct="1">
              <a:defRPr/>
            </a:pPr>
            <a:r>
              <a:rPr lang="en-US" sz="2600" b="1" dirty="0">
                <a:latin typeface="+mn-lt"/>
                <a:cs typeface="Calibri" pitchFamily="34" charset="0"/>
              </a:rPr>
              <a:t>Opportunistic fungal infections</a:t>
            </a:r>
          </a:p>
          <a:p>
            <a:pPr defTabSz="914400" rtl="1" eaLnBrk="1" hangingPunct="1">
              <a:defRPr/>
            </a:pPr>
            <a:endParaRPr lang="en-US" sz="2400" dirty="0">
              <a:latin typeface="Constantia" pitchFamily="18" charset="0"/>
              <a:cs typeface="Arial" charset="0"/>
            </a:endParaRPr>
          </a:p>
          <a:p>
            <a:pPr defTabSz="914400" eaLnBrk="1" hangingPunct="1">
              <a:buFont typeface="Arial" charset="0"/>
              <a:buChar char="•"/>
              <a:defRPr/>
            </a:pPr>
            <a:r>
              <a:rPr lang="en-US" sz="2400" dirty="0">
                <a:latin typeface="+mn-lt"/>
                <a:cs typeface="Arial" charset="0"/>
              </a:rPr>
              <a:t>Diseases in immunocompromised host </a:t>
            </a:r>
          </a:p>
          <a:p>
            <a:pPr defTabSz="914400" rtl="1" eaLnBrk="1" hangingPunct="1"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buFont typeface="Arial" charset="0"/>
              <a:buChar char="•"/>
              <a:defRPr/>
            </a:pPr>
            <a:r>
              <a:rPr lang="en-US" sz="2400" dirty="0">
                <a:latin typeface="+mn-lt"/>
                <a:cs typeface="Arial" charset="0"/>
              </a:rPr>
              <a:t>Risk factors</a:t>
            </a:r>
          </a:p>
          <a:p>
            <a:pPr lvl="2" defTabSz="914400" eaLnBrk="1" hangingPunct="1">
              <a:defRPr/>
            </a:pPr>
            <a:r>
              <a:rPr lang="en-US" sz="2400" dirty="0">
                <a:latin typeface="+mn-lt"/>
              </a:rPr>
              <a:t>HIV/AIDS</a:t>
            </a:r>
          </a:p>
          <a:p>
            <a:pPr lvl="2" defTabSz="914400" eaLnBrk="1" hangingPunct="1">
              <a:defRPr/>
            </a:pPr>
            <a:r>
              <a:rPr lang="en-US" sz="2400" dirty="0" smtClean="0">
                <a:latin typeface="+mn-lt"/>
              </a:rPr>
              <a:t>Malignancies</a:t>
            </a:r>
            <a:endParaRPr lang="en-US" sz="2400" dirty="0">
              <a:latin typeface="+mn-lt"/>
            </a:endParaRPr>
          </a:p>
          <a:p>
            <a:pPr lvl="2" defTabSz="914400" eaLnBrk="1" hangingPunct="1">
              <a:defRPr/>
            </a:pPr>
            <a:r>
              <a:rPr lang="en-US" sz="2400" dirty="0">
                <a:latin typeface="+mn-lt"/>
              </a:rPr>
              <a:t>Organs transplantation</a:t>
            </a:r>
          </a:p>
          <a:p>
            <a:pPr lvl="2" defTabSz="914400" eaLnBrk="1" hangingPunct="1">
              <a:defRPr/>
            </a:pPr>
            <a:r>
              <a:rPr lang="en-US" sz="2400" dirty="0" smtClean="0">
                <a:latin typeface="+mn-lt"/>
                <a:cs typeface="Arial" charset="0"/>
              </a:rPr>
              <a:t>Diabetes</a:t>
            </a:r>
            <a:r>
              <a:rPr lang="en-US" sz="2400" dirty="0" smtClean="0">
                <a:latin typeface="Constantia" pitchFamily="18" charset="0"/>
                <a:cs typeface="Arial" charset="0"/>
              </a:rPr>
              <a:t>  </a:t>
            </a:r>
          </a:p>
          <a:p>
            <a:pPr lvl="2" defTabSz="914400" eaLnBrk="1" hangingPunct="1">
              <a:defRPr/>
            </a:pPr>
            <a:endParaRPr lang="en-US" sz="2400" dirty="0" smtClean="0">
              <a:latin typeface="Constantia" pitchFamily="18" charset="0"/>
              <a:cs typeface="Arial" charset="0"/>
            </a:endParaRPr>
          </a:p>
          <a:p>
            <a:pPr lvl="2" defTabSz="914400" eaLnBrk="1" hangingPunct="1">
              <a:defRPr/>
            </a:pPr>
            <a:r>
              <a:rPr lang="en-US" sz="2400" dirty="0" smtClean="0">
                <a:latin typeface="Constantia" pitchFamily="18" charset="0"/>
                <a:cs typeface="Arial" charset="0"/>
              </a:rPr>
              <a:t>Many others        </a:t>
            </a:r>
            <a:endParaRPr lang="en-US" sz="2400" dirty="0">
              <a:latin typeface="Constantia" pitchFamily="18" charset="0"/>
              <a:cs typeface="Arial" charset="0"/>
            </a:endParaRPr>
          </a:p>
          <a:p>
            <a:pPr defTabSz="914400" rtl="1" eaLnBrk="1" hangingPunct="1">
              <a:defRPr/>
            </a:pPr>
            <a:endParaRPr lang="en-US" sz="2400" dirty="0">
              <a:latin typeface="Constantia" pitchFamily="18" charset="0"/>
              <a:cs typeface="Arial" charset="0"/>
            </a:endParaRPr>
          </a:p>
          <a:p>
            <a:pPr defTabSz="914400" rtl="1" eaLnBrk="1" hangingPunct="1">
              <a:defRPr/>
            </a:pPr>
            <a:endParaRPr lang="en-US" sz="2400" dirty="0">
              <a:latin typeface="Constant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-152400" y="1600200"/>
            <a:ext cx="472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1" hangingPunct="1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+mn-lt"/>
                <a:cs typeface="Arial" charset="0"/>
              </a:rPr>
              <a:t>   </a:t>
            </a:r>
            <a:r>
              <a:rPr lang="en-US" sz="2400" b="1" dirty="0" smtClean="0">
                <a:latin typeface="+mn-lt"/>
                <a:cs typeface="Arial" charset="0"/>
              </a:rPr>
              <a:t>Opportunistic </a:t>
            </a:r>
            <a:r>
              <a:rPr lang="en-US" sz="2400" b="1" dirty="0">
                <a:latin typeface="+mn-lt"/>
                <a:cs typeface="Arial" charset="0"/>
              </a:rPr>
              <a:t>Fungi</a:t>
            </a:r>
          </a:p>
          <a:p>
            <a:pPr lvl="1" defTabSz="914400" eaLnBrk="1" hangingPunct="1">
              <a:buFont typeface="Wingdings" pitchFamily="2" charset="2"/>
              <a:buChar char="Ø"/>
              <a:defRPr/>
            </a:pPr>
            <a:r>
              <a:rPr lang="en-US" sz="2200" u="sng" dirty="0" smtClean="0">
                <a:latin typeface="+mn-lt"/>
                <a:cs typeface="Arial" charset="0"/>
              </a:rPr>
              <a:t>Normal </a:t>
            </a:r>
            <a:r>
              <a:rPr lang="en-US" sz="2200" u="sng" dirty="0">
                <a:latin typeface="+mn-lt"/>
                <a:cs typeface="Arial" charset="0"/>
              </a:rPr>
              <a:t>flora</a:t>
            </a:r>
          </a:p>
          <a:p>
            <a:pPr lvl="2" defTabSz="914400" eaLnBrk="1" hangingPunct="1">
              <a:defRPr/>
            </a:pPr>
            <a:r>
              <a:rPr lang="en-US" sz="2200" i="1" dirty="0">
                <a:latin typeface="+mn-lt"/>
                <a:cs typeface="Arial" charset="0"/>
              </a:rPr>
              <a:t>Candida spp.</a:t>
            </a:r>
          </a:p>
          <a:p>
            <a:pPr lvl="2" defTabSz="914400" eaLnBrk="1" hangingPunct="1">
              <a:defRPr/>
            </a:pPr>
            <a:r>
              <a:rPr lang="en-US" sz="2200" dirty="0">
                <a:latin typeface="+mn-lt"/>
                <a:cs typeface="Arial" charset="0"/>
              </a:rPr>
              <a:t> Other yeast</a:t>
            </a:r>
          </a:p>
          <a:p>
            <a:pPr lvl="1" defTabSz="914400" eaLnBrk="1" hangingPunct="1">
              <a:defRPr/>
            </a:pPr>
            <a:endParaRPr lang="en-US" i="1" dirty="0">
              <a:latin typeface="Constantia" pitchFamily="18" charset="0"/>
              <a:cs typeface="Arial" charset="0"/>
            </a:endParaRPr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4648200" y="2555260"/>
            <a:ext cx="487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defTabSz="91440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u="sng" dirty="0">
                <a:solidFill>
                  <a:schemeClr val="bg1"/>
                </a:solidFill>
                <a:latin typeface="+mn-lt"/>
                <a:cs typeface="Arial" charset="0"/>
              </a:rPr>
              <a:t>• </a:t>
            </a:r>
            <a:r>
              <a:rPr lang="en-US" sz="2200" u="sng" dirty="0">
                <a:latin typeface="+mn-lt"/>
                <a:cs typeface="Arial" charset="0"/>
              </a:rPr>
              <a:t>Endemic geographically </a:t>
            </a:r>
            <a:r>
              <a:rPr lang="en-US" sz="2200" u="sng" dirty="0" smtClean="0">
                <a:latin typeface="+mn-lt"/>
                <a:cs typeface="Arial" charset="0"/>
              </a:rPr>
              <a:t>restricted fungi</a:t>
            </a:r>
            <a:endParaRPr lang="en-US" sz="2200" u="sng" dirty="0">
              <a:latin typeface="+mn-lt"/>
              <a:cs typeface="Arial" charset="0"/>
            </a:endParaRPr>
          </a:p>
        </p:txBody>
      </p: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419100" y="733425"/>
            <a:ext cx="6781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1" hangingPunct="1"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The Fungi</a:t>
            </a: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4648200" y="1371600"/>
            <a:ext cx="396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1" hangingPunct="1">
              <a:defRPr/>
            </a:pPr>
            <a:r>
              <a:rPr lang="en-US" dirty="0">
                <a:latin typeface="Constantia" pitchFamily="18" charset="0"/>
                <a:cs typeface="Arial" charset="0"/>
              </a:rPr>
              <a:t> </a:t>
            </a:r>
          </a:p>
          <a:p>
            <a:pPr defTabSz="914400" eaLnBrk="1" hangingPunct="1">
              <a:defRPr/>
            </a:pPr>
            <a:r>
              <a:rPr lang="en-US" sz="2400" b="1" dirty="0">
                <a:latin typeface="+mn-lt"/>
                <a:cs typeface="Calibri" pitchFamily="34" charset="0"/>
              </a:rPr>
              <a:t>Primary Pathogens</a:t>
            </a:r>
          </a:p>
          <a:p>
            <a:pPr lvl="1" defTabSz="914400" eaLnBrk="1" hangingPunct="1">
              <a:buFont typeface="Arial" charset="0"/>
              <a:buChar char="•"/>
              <a:defRPr/>
            </a:pPr>
            <a:r>
              <a:rPr lang="en-US" sz="2200" dirty="0">
                <a:latin typeface="+mn-lt"/>
                <a:cs typeface="Calibri" pitchFamily="34" charset="0"/>
              </a:rPr>
              <a:t> </a:t>
            </a:r>
            <a:r>
              <a:rPr lang="en-US" sz="2200" u="sng" dirty="0" err="1" smtClean="0">
                <a:latin typeface="+mn-lt"/>
                <a:cs typeface="Calibri" pitchFamily="34" charset="0"/>
              </a:rPr>
              <a:t>Dermatophytes</a:t>
            </a:r>
            <a:endParaRPr lang="en-US" sz="2200" u="sng" dirty="0">
              <a:latin typeface="+mn-lt"/>
              <a:cs typeface="Calibri" pitchFamily="34" charset="0"/>
            </a:endParaRP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-228600" y="2971800"/>
            <a:ext cx="44005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defTabSz="914400" eaLnBrk="1" hangingPunct="1">
              <a:buFont typeface="Wingdings" pitchFamily="2" charset="2"/>
              <a:buChar char="Ø"/>
              <a:defRPr/>
            </a:pPr>
            <a:r>
              <a:rPr lang="en-US" sz="2200" u="sng" dirty="0">
                <a:latin typeface="+mn-lt"/>
                <a:cs typeface="Calibri" pitchFamily="34" charset="0"/>
              </a:rPr>
              <a:t>Ubiquitous in our environment</a:t>
            </a:r>
          </a:p>
          <a:p>
            <a:pPr lvl="2" defTabSz="914400" eaLnBrk="1" hangingPunct="1">
              <a:defRPr/>
            </a:pPr>
            <a:r>
              <a:rPr lang="en-US" sz="2200" i="1" dirty="0">
                <a:latin typeface="+mn-lt"/>
                <a:cs typeface="Calibri" pitchFamily="34" charset="0"/>
              </a:rPr>
              <a:t>Aspergillus spp.</a:t>
            </a:r>
          </a:p>
          <a:p>
            <a:pPr lvl="2" defTabSz="914400" eaLnBrk="1" hangingPunct="1">
              <a:defRPr/>
            </a:pPr>
            <a:r>
              <a:rPr lang="en-US" sz="2200" i="1" dirty="0" err="1">
                <a:latin typeface="+mn-lt"/>
                <a:cs typeface="Calibri" pitchFamily="34" charset="0"/>
              </a:rPr>
              <a:t>Zygomycetes</a:t>
            </a:r>
            <a:r>
              <a:rPr lang="en-US" sz="2200" i="1" dirty="0">
                <a:latin typeface="+mn-lt"/>
                <a:cs typeface="Calibri" pitchFamily="34" charset="0"/>
              </a:rPr>
              <a:t> spp.</a:t>
            </a:r>
          </a:p>
          <a:p>
            <a:pPr lvl="2" defTabSz="914400" eaLnBrk="1" hangingPunct="1">
              <a:defRPr/>
            </a:pPr>
            <a:r>
              <a:rPr lang="en-US" sz="2200" i="1" dirty="0" smtClean="0">
                <a:latin typeface="+mn-lt"/>
                <a:cs typeface="Calibri" pitchFamily="34" charset="0"/>
              </a:rPr>
              <a:t>Cryptococcus </a:t>
            </a:r>
            <a:r>
              <a:rPr lang="en-US" sz="2200" i="1" dirty="0">
                <a:latin typeface="+mn-lt"/>
                <a:cs typeface="Calibri" pitchFamily="34" charset="0"/>
              </a:rPr>
              <a:t>spp</a:t>
            </a:r>
            <a:r>
              <a:rPr lang="en-US" sz="2200" i="1" dirty="0" smtClean="0">
                <a:latin typeface="+mn-lt"/>
                <a:cs typeface="Calibri" pitchFamily="34" charset="0"/>
              </a:rPr>
              <a:t>.</a:t>
            </a:r>
          </a:p>
          <a:p>
            <a:pPr lvl="2" defTabSz="914400" eaLnBrk="1" hangingPunct="1">
              <a:defRPr/>
            </a:pPr>
            <a:endParaRPr lang="en-US" sz="2200" i="1" dirty="0">
              <a:latin typeface="+mn-lt"/>
              <a:cs typeface="Calibri" pitchFamily="34" charset="0"/>
            </a:endParaRPr>
          </a:p>
          <a:p>
            <a:pPr lvl="2" defTabSz="914400" eaLnBrk="1" hangingPunct="1">
              <a:defRPr/>
            </a:pPr>
            <a:r>
              <a:rPr lang="en-US" sz="2200" i="1" dirty="0" smtClean="0">
                <a:latin typeface="+mn-lt"/>
                <a:cs typeface="Calibri" pitchFamily="34" charset="0"/>
              </a:rPr>
              <a:t>Many others</a:t>
            </a:r>
            <a:endParaRPr lang="en-US" sz="2200" i="1" dirty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1625" y="463550"/>
            <a:ext cx="7851775" cy="8382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of fungal infection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4294967295"/>
          </p:nvPr>
        </p:nvSpPr>
        <p:spPr>
          <a:xfrm>
            <a:off x="603250" y="1857375"/>
            <a:ext cx="7169150" cy="40862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rgbClr val="FFFF00"/>
              </a:buClr>
              <a:buFont typeface="Arial" pitchFamily="34" charset="0"/>
              <a:buNone/>
            </a:pPr>
            <a:r>
              <a:rPr lang="en-US" sz="2400" dirty="0" smtClean="0"/>
              <a:t>Clinical features (history, risk factors, etc)</a:t>
            </a:r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Imaging</a:t>
            </a:r>
          </a:p>
          <a:p>
            <a:pPr marL="914400" lvl="2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Good value in diagnosis and therapy monitoring</a:t>
            </a:r>
          </a:p>
          <a:p>
            <a:pPr marL="914400" lvl="2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dirty="0" smtClean="0"/>
          </a:p>
          <a:p>
            <a:pPr marL="0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Lab Investigations</a:t>
            </a:r>
          </a:p>
          <a:p>
            <a:pPr marL="914400" lvl="2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Histopathology</a:t>
            </a:r>
          </a:p>
          <a:p>
            <a:pPr marL="914400" lvl="2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Microbiology</a:t>
            </a:r>
          </a:p>
          <a:p>
            <a:pPr marL="0" indent="0" algn="r" defTabSz="914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0225" y="228600"/>
            <a:ext cx="7851775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1447800"/>
            <a:ext cx="7854950" cy="5029200"/>
          </a:xfrm>
        </p:spPr>
        <p:txBody>
          <a:bodyPr lIns="0" rIns="18288">
            <a:normAutofit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b="1" dirty="0" smtClean="0"/>
              <a:t>Direct Microscopy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100" dirty="0" smtClean="0"/>
              <a:t>1. </a:t>
            </a:r>
            <a:r>
              <a:rPr lang="en-US" sz="2000" dirty="0" smtClean="0"/>
              <a:t>Potassium Hydroxide (10-20% KOH)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000" dirty="0" smtClean="0"/>
              <a:t>2. Fungal stains: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000" dirty="0" smtClean="0"/>
              <a:t>Giemsa Stain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000" dirty="0" smtClean="0"/>
              <a:t>Grocott’s Methenamine Silver stain (GMS)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000" dirty="0" smtClean="0"/>
              <a:t>India ink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2600" b="1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600" b="1" dirty="0" smtClean="0"/>
              <a:t>Culture</a:t>
            </a:r>
          </a:p>
          <a:p>
            <a:pPr marL="0" lvl="1" indent="0">
              <a:lnSpc>
                <a:spcPct val="80000"/>
              </a:lnSpc>
              <a:buClr>
                <a:srgbClr val="FFFF00"/>
              </a:buClr>
              <a:buSzPct val="95000"/>
              <a:buNone/>
              <a:defRPr/>
            </a:pPr>
            <a:r>
              <a:rPr lang="en-US" sz="2100" dirty="0" smtClean="0"/>
              <a:t>Fungal media:  </a:t>
            </a:r>
            <a:r>
              <a:rPr lang="en-US" sz="2100" dirty="0" err="1" smtClean="0"/>
              <a:t>Sabouraud</a:t>
            </a:r>
            <a:r>
              <a:rPr lang="en-US" sz="2100" dirty="0" smtClean="0"/>
              <a:t> Dextrose Agar (SDA),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21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600" b="1" dirty="0" smtClean="0"/>
              <a:t>Serology:    </a:t>
            </a:r>
            <a:r>
              <a:rPr lang="en-US" sz="2000" dirty="0" smtClean="0"/>
              <a:t>(Detection of Antigen and/or Antibody)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21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600" b="1" dirty="0" smtClean="0"/>
              <a:t>PCR:   </a:t>
            </a:r>
            <a:r>
              <a:rPr lang="en-US" sz="2000" dirty="0" smtClean="0"/>
              <a:t>(Detection of Fungal DNA)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DSC038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924175"/>
            <a:ext cx="16129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DSC038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5100" y="2852738"/>
            <a:ext cx="15859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DSC038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8038" y="2967038"/>
            <a:ext cx="2439987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imagesCAVPQIK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692150"/>
            <a:ext cx="14493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AutoShape 9"/>
          <p:cNvSpPr>
            <a:spLocks noChangeArrowheads="1"/>
          </p:cNvSpPr>
          <p:nvPr/>
        </p:nvSpPr>
        <p:spPr bwMode="auto">
          <a:xfrm rot="-2499705">
            <a:off x="2051050" y="1592263"/>
            <a:ext cx="1152525" cy="360362"/>
          </a:xfrm>
          <a:prstGeom prst="leftArrow">
            <a:avLst>
              <a:gd name="adj1" fmla="val 23296"/>
              <a:gd name="adj2" fmla="val 70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 rot="-7857422">
            <a:off x="5904706" y="1593057"/>
            <a:ext cx="1152525" cy="360362"/>
          </a:xfrm>
          <a:prstGeom prst="leftArrow">
            <a:avLst>
              <a:gd name="adj1" fmla="val 23296"/>
              <a:gd name="adj2" fmla="val 70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15370" name="AutoShape 13"/>
          <p:cNvSpPr>
            <a:spLocks noChangeArrowheads="1"/>
          </p:cNvSpPr>
          <p:nvPr/>
        </p:nvSpPr>
        <p:spPr bwMode="auto">
          <a:xfrm rot="16200000">
            <a:off x="6495256" y="4833143"/>
            <a:ext cx="1584325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76200" y="5175250"/>
            <a:ext cx="1584325" cy="53975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Yeast </a:t>
            </a: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+/- </a:t>
            </a: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pseudohyphae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1042988" y="6065838"/>
            <a:ext cx="1584325" cy="56356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Negative</a:t>
            </a:r>
            <a:endParaRPr lang="ar-SA" sz="1200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endParaRPr lang="en-US" sz="12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2077025" y="5054600"/>
            <a:ext cx="1443038" cy="880241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ar-SA" sz="1200" b="1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Fungal hyphae or other fungal element</a:t>
            </a:r>
          </a:p>
          <a:p>
            <a:pPr algn="ctr" defTabSz="914400" rtl="1" eaLnBrk="1" hangingPunct="1">
              <a:lnSpc>
                <a:spcPct val="80000"/>
              </a:lnSpc>
            </a:pPr>
            <a:endParaRPr lang="en-US" sz="1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6443663" y="5805488"/>
            <a:ext cx="1584325" cy="5873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No growth</a:t>
            </a:r>
          </a:p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7483475" y="5084763"/>
            <a:ext cx="1584325" cy="56356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Mold</a:t>
            </a:r>
            <a:endParaRPr lang="ar-SA" sz="1200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endParaRPr 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5410200" y="5084763"/>
            <a:ext cx="1584325" cy="56356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solidFill>
                  <a:srgbClr val="000000"/>
                </a:solidFill>
                <a:cs typeface="Arial" pitchFamily="34" charset="0"/>
              </a:rPr>
              <a:t>Yeast</a:t>
            </a:r>
            <a:r>
              <a:rPr lang="en-US" sz="1200" b="1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algn="ctr" defTabSz="914400" rtl="1" eaLnBrk="1" hangingPunct="1">
              <a:lnSpc>
                <a:spcPct val="80000"/>
              </a:lnSpc>
            </a:pPr>
            <a:endParaRPr lang="en-US" sz="1200" b="1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5377" name="Picture 22" descr="imagesCA884R9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692150"/>
            <a:ext cx="12969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Text Box 25"/>
          <p:cNvSpPr txBox="1">
            <a:spLocks noChangeArrowheads="1"/>
          </p:cNvSpPr>
          <p:nvPr/>
        </p:nvSpPr>
        <p:spPr bwMode="auto">
          <a:xfrm>
            <a:off x="3708400" y="2241550"/>
            <a:ext cx="1584325" cy="2714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0000"/>
                </a:solidFill>
                <a:cs typeface="Arial" pitchFamily="34" charset="0"/>
              </a:rPr>
              <a:t>Clinical samples</a:t>
            </a:r>
          </a:p>
        </p:txBody>
      </p:sp>
      <p:sp>
        <p:nvSpPr>
          <p:cNvPr id="15379" name="Text Box 26"/>
          <p:cNvSpPr txBox="1">
            <a:spLocks noChangeArrowheads="1"/>
          </p:cNvSpPr>
          <p:nvPr/>
        </p:nvSpPr>
        <p:spPr bwMode="auto">
          <a:xfrm>
            <a:off x="900113" y="2312988"/>
            <a:ext cx="1655762" cy="611187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0000"/>
                </a:solidFill>
                <a:cs typeface="Arial" pitchFamily="34" charset="0"/>
              </a:rPr>
              <a:t>Microscopy</a:t>
            </a:r>
            <a:endParaRPr lang="ar-SA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80" name="Text Box 27"/>
          <p:cNvSpPr txBox="1">
            <a:spLocks noChangeArrowheads="1"/>
          </p:cNvSpPr>
          <p:nvPr/>
        </p:nvSpPr>
        <p:spPr bwMode="auto">
          <a:xfrm>
            <a:off x="6516688" y="2312988"/>
            <a:ext cx="1584325" cy="611187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400" b="1">
                <a:solidFill>
                  <a:srgbClr val="000000"/>
                </a:solidFill>
                <a:cs typeface="Arial" pitchFamily="34" charset="0"/>
              </a:rPr>
              <a:t>Culture</a:t>
            </a:r>
            <a:endParaRPr lang="ar-SA" sz="1400" b="1">
              <a:solidFill>
                <a:srgbClr val="000000"/>
              </a:solidFill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 rot="16200000">
            <a:off x="6164263" y="4457699"/>
            <a:ext cx="833438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 rot="16200000">
            <a:off x="7619605" y="4466034"/>
            <a:ext cx="816768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 rot="16200000">
            <a:off x="959262" y="4933538"/>
            <a:ext cx="1642241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 rot="16200000">
            <a:off x="2053431" y="4480718"/>
            <a:ext cx="787399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 rot="16200000">
            <a:off x="548483" y="4531519"/>
            <a:ext cx="787398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agents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72455"/>
              </p:ext>
            </p:extLst>
          </p:nvPr>
        </p:nvGraphicFramePr>
        <p:xfrm>
          <a:off x="76200" y="152401"/>
          <a:ext cx="8915400" cy="6528554"/>
        </p:xfrm>
        <a:graphic>
          <a:graphicData uri="http://schemas.openxmlformats.org/drawingml/2006/table">
            <a:tbl>
              <a:tblPr rtl="1"/>
              <a:tblGrid>
                <a:gridCol w="1995268"/>
                <a:gridCol w="2214586"/>
                <a:gridCol w="1474607"/>
                <a:gridCol w="1316793"/>
                <a:gridCol w="1075550"/>
                <a:gridCol w="838596"/>
              </a:tblGrid>
              <a:tr h="4973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</a:rPr>
                        <a:t>Comments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Spectrum of activity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Antifungal Agents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Mechanism of action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Group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Target</a:t>
                      </a:r>
                      <a:endParaRPr lang="en-US" sz="120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078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Serious toxic side effects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</a:rPr>
                        <a:t>(nephrotoxicity)</a:t>
                      </a:r>
                      <a:endParaRPr lang="en-US" sz="120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Broad antifungal spectrum which includes most fungi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Amphotericin B,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Nystatin 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Binds to ergosterol within cell membrane,  formation of pores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>
                          <a:latin typeface="Calibri"/>
                        </a:rPr>
                        <a:t>which lead to cell death 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Calibri"/>
                        </a:rPr>
                        <a:t>Polyenes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Cell membrane </a:t>
                      </a:r>
                      <a:endParaRPr lang="en-US" sz="120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92531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Not effective against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zygomycosis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 (except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posaconazole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Adverse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Effects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Drug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Interactions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Variable antimycotic activity</a:t>
                      </a:r>
                      <a:r>
                        <a:rPr lang="en-US" sz="1200">
                          <a:latin typeface="Arial"/>
                        </a:rPr>
                        <a:t>*</a:t>
                      </a:r>
                      <a:endParaRPr lang="en-US" sz="1200">
                        <a:latin typeface="Calibri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Fluconazole</a:t>
                      </a:r>
                      <a:r>
                        <a:rPr lang="en-US" sz="1200">
                          <a:latin typeface="Calibri"/>
                        </a:rPr>
                        <a:t> has a limited or no activity against mould fungi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Voriconazol </a:t>
                      </a:r>
                      <a:r>
                        <a:rPr lang="en-US" sz="1200">
                          <a:latin typeface="Calibri"/>
                        </a:rPr>
                        <a:t>is the drug of choice for Aspergillosis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Posaconazole</a:t>
                      </a:r>
                      <a:r>
                        <a:rPr lang="en-US" sz="1200">
                          <a:latin typeface="Calibri"/>
                        </a:rPr>
                        <a:t> has a broader spectrum of activity than other azoles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Ketoconazole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Itraconazole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Fluconazole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 Voriconazole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</a:rPr>
                        <a:t> </a:t>
                      </a:r>
                      <a:r>
                        <a:rPr lang="en-US" sz="1200">
                          <a:latin typeface="Calibri"/>
                        </a:rPr>
                        <a:t>Posaconazole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 Miconazole 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clotrimazole 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Inhibit the synthesis of ergosterol 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</a:rPr>
                        <a:t>Azoles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097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Has less toxicity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side effects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compared to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</a:rPr>
                        <a:t>amphotericin B and azoles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</a:rPr>
                        <a:t>Good activity against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latin typeface="Calibri"/>
                        </a:rPr>
                        <a:t>Candida </a:t>
                      </a:r>
                      <a:r>
                        <a:rPr lang="en-US" sz="1200" i="1" dirty="0" err="1">
                          <a:latin typeface="Calibri"/>
                        </a:rPr>
                        <a:t>spp</a:t>
                      </a:r>
                      <a:r>
                        <a:rPr lang="en-US" sz="1200" i="1" dirty="0">
                          <a:latin typeface="Calibri"/>
                        </a:rPr>
                        <a:t> </a:t>
                      </a:r>
                      <a:r>
                        <a:rPr lang="en-US" sz="1200" dirty="0">
                          <a:latin typeface="Calibri"/>
                        </a:rPr>
                        <a:t>,</a:t>
                      </a:r>
                      <a:r>
                        <a:rPr lang="en-US" sz="1200" i="1" dirty="0" err="1">
                          <a:latin typeface="Calibri"/>
                        </a:rPr>
                        <a:t>Aspergillus</a:t>
                      </a:r>
                      <a:r>
                        <a:rPr lang="en-US" sz="1200" i="1" dirty="0">
                          <a:latin typeface="Calibri"/>
                        </a:rPr>
                        <a:t> </a:t>
                      </a:r>
                      <a:r>
                        <a:rPr lang="en-US" sz="1200" i="1" dirty="0" err="1">
                          <a:latin typeface="Calibri"/>
                        </a:rPr>
                        <a:t>spp</a:t>
                      </a:r>
                      <a:endParaRPr lang="en-US" sz="1200" dirty="0">
                        <a:latin typeface="Calibri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</a:rPr>
                        <a:t>Limited  or no activity against other </a:t>
                      </a:r>
                      <a:r>
                        <a:rPr lang="en-US" sz="1200" dirty="0" smtClean="0">
                          <a:latin typeface="Calibri"/>
                        </a:rPr>
                        <a:t>fungi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Caspofungin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 Micafungin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Anidulafungin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 smtClean="0"/>
                        <a:t>Inhibits </a:t>
                      </a:r>
                      <a:r>
                        <a:rPr lang="en-US" sz="1200" dirty="0" err="1" smtClean="0"/>
                        <a:t>glucan</a:t>
                      </a:r>
                      <a:r>
                        <a:rPr lang="en-US" sz="1200" dirty="0" smtClean="0"/>
                        <a:t> synthesis, </a:t>
                      </a:r>
                    </a:p>
                    <a:p>
                      <a:pPr algn="l" rtl="0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glucan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polymers in the fungal cell wall)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Echinocandins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Cell wall</a:t>
                      </a:r>
                      <a:endParaRPr lang="en-US" sz="120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9440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</a:rPr>
                        <a:t>Monotherapy now limited (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</a:rPr>
                        <a:t>Resistance)</a:t>
                      </a:r>
                      <a:endParaRPr lang="en-US" sz="120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GB" sz="1200">
                          <a:latin typeface="Calibri"/>
                        </a:rPr>
                        <a:t>Restricted spectrum of activity</a:t>
                      </a:r>
                      <a:endParaRPr lang="en-US" sz="1200">
                        <a:latin typeface="Calibri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US" sz="1200" i="1">
                          <a:latin typeface="Calibri"/>
                        </a:rPr>
                        <a:t>Candida</a:t>
                      </a:r>
                      <a:r>
                        <a:rPr lang="en-US" sz="1200">
                          <a:latin typeface="Calibri"/>
                        </a:rPr>
                        <a:t> species</a:t>
                      </a:r>
                      <a:r>
                        <a:rPr lang="en-US" sz="1200" i="1">
                          <a:latin typeface="Calibri"/>
                        </a:rPr>
                        <a:t> </a:t>
                      </a:r>
                      <a:endParaRPr lang="en-US" sz="1200">
                        <a:latin typeface="Calibri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Calibri"/>
                        </a:rPr>
                        <a:t>Cryptococcus neoformans </a:t>
                      </a:r>
                      <a:endParaRPr lang="en-US" sz="120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Flucytosine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Fungal RNA miscoding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Interfering with DNA synthesis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Pyrimidine analogues</a:t>
                      </a: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DNA/RNA synthesis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marL="47746" marR="47746" marT="23873" marB="2387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743200" y="39624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Dr. Ahmed M. Albarrag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Oct-2012</a:t>
            </a:r>
            <a:endParaRPr lang="en-US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solidFill>
                <a:srgbClr val="D9D9D9"/>
              </a:solidFill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solidFill>
                <a:srgbClr val="D9D9D9"/>
              </a:solidFill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idx="4294967295"/>
          </p:nvPr>
        </p:nvSpPr>
        <p:spPr>
          <a:xfrm>
            <a:off x="-152400" y="762000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T</a:t>
            </a:r>
            <a:r>
              <a:rPr lang="en-US" sz="6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hank You </a:t>
            </a:r>
            <a:r>
              <a:rPr lang="en-US" sz="6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  <a:sym typeface="Wingdings"/>
              </a:rPr>
              <a:t></a:t>
            </a:r>
            <a:r>
              <a:rPr lang="en-US" sz="6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/>
            </a:r>
            <a:br>
              <a:rPr lang="en-US" sz="6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</a:br>
            <a:endParaRPr lang="en-US" sz="6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2225" y="520700"/>
            <a:ext cx="7851775" cy="8382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kern="1200" dirty="0"/>
              <a:t>Mycotic </a:t>
            </a:r>
            <a:r>
              <a:rPr lang="en-US" b="1" kern="1200" dirty="0" smtClean="0"/>
              <a:t>Diseases</a:t>
            </a:r>
            <a:endParaRPr lang="en-US" b="1" kern="1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1289050" y="2133600"/>
            <a:ext cx="7854950" cy="2943225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dirty="0" smtClean="0"/>
              <a:t>Hypersensitivity (Allergy)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dirty="0" err="1" smtClean="0"/>
              <a:t>Mycotoxicoses</a:t>
            </a:r>
            <a:endParaRPr lang="en-US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dirty="0" smtClean="0"/>
              <a:t>Infections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37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2225" y="520700"/>
            <a:ext cx="7851775" cy="8382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kern="1200" dirty="0"/>
              <a:t>Mycotic </a:t>
            </a:r>
            <a:r>
              <a:rPr lang="en-US" b="1" kern="1200" dirty="0" smtClean="0"/>
              <a:t>Diseases</a:t>
            </a:r>
            <a:endParaRPr lang="en-US" b="1" kern="1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1289050" y="2133600"/>
            <a:ext cx="6864350" cy="2943225"/>
          </a:xfrm>
        </p:spPr>
        <p:txBody>
          <a:bodyPr lIns="0" rIns="18288">
            <a:normAutofit fontScale="92500" lnSpcReduction="10000"/>
          </a:bodyPr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dirty="0" smtClean="0"/>
              <a:t>How the infection is acquired?</a:t>
            </a:r>
          </a:p>
          <a:p>
            <a:pPr marL="857250" lvl="1" indent="-457200" defTabSz="914400" eaLnBrk="1" hangingPunct="1">
              <a:buFont typeface="Wingdings" pitchFamily="2" charset="2"/>
              <a:buChar char="Ø"/>
            </a:pPr>
            <a:r>
              <a:rPr lang="en-US" dirty="0"/>
              <a:t>Colonization </a:t>
            </a:r>
            <a:r>
              <a:rPr lang="en-US" dirty="0" smtClean="0"/>
              <a:t>(normal </a:t>
            </a:r>
            <a:r>
              <a:rPr lang="en-US" dirty="0"/>
              <a:t>flora)</a:t>
            </a:r>
          </a:p>
          <a:p>
            <a:pPr marL="857250" lvl="1" indent="-457200" defTabSz="914400" eaLnBrk="1" hangingPunct="1">
              <a:buFont typeface="Wingdings" pitchFamily="2" charset="2"/>
              <a:buChar char="Ø"/>
            </a:pPr>
            <a:r>
              <a:rPr lang="en-US" dirty="0" smtClean="0"/>
              <a:t>Inhalation (Airborne)</a:t>
            </a:r>
            <a:endParaRPr lang="en-US" dirty="0"/>
          </a:p>
          <a:p>
            <a:pPr marL="400050" lvl="1" indent="0" defTabSz="914400" eaLnBrk="1" hangingPunct="1">
              <a:buFont typeface="Arial" pitchFamily="34" charset="0"/>
              <a:buNone/>
            </a:pPr>
            <a:endParaRPr lang="en-US" dirty="0" smtClean="0"/>
          </a:p>
          <a:p>
            <a:pPr marL="1257300" lvl="2" indent="-457200">
              <a:buFont typeface="Wingdings" pitchFamily="2" charset="2"/>
              <a:buChar char="Ø"/>
            </a:pPr>
            <a:r>
              <a:rPr lang="en-US" dirty="0" smtClean="0"/>
              <a:t>Contact</a:t>
            </a:r>
          </a:p>
          <a:p>
            <a:pPr marL="1257300" lvl="2" indent="-457200">
              <a:buFont typeface="Wingdings" pitchFamily="2" charset="2"/>
              <a:buChar char="Ø"/>
            </a:pPr>
            <a:r>
              <a:rPr lang="en-US" dirty="0" smtClean="0"/>
              <a:t>Ingestion</a:t>
            </a:r>
          </a:p>
          <a:p>
            <a:pPr marL="1257300" lvl="2" indent="-457200">
              <a:buFont typeface="Wingdings" pitchFamily="2" charset="2"/>
              <a:buChar char="Ø"/>
            </a:pPr>
            <a:r>
              <a:rPr lang="en-US" dirty="0" smtClean="0"/>
              <a:t>Trauma</a:t>
            </a:r>
          </a:p>
          <a:p>
            <a:pPr marL="400050" lvl="1" indent="0" defTabSz="914400" eaLnBrk="1" hangingPunct="1">
              <a:buFont typeface="Arial" pitchFamily="34" charset="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00050" lvl="1" indent="0" defTabSz="914400" eaLnBrk="1" hangingPunct="1">
              <a:buFont typeface="Arial" pitchFamily="34" charset="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37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2225" y="520700"/>
            <a:ext cx="7851775" cy="8382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kern="1200" dirty="0"/>
              <a:t>Mycotic </a:t>
            </a:r>
            <a:r>
              <a:rPr lang="en-US" b="1" kern="1200" dirty="0" smtClean="0"/>
              <a:t>Diseases</a:t>
            </a:r>
            <a:endParaRPr lang="en-US" b="1" kern="1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0" y="2133600"/>
            <a:ext cx="6102350" cy="2943225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endParaRPr lang="en-US" dirty="0" smtClean="0"/>
          </a:p>
          <a:p>
            <a:pPr marL="400050" lvl="1" indent="0" defTabSz="914400" eaLnBrk="1" hangingPunct="1">
              <a:buFont typeface="Arial" pitchFamily="34" charset="0"/>
              <a:buNone/>
            </a:pPr>
            <a:r>
              <a:rPr lang="en-US" dirty="0" smtClean="0"/>
              <a:t>Healthy  host?</a:t>
            </a:r>
          </a:p>
          <a:p>
            <a:pPr marL="400050" lvl="1" indent="0" defTabSz="914400" eaLnBrk="1" hangingPunct="1">
              <a:buFont typeface="Arial" pitchFamily="34" charset="0"/>
              <a:buNone/>
            </a:pPr>
            <a:r>
              <a:rPr lang="en-US" dirty="0" smtClean="0"/>
              <a:t>OR</a:t>
            </a:r>
          </a:p>
          <a:p>
            <a:pPr marL="400050" lvl="1" indent="0" defTabSz="914400" eaLnBrk="1" hangingPunct="1">
              <a:buFont typeface="Arial" pitchFamily="34" charset="0"/>
              <a:buNone/>
            </a:pPr>
            <a:r>
              <a:rPr lang="en-US" dirty="0" err="1" smtClean="0"/>
              <a:t>Immunocompromised</a:t>
            </a:r>
            <a:r>
              <a:rPr lang="en-US" dirty="0" smtClean="0"/>
              <a:t> host?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37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553200" y="2590800"/>
            <a:ext cx="228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kern="0" dirty="0" smtClean="0">
                <a:latin typeface="Calibri"/>
              </a:rPr>
              <a:t>(When, which type   of infection)</a:t>
            </a:r>
            <a:endParaRPr lang="en-US" dirty="0"/>
          </a:p>
        </p:txBody>
      </p:sp>
      <p:sp>
        <p:nvSpPr>
          <p:cNvPr id="5" name="Notched Right Arrow 4"/>
          <p:cNvSpPr/>
          <p:nvPr/>
        </p:nvSpPr>
        <p:spPr bwMode="auto">
          <a:xfrm>
            <a:off x="5105400" y="3200400"/>
            <a:ext cx="1219200" cy="480030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0225" y="228600"/>
            <a:ext cx="7851775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( Mycoses)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Superficial mycoses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Cutaneous mycosis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Subcutaneous mycoses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Systemic  mycoses</a:t>
            </a: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Opportunistic mycoses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85000"/>
              <a:buFont typeface="Wingdings 2" pitchFamily="18" charset="2"/>
              <a:buChar char=""/>
              <a:defRPr/>
            </a:pPr>
            <a:endParaRPr lang="en-US" sz="2400" b="1" dirty="0">
              <a:latin typeface="Constantia" pitchFamily="18" charset="0"/>
              <a:cs typeface="Arial" charset="0"/>
            </a:endParaRPr>
          </a:p>
          <a:p>
            <a:pPr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/>
            </a:pPr>
            <a:endParaRPr lang="en-US" sz="2000" dirty="0">
              <a:latin typeface="Constantia" pitchFamily="18" charset="0"/>
              <a:cs typeface="Arial" charset="0"/>
            </a:endParaRPr>
          </a:p>
          <a:p>
            <a:pPr marL="1187450" lvl="3" indent="-2095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/>
            </a:pPr>
            <a:endParaRPr lang="en-US" dirty="0">
              <a:latin typeface="Constant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77825" y="228600"/>
            <a:ext cx="7851775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( Mycoses)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441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Wingdings 2" pitchFamily="18" charset="2"/>
              <a:buChar char=""/>
              <a:defRPr/>
            </a:pPr>
            <a:endParaRPr lang="en-US" sz="2400" dirty="0" smtClean="0">
              <a:latin typeface="+mn-lt"/>
              <a:cs typeface="Calibri" pitchFamily="34" charset="0"/>
            </a:endParaRP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defRPr/>
            </a:pPr>
            <a:r>
              <a:rPr lang="en-US" sz="2800" b="1" u="sng" dirty="0" smtClean="0">
                <a:latin typeface="+mn-lt"/>
                <a:cs typeface="Calibri" pitchFamily="34" charset="0"/>
              </a:rPr>
              <a:t>Healthy Host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defRPr/>
            </a:pPr>
            <a:endParaRPr lang="en-US" sz="2800" b="1" u="sng" dirty="0" smtClean="0">
              <a:latin typeface="+mn-lt"/>
              <a:cs typeface="Calibri" pitchFamily="34" charset="0"/>
            </a:endParaRP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Calibri" pitchFamily="34" charset="0"/>
              </a:rPr>
              <a:t>Superficial </a:t>
            </a:r>
            <a:r>
              <a:rPr lang="en-US" sz="2000" dirty="0">
                <a:latin typeface="+mn-lt"/>
                <a:cs typeface="Calibri" pitchFamily="34" charset="0"/>
              </a:rPr>
              <a:t>mycoses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Calibri" pitchFamily="34" charset="0"/>
              </a:rPr>
              <a:t>Cutaneous </a:t>
            </a:r>
            <a:r>
              <a:rPr lang="en-US" sz="2000" dirty="0">
                <a:latin typeface="+mn-lt"/>
                <a:cs typeface="Calibri" pitchFamily="34" charset="0"/>
              </a:rPr>
              <a:t>mycosis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Calibri" pitchFamily="34" charset="0"/>
              </a:rPr>
              <a:t>Subcutaneous </a:t>
            </a:r>
            <a:r>
              <a:rPr lang="en-US" sz="2000" dirty="0">
                <a:latin typeface="+mn-lt"/>
                <a:cs typeface="Calibri" pitchFamily="34" charset="0"/>
              </a:rPr>
              <a:t>mycoses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  <a:cs typeface="Calibri" pitchFamily="34" charset="0"/>
              </a:rPr>
              <a:t>Systemic  </a:t>
            </a:r>
            <a:r>
              <a:rPr lang="en-US" sz="2000" dirty="0">
                <a:latin typeface="+mn-lt"/>
                <a:cs typeface="Calibri" pitchFamily="34" charset="0"/>
              </a:rPr>
              <a:t>mycoses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Arial" pitchFamily="34" charset="0"/>
              <a:buChar char="•"/>
              <a:defRPr/>
            </a:pPr>
            <a:endParaRPr lang="en-US" sz="2000" dirty="0">
              <a:latin typeface="+mn-lt"/>
              <a:cs typeface="Calibri" pitchFamily="34" charset="0"/>
            </a:endParaRP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85000"/>
              <a:defRPr/>
            </a:pPr>
            <a:endParaRPr lang="en-US" sz="2400" b="1" dirty="0">
              <a:latin typeface="Constantia" pitchFamily="18" charset="0"/>
              <a:cs typeface="Arial" charset="0"/>
            </a:endParaRPr>
          </a:p>
          <a:p>
            <a:pPr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/>
            </a:pPr>
            <a:endParaRPr lang="en-US" sz="2000" dirty="0">
              <a:latin typeface="Constantia" pitchFamily="18" charset="0"/>
              <a:cs typeface="Arial" charset="0"/>
            </a:endParaRPr>
          </a:p>
          <a:p>
            <a:pPr marL="1187450" lvl="3" indent="-2095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/>
            </a:pPr>
            <a:endParaRPr lang="en-US" dirty="0">
              <a:latin typeface="Constantia" pitchFamily="18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1759115"/>
            <a:ext cx="4789488" cy="340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5000"/>
              <a:buFont typeface="Wingdings 2" pitchFamily="18" charset="2"/>
              <a:buChar char=""/>
              <a:defRPr/>
            </a:pPr>
            <a:endParaRPr lang="en-US" sz="2400" dirty="0" smtClean="0">
              <a:latin typeface="Berlin Sans FB" pitchFamily="34" charset="0"/>
            </a:endParaRPr>
          </a:p>
          <a:p>
            <a:pPr marL="273050" lvl="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5000"/>
              <a:defRPr/>
            </a:pPr>
            <a:r>
              <a:rPr lang="en-US" sz="2800" b="1" u="sng" dirty="0" err="1" smtClean="0">
                <a:latin typeface="+mn-lt"/>
              </a:rPr>
              <a:t>Immunocompromised</a:t>
            </a:r>
            <a:r>
              <a:rPr lang="en-US" sz="2800" b="1" u="sng" dirty="0" smtClean="0">
                <a:latin typeface="+mn-lt"/>
              </a:rPr>
              <a:t> Host</a:t>
            </a:r>
          </a:p>
          <a:p>
            <a:pPr marL="273050" lvl="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5000"/>
              <a:defRPr/>
            </a:pPr>
            <a:endParaRPr lang="en-US" sz="2800" b="1" u="sng" dirty="0" smtClean="0">
              <a:latin typeface="+mn-lt"/>
            </a:endParaRPr>
          </a:p>
          <a:p>
            <a:pPr marL="730250" lvl="1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 smtClean="0">
                <a:latin typeface="+mn-lt"/>
              </a:rPr>
              <a:t>Superficial mycoses</a:t>
            </a:r>
          </a:p>
          <a:p>
            <a:pPr marL="730250" lvl="1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000" dirty="0" smtClean="0">
                <a:latin typeface="+mn-lt"/>
              </a:rPr>
              <a:t>Cutaneous mycosis</a:t>
            </a:r>
          </a:p>
          <a:p>
            <a:pPr marL="730250" lvl="1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 smtClean="0">
                <a:latin typeface="+mn-lt"/>
              </a:rPr>
              <a:t>Subcutaneous mycoses</a:t>
            </a:r>
          </a:p>
          <a:p>
            <a:pPr marL="730250" lvl="1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 smtClean="0">
                <a:latin typeface="+mn-lt"/>
              </a:rPr>
              <a:t>Systemic  mycoses</a:t>
            </a:r>
          </a:p>
          <a:p>
            <a:pPr marL="730250" lvl="1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85000"/>
              <a:buFont typeface="Wingdings 2" pitchFamily="18" charset="2"/>
              <a:buChar char=""/>
              <a:defRPr/>
            </a:pPr>
            <a:endParaRPr lang="en-US" sz="2000" dirty="0" smtClean="0">
              <a:latin typeface="+mn-lt"/>
            </a:endParaRPr>
          </a:p>
          <a:p>
            <a:pPr marL="730250" lvl="1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000" b="1" dirty="0" smtClean="0">
                <a:latin typeface="+mn-lt"/>
              </a:rPr>
              <a:t>Opportunistic mycoses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1625" y="228600"/>
            <a:ext cx="7851775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- Mycoses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800" b="1" dirty="0">
                <a:latin typeface="+mn-lt"/>
              </a:rPr>
              <a:t>Superficial Mycoses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Affect the outer layer of the skin or hair shaft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No immune response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dirty="0">
              <a:latin typeface="+mn-lt"/>
            </a:endParaRPr>
          </a:p>
          <a:p>
            <a:pPr marL="393192" indent="-457200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800" b="1" dirty="0">
                <a:latin typeface="+mn-lt"/>
              </a:rPr>
              <a:t>Cutaneous Mycoses</a:t>
            </a: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AU" sz="2600" dirty="0">
              <a:latin typeface="+mn-lt"/>
            </a:endParaRP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defRPr/>
            </a:pPr>
            <a:r>
              <a:rPr lang="en-AU" sz="2400" dirty="0" err="1" smtClean="0">
                <a:latin typeface="+mn-lt"/>
              </a:rPr>
              <a:t>Dermatophytosis</a:t>
            </a:r>
            <a:endParaRPr lang="en-AU" sz="2400" dirty="0" smtClean="0">
              <a:latin typeface="+mn-lt"/>
            </a:endParaRP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AU" sz="2400" b="1" dirty="0" smtClean="0">
              <a:latin typeface="+mn-lt"/>
            </a:endParaRPr>
          </a:p>
          <a:p>
            <a:pPr marL="1097280"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>
                <a:latin typeface="+mn-lt"/>
              </a:rPr>
              <a:t>Infection </a:t>
            </a:r>
            <a:r>
              <a:rPr lang="en-AU" sz="2400" dirty="0">
                <a:latin typeface="+mn-lt"/>
              </a:rPr>
              <a:t>of the skin, hair or nails caused by a group of </a:t>
            </a:r>
            <a:r>
              <a:rPr lang="en-AU" sz="2400" dirty="0" err="1">
                <a:latin typeface="+mn-lt"/>
              </a:rPr>
              <a:t>keratinophilic</a:t>
            </a:r>
            <a:r>
              <a:rPr lang="en-AU" sz="2400" dirty="0">
                <a:latin typeface="+mn-lt"/>
              </a:rPr>
              <a:t> fungi, called </a:t>
            </a:r>
            <a:r>
              <a:rPr lang="en-AU" sz="2400" dirty="0" err="1">
                <a:latin typeface="+mn-lt"/>
              </a:rPr>
              <a:t>dermatophytes</a:t>
            </a:r>
            <a:endParaRPr lang="en-AU" sz="2400" dirty="0">
              <a:latin typeface="+mn-lt"/>
            </a:endParaRP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dirty="0">
              <a:latin typeface="+mn-lt"/>
            </a:endParaRP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b="1" dirty="0">
              <a:latin typeface="+mn-lt"/>
            </a:endParaRP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85000"/>
              <a:buFont typeface="Wingdings 2" pitchFamily="18" charset="2"/>
              <a:buChar char=""/>
              <a:defRPr/>
            </a:pPr>
            <a:endParaRPr lang="en-US" sz="2400" b="1" dirty="0">
              <a:latin typeface="+mn-lt"/>
            </a:endParaRPr>
          </a:p>
          <a:p>
            <a:pPr marL="1096963"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/>
            </a:pPr>
            <a:endParaRPr lang="en-US" sz="2000" dirty="0">
              <a:latin typeface="+mn-lt"/>
            </a:endParaRPr>
          </a:p>
          <a:p>
            <a:pPr marL="1187450" lvl="3" indent="-2095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77825" y="228600"/>
            <a:ext cx="7851775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- Mycoses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981200"/>
            <a:ext cx="8610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2880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4200" b="1" dirty="0">
                <a:latin typeface="+mn-lt"/>
              </a:rPr>
              <a:t>Cutaneous Mycoses</a:t>
            </a: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AU" sz="2600" dirty="0">
              <a:latin typeface="+mn-lt"/>
            </a:endParaRP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defRPr/>
            </a:pPr>
            <a:r>
              <a:rPr lang="en-AU" sz="2900" dirty="0">
                <a:latin typeface="+mn-lt"/>
              </a:rPr>
              <a:t>Dermatophytosis</a:t>
            </a: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AU" sz="2900" b="1" dirty="0">
              <a:latin typeface="+mn-lt"/>
            </a:endParaRPr>
          </a:p>
          <a:p>
            <a:pPr marL="1097280"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5000"/>
              <a:buFont typeface="Wingdings 2"/>
              <a:buChar char=""/>
              <a:defRPr/>
            </a:pPr>
            <a:r>
              <a:rPr lang="en-AU" sz="2900" dirty="0">
                <a:latin typeface="+mn-lt"/>
              </a:rPr>
              <a:t>Infection of the skin, hair or nails caused by a group of keratinophilic fungi, called dermatophytes</a:t>
            </a:r>
          </a:p>
          <a:p>
            <a:pPr defTabSz="914400" rtl="1" eaLnBrk="1" hangingPunct="1">
              <a:lnSpc>
                <a:spcPct val="90000"/>
              </a:lnSpc>
              <a:buClr>
                <a:schemeClr val="tx2"/>
              </a:buClr>
              <a:defRPr/>
            </a:pPr>
            <a:endParaRPr lang="ar-SA" sz="3500" i="1" dirty="0">
              <a:latin typeface="+mn-lt"/>
            </a:endParaRPr>
          </a:p>
          <a:p>
            <a:pPr lvl="2" defTabSz="914400" rt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3500" dirty="0">
                <a:solidFill>
                  <a:schemeClr val="bg1"/>
                </a:solidFill>
                <a:latin typeface="+mn-lt"/>
              </a:rPr>
              <a:t>                </a:t>
            </a:r>
            <a:endParaRPr lang="en-US" sz="3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77825" y="231775"/>
            <a:ext cx="7851775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- Mycoses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1752600"/>
            <a:ext cx="8610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US" sz="2400" b="1" dirty="0">
              <a:latin typeface="+mn-lt"/>
            </a:endParaRPr>
          </a:p>
          <a:p>
            <a:pPr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defRPr/>
            </a:pPr>
            <a:endParaRPr lang="en-US" sz="2000" dirty="0">
              <a:latin typeface="+mn-lt"/>
            </a:endParaRPr>
          </a:p>
          <a:p>
            <a:pPr marL="1188720" lvl="3" indent="-210312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Char char=""/>
              <a:defRPr/>
            </a:pPr>
            <a:endParaRPr lang="en-US" dirty="0">
              <a:latin typeface="+mn-lt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63550" y="1752600"/>
            <a:ext cx="8534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rtl="1" eaLnBrk="1" hangingPunct="1">
              <a:defRPr/>
            </a:pPr>
            <a:r>
              <a:rPr lang="en-US" sz="2600" b="1" dirty="0">
                <a:latin typeface="+mn-lt"/>
                <a:cs typeface="Arial" charset="0"/>
              </a:rPr>
              <a:t>Subcutaneous Mycoses</a:t>
            </a:r>
          </a:p>
          <a:p>
            <a:pPr defTabSz="914400" rtl="1" eaLnBrk="1" hangingPunct="1"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Arial" charset="0"/>
              </a:rPr>
              <a:t>Fungal infections involving the dermis, subcutaneous 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Arial" charset="0"/>
              </a:rPr>
              <a:t>tissues, muscle and may extend to bone. 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Arial" charset="0"/>
              </a:rPr>
              <a:t>Usually they are initiated by trauma to the skin. 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613</Words>
  <Application>Microsoft Office PowerPoint</Application>
  <PresentationFormat>On-screen Show (4:3)</PresentationFormat>
  <Paragraphs>243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Mycotic Diseases</vt:lpstr>
      <vt:lpstr>Mycotic Diseases</vt:lpstr>
      <vt:lpstr>Mycotic Diseases</vt:lpstr>
      <vt:lpstr>Types of  fungal infections ( Mycoses)</vt:lpstr>
      <vt:lpstr>Types of  fungal infections ( Mycoses)</vt:lpstr>
      <vt:lpstr>Types of  fungal infections - Mycoses</vt:lpstr>
      <vt:lpstr>Types of  fungal infections - Mycoses</vt:lpstr>
      <vt:lpstr>Types of  fungal infections - Mycoses</vt:lpstr>
      <vt:lpstr>Types of  fungal infections - Mycoses</vt:lpstr>
      <vt:lpstr>PowerPoint Presentation</vt:lpstr>
      <vt:lpstr>Diagnosis of fungal infection</vt:lpstr>
      <vt:lpstr>Lab Diagnosis </vt:lpstr>
      <vt:lpstr>PowerPoint Presentation</vt:lpstr>
      <vt:lpstr>Antifungal agents </vt:lpstr>
      <vt:lpstr>PowerPoint Presentation</vt:lpstr>
      <vt:lpstr>Thank You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drahmad</dc:creator>
  <cp:lastModifiedBy>Dr.ALBARRAG</cp:lastModifiedBy>
  <cp:revision>186</cp:revision>
  <dcterms:created xsi:type="dcterms:W3CDTF">2011-06-14T17:07:28Z</dcterms:created>
  <dcterms:modified xsi:type="dcterms:W3CDTF">2012-10-14T11:22:26Z</dcterms:modified>
</cp:coreProperties>
</file>