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handoutMasterIdLst>
    <p:handoutMasterId r:id="rId27"/>
  </p:handoutMasterIdLst>
  <p:sldIdLst>
    <p:sldId id="256" r:id="rId2"/>
    <p:sldId id="257" r:id="rId3"/>
    <p:sldId id="302" r:id="rId4"/>
    <p:sldId id="303" r:id="rId5"/>
    <p:sldId id="304" r:id="rId6"/>
    <p:sldId id="306" r:id="rId7"/>
    <p:sldId id="340" r:id="rId8"/>
    <p:sldId id="339" r:id="rId9"/>
    <p:sldId id="338" r:id="rId10"/>
    <p:sldId id="337" r:id="rId11"/>
    <p:sldId id="336" r:id="rId12"/>
    <p:sldId id="335" r:id="rId13"/>
    <p:sldId id="334" r:id="rId14"/>
    <p:sldId id="333" r:id="rId15"/>
    <p:sldId id="332" r:id="rId16"/>
    <p:sldId id="331" r:id="rId17"/>
    <p:sldId id="330" r:id="rId18"/>
    <p:sldId id="329" r:id="rId19"/>
    <p:sldId id="328" r:id="rId20"/>
    <p:sldId id="327" r:id="rId21"/>
    <p:sldId id="326" r:id="rId22"/>
    <p:sldId id="324" r:id="rId23"/>
    <p:sldId id="323" r:id="rId24"/>
    <p:sldId id="260" r:id="rId25"/>
    <p:sldId id="261" r:id="rId2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endParaRPr lang="ar-SA"/>
          </a:p>
        </p:txBody>
      </p:sp>
      <p:sp>
        <p:nvSpPr>
          <p:cNvPr id="3" name="Date Placeholder 2"/>
          <p:cNvSpPr>
            <a:spLocks noGrp="1"/>
          </p:cNvSpPr>
          <p:nvPr>
            <p:ph type="dt" sz="quarter" idx="1"/>
          </p:nvPr>
        </p:nvSpPr>
        <p:spPr>
          <a:xfrm>
            <a:off x="1588"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fld id="{65D65897-C311-D741-B395-4686E4A72167}" type="datetimeFigureOut">
              <a:rPr lang="ar-SA"/>
              <a:pPr/>
              <a:t>27/11/1433</a:t>
            </a:fld>
            <a:endParaRPr lang="ar-SA"/>
          </a:p>
        </p:txBody>
      </p:sp>
      <p:sp>
        <p:nvSpPr>
          <p:cNvPr id="4" name="Footer Placeholder 3"/>
          <p:cNvSpPr>
            <a:spLocks noGrp="1"/>
          </p:cNvSpPr>
          <p:nvPr>
            <p:ph type="ftr" sz="quarter" idx="2"/>
          </p:nvPr>
        </p:nvSpPr>
        <p:spPr>
          <a:xfrm>
            <a:off x="3886200"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endParaRPr lang="ar-SA"/>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fld id="{E06A89F2-98DA-A54B-B69B-6F6FF2520D36}" type="slidenum">
              <a:rPr lang="ar-SA"/>
              <a:pPr/>
              <a:t>‹#›</a:t>
            </a:fld>
            <a:endParaRPr lang="ar-SA"/>
          </a:p>
        </p:txBody>
      </p:sp>
    </p:spTree>
    <p:extLst>
      <p:ext uri="{BB962C8B-B14F-4D97-AF65-F5344CB8AC3E}">
        <p14:creationId xmlns:p14="http://schemas.microsoft.com/office/powerpoint/2010/main" xmlns="" val="14616625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53EC39A0-8B66-D245-9595-D26A264A839C}" type="datetimeFigureOut">
              <a:rPr lang="en-US"/>
              <a:pPr/>
              <a:t>10/12/2012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890361C-CA08-6944-94BC-03E81F71633F}" type="slidenum">
              <a:rPr lang="en-US"/>
              <a:pPr/>
              <a:t>‹#›</a:t>
            </a:fld>
            <a:endParaRPr lang="en-US"/>
          </a:p>
        </p:txBody>
      </p:sp>
    </p:spTree>
    <p:extLst>
      <p:ext uri="{BB962C8B-B14F-4D97-AF65-F5344CB8AC3E}">
        <p14:creationId xmlns:p14="http://schemas.microsoft.com/office/powerpoint/2010/main" xmlns="" val="610755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67F6444-7804-9549-8882-2D3D87A4CF60}" type="datetimeFigureOut">
              <a:rPr lang="en-US"/>
              <a:pPr/>
              <a:t>10/12/2012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09464E5-31F0-EE49-9650-1D06D31FBB62}" type="slidenum">
              <a:rPr lang="en-US"/>
              <a:pPr/>
              <a:t>‹#›</a:t>
            </a:fld>
            <a:endParaRPr lang="en-US"/>
          </a:p>
        </p:txBody>
      </p:sp>
    </p:spTree>
    <p:extLst>
      <p:ext uri="{BB962C8B-B14F-4D97-AF65-F5344CB8AC3E}">
        <p14:creationId xmlns:p14="http://schemas.microsoft.com/office/powerpoint/2010/main" xmlns="" val="2771899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44A0B8E-11C6-2F4F-B8D4-D45AAB27577C}" type="datetimeFigureOut">
              <a:rPr lang="en-US"/>
              <a:pPr/>
              <a:t>10/12/2012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73A6340-7F36-2942-808F-863D8EF7AB55}" type="slidenum">
              <a:rPr lang="en-US"/>
              <a:pPr/>
              <a:t>‹#›</a:t>
            </a:fld>
            <a:endParaRPr lang="en-US"/>
          </a:p>
        </p:txBody>
      </p:sp>
    </p:spTree>
    <p:extLst>
      <p:ext uri="{BB962C8B-B14F-4D97-AF65-F5344CB8AC3E}">
        <p14:creationId xmlns:p14="http://schemas.microsoft.com/office/powerpoint/2010/main" xmlns="" val="2601822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C9C48CB-9ECB-8F47-A22C-527B439E0D6D}" type="datetimeFigureOut">
              <a:rPr lang="en-US"/>
              <a:pPr/>
              <a:t>10/12/2012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5AB161E-D12A-E342-87BD-C56B1CD665BE}" type="slidenum">
              <a:rPr lang="en-US"/>
              <a:pPr/>
              <a:t>‹#›</a:t>
            </a:fld>
            <a:endParaRPr lang="en-US"/>
          </a:p>
        </p:txBody>
      </p:sp>
    </p:spTree>
    <p:extLst>
      <p:ext uri="{BB962C8B-B14F-4D97-AF65-F5344CB8AC3E}">
        <p14:creationId xmlns:p14="http://schemas.microsoft.com/office/powerpoint/2010/main" xmlns="" val="3668799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218613D-8D7A-AB42-98D1-A66A335B6CC4}" type="datetimeFigureOut">
              <a:rPr lang="en-US"/>
              <a:pPr/>
              <a:t>10/12/2012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91B4B95-7E16-404D-9F1F-BC4F0F9C430C}" type="slidenum">
              <a:rPr lang="en-US"/>
              <a:pPr/>
              <a:t>‹#›</a:t>
            </a:fld>
            <a:endParaRPr lang="en-US"/>
          </a:p>
        </p:txBody>
      </p:sp>
    </p:spTree>
    <p:extLst>
      <p:ext uri="{BB962C8B-B14F-4D97-AF65-F5344CB8AC3E}">
        <p14:creationId xmlns:p14="http://schemas.microsoft.com/office/powerpoint/2010/main" xmlns="" val="175945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27DD3CD-B988-9142-8311-95A37414F937}" type="datetimeFigureOut">
              <a:rPr lang="en-US"/>
              <a:pPr/>
              <a:t>10/12/2012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5CAE8CD-67DB-2745-9413-CA7C47328F33}" type="slidenum">
              <a:rPr lang="en-US"/>
              <a:pPr/>
              <a:t>‹#›</a:t>
            </a:fld>
            <a:endParaRPr lang="en-US"/>
          </a:p>
        </p:txBody>
      </p:sp>
    </p:spTree>
    <p:extLst>
      <p:ext uri="{BB962C8B-B14F-4D97-AF65-F5344CB8AC3E}">
        <p14:creationId xmlns:p14="http://schemas.microsoft.com/office/powerpoint/2010/main" xmlns="" val="823474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2A5D126-2452-5C4F-A68C-9A5BF8F3F362}" type="datetimeFigureOut">
              <a:rPr lang="en-US"/>
              <a:pPr/>
              <a:t>10/12/2012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D159E83-9CD2-5F44-8E20-E0CF38A7AD01}" type="slidenum">
              <a:rPr lang="en-US"/>
              <a:pPr/>
              <a:t>‹#›</a:t>
            </a:fld>
            <a:endParaRPr lang="en-US"/>
          </a:p>
        </p:txBody>
      </p:sp>
    </p:spTree>
    <p:extLst>
      <p:ext uri="{BB962C8B-B14F-4D97-AF65-F5344CB8AC3E}">
        <p14:creationId xmlns:p14="http://schemas.microsoft.com/office/powerpoint/2010/main" xmlns="" val="871680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4FD116D-BBC0-8E4C-A86E-8ABDDD2B4481}" type="datetimeFigureOut">
              <a:rPr lang="en-US"/>
              <a:pPr/>
              <a:t>10/12/2012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A3BC37C8-16B7-6847-87ED-7130CF19DF31}" type="slidenum">
              <a:rPr lang="en-US"/>
              <a:pPr/>
              <a:t>‹#›</a:t>
            </a:fld>
            <a:endParaRPr lang="en-US"/>
          </a:p>
        </p:txBody>
      </p:sp>
    </p:spTree>
    <p:extLst>
      <p:ext uri="{BB962C8B-B14F-4D97-AF65-F5344CB8AC3E}">
        <p14:creationId xmlns:p14="http://schemas.microsoft.com/office/powerpoint/2010/main" xmlns="" val="4228221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A1B7085-0142-3D46-86C7-6648A3CA3BA2}" type="datetimeFigureOut">
              <a:rPr lang="en-US"/>
              <a:pPr/>
              <a:t>10/12/2012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8E68B5E-D2F0-114D-9572-41DF7CCEF7DF}" type="slidenum">
              <a:rPr lang="en-US"/>
              <a:pPr/>
              <a:t>‹#›</a:t>
            </a:fld>
            <a:endParaRPr lang="en-US"/>
          </a:p>
        </p:txBody>
      </p:sp>
    </p:spTree>
    <p:extLst>
      <p:ext uri="{BB962C8B-B14F-4D97-AF65-F5344CB8AC3E}">
        <p14:creationId xmlns:p14="http://schemas.microsoft.com/office/powerpoint/2010/main" xmlns="" val="1089788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019A0A9-EEA1-1F40-AAD2-46C7781BE396}" type="datetimeFigureOut">
              <a:rPr lang="en-US"/>
              <a:pPr/>
              <a:t>10/12/2012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572B7ED-7E81-254B-A91F-07559E904346}" type="slidenum">
              <a:rPr lang="en-US"/>
              <a:pPr/>
              <a:t>‹#›</a:t>
            </a:fld>
            <a:endParaRPr lang="en-US"/>
          </a:p>
        </p:txBody>
      </p:sp>
    </p:spTree>
    <p:extLst>
      <p:ext uri="{BB962C8B-B14F-4D97-AF65-F5344CB8AC3E}">
        <p14:creationId xmlns:p14="http://schemas.microsoft.com/office/powerpoint/2010/main" xmlns="" val="2863943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85319DA-C766-8646-9123-8A49FDA64A1D}" type="datetimeFigureOut">
              <a:rPr lang="en-US"/>
              <a:pPr/>
              <a:t>10/12/2012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0BAF33C-9BFF-3644-A959-798429AF520F}" type="slidenum">
              <a:rPr lang="en-US"/>
              <a:pPr/>
              <a:t>‹#›</a:t>
            </a:fld>
            <a:endParaRPr lang="en-US"/>
          </a:p>
        </p:txBody>
      </p:sp>
    </p:spTree>
    <p:extLst>
      <p:ext uri="{BB962C8B-B14F-4D97-AF65-F5344CB8AC3E}">
        <p14:creationId xmlns:p14="http://schemas.microsoft.com/office/powerpoint/2010/main" xmlns="" val="3997570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39066CBA-1879-4449-9433-B3B640ACEB60}" type="datetimeFigureOut">
              <a:rPr lang="en-US"/>
              <a:pPr/>
              <a:t>10/12/2012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AA8F945-A07C-3C48-9D48-94FCCF329A1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ＭＳ Ｐゴシック" charset="0"/>
          <a:cs typeface="+mj-cs"/>
        </a:defRPr>
      </a:lvl1pPr>
      <a:lvl2pPr algn="ctr" rtl="0" fontAlgn="base">
        <a:spcBef>
          <a:spcPct val="0"/>
        </a:spcBef>
        <a:spcAft>
          <a:spcPct val="0"/>
        </a:spcAft>
        <a:defRPr sz="4400">
          <a:solidFill>
            <a:schemeClr val="tx1"/>
          </a:solidFill>
          <a:latin typeface="Calibri" charset="0"/>
          <a:ea typeface="ＭＳ Ｐゴシック" charset="0"/>
        </a:defRPr>
      </a:lvl2pPr>
      <a:lvl3pPr algn="ctr" rtl="0" fontAlgn="base">
        <a:spcBef>
          <a:spcPct val="0"/>
        </a:spcBef>
        <a:spcAft>
          <a:spcPct val="0"/>
        </a:spcAft>
        <a:defRPr sz="4400">
          <a:solidFill>
            <a:schemeClr val="tx1"/>
          </a:solidFill>
          <a:latin typeface="Calibri" charset="0"/>
          <a:ea typeface="ＭＳ Ｐゴシック" charset="0"/>
        </a:defRPr>
      </a:lvl3pPr>
      <a:lvl4pPr algn="ctr" rtl="0" fontAlgn="base">
        <a:spcBef>
          <a:spcPct val="0"/>
        </a:spcBef>
        <a:spcAft>
          <a:spcPct val="0"/>
        </a:spcAft>
        <a:defRPr sz="4400">
          <a:solidFill>
            <a:schemeClr val="tx1"/>
          </a:solidFill>
          <a:latin typeface="Calibri" charset="0"/>
          <a:ea typeface="ＭＳ Ｐゴシック" charset="0"/>
        </a:defRPr>
      </a:lvl4pPr>
      <a:lvl5pPr algn="ctr" rtl="0" fontAlgn="base">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3657600"/>
            <a:ext cx="6400800" cy="1752600"/>
          </a:xfrm>
        </p:spPr>
        <p:txBody>
          <a:bodyPr rtlCol="0">
            <a:normAutofit/>
          </a:bodyPr>
          <a:lstStyle/>
          <a:p>
            <a:pPr fontAlgn="auto">
              <a:spcAft>
                <a:spcPts val="0"/>
              </a:spcAft>
              <a:buFont typeface="Arial" pitchFamily="34" charset="0"/>
              <a:buNone/>
              <a:defRPr/>
            </a:pPr>
            <a:r>
              <a:rPr lang="en-US" b="1" dirty="0" smtClean="0">
                <a:solidFill>
                  <a:srgbClr val="BFBFBF"/>
                </a:solidFill>
                <a:effectLst>
                  <a:outerShdw blurRad="38100" dist="38100" dir="2700000" algn="tl">
                    <a:srgbClr val="000000">
                      <a:alpha val="43137"/>
                    </a:srgbClr>
                  </a:outerShdw>
                </a:effectLst>
                <a:latin typeface="Footlight MT Light" pitchFamily="18" charset="0"/>
                <a:ea typeface="+mn-ea"/>
              </a:rPr>
              <a:t>Lecturer name: </a:t>
            </a:r>
            <a:r>
              <a:rPr lang="en-US" b="1" i="1" dirty="0" smtClean="0">
                <a:solidFill>
                  <a:schemeClr val="accent1">
                    <a:lumMod val="60000"/>
                    <a:lumOff val="40000"/>
                  </a:schemeClr>
                </a:solidFill>
                <a:effectLst>
                  <a:outerShdw blurRad="38100" dist="38100" dir="2700000" algn="tl">
                    <a:srgbClr val="000000"/>
                  </a:outerShdw>
                </a:effectLst>
                <a:latin typeface="Times New Roman" pitchFamily="18" charset="0"/>
                <a:ea typeface="+mn-ea"/>
                <a:cs typeface="Times New Roman" pitchFamily="18" charset="0"/>
              </a:rPr>
              <a:t>Prof .</a:t>
            </a:r>
            <a:r>
              <a:rPr lang="en-US" b="1" i="1" dirty="0" err="1" smtClean="0">
                <a:solidFill>
                  <a:schemeClr val="accent1">
                    <a:lumMod val="60000"/>
                    <a:lumOff val="40000"/>
                  </a:schemeClr>
                </a:solidFill>
                <a:effectLst>
                  <a:outerShdw blurRad="38100" dist="38100" dir="2700000" algn="tl">
                    <a:srgbClr val="000000"/>
                  </a:outerShdw>
                </a:effectLst>
                <a:latin typeface="Times New Roman" pitchFamily="18" charset="0"/>
                <a:ea typeface="+mn-ea"/>
                <a:cs typeface="Times New Roman" pitchFamily="18" charset="0"/>
              </a:rPr>
              <a:t>Hanan</a:t>
            </a:r>
            <a:r>
              <a:rPr lang="en-US" b="1" i="1" dirty="0" smtClean="0">
                <a:solidFill>
                  <a:schemeClr val="accent1">
                    <a:lumMod val="60000"/>
                    <a:lumOff val="40000"/>
                  </a:schemeClr>
                </a:solidFill>
                <a:effectLst>
                  <a:outerShdw blurRad="38100" dist="38100" dir="2700000" algn="tl">
                    <a:srgbClr val="000000"/>
                  </a:outerShdw>
                </a:effectLst>
                <a:latin typeface="Times New Roman" pitchFamily="18" charset="0"/>
                <a:ea typeface="+mn-ea"/>
                <a:cs typeface="Times New Roman" pitchFamily="18" charset="0"/>
              </a:rPr>
              <a:t> </a:t>
            </a:r>
            <a:r>
              <a:rPr lang="en-US" b="1" i="1" dirty="0" err="1" smtClean="0">
                <a:solidFill>
                  <a:schemeClr val="accent1">
                    <a:lumMod val="60000"/>
                    <a:lumOff val="40000"/>
                  </a:schemeClr>
                </a:solidFill>
                <a:effectLst>
                  <a:outerShdw blurRad="38100" dist="38100" dir="2700000" algn="tl">
                    <a:srgbClr val="000000"/>
                  </a:outerShdw>
                </a:effectLst>
                <a:latin typeface="Times New Roman" pitchFamily="18" charset="0"/>
                <a:ea typeface="+mn-ea"/>
                <a:cs typeface="Times New Roman" pitchFamily="18" charset="0"/>
              </a:rPr>
              <a:t>Habib</a:t>
            </a:r>
            <a:r>
              <a:rPr lang="en-US" b="1" i="1" dirty="0" smtClean="0">
                <a:solidFill>
                  <a:schemeClr val="accent1">
                    <a:lumMod val="60000"/>
                    <a:lumOff val="40000"/>
                  </a:schemeClr>
                </a:solidFill>
                <a:effectLst>
                  <a:outerShdw blurRad="38100" dist="38100" dir="2700000" algn="tl">
                    <a:srgbClr val="000000"/>
                  </a:outerShdw>
                </a:effectLst>
                <a:latin typeface="Times New Roman" pitchFamily="18" charset="0"/>
                <a:ea typeface="+mn-ea"/>
                <a:cs typeface="Times New Roman" pitchFamily="18" charset="0"/>
              </a:rPr>
              <a:t> &amp; Prof A.M. Kambal</a:t>
            </a:r>
          </a:p>
          <a:p>
            <a:pPr fontAlgn="auto">
              <a:spcAft>
                <a:spcPts val="0"/>
              </a:spcAft>
              <a:buFont typeface="Arial" pitchFamily="34" charset="0"/>
              <a:buNone/>
              <a:defRPr/>
            </a:pPr>
            <a:r>
              <a:rPr lang="en-US" sz="2000" dirty="0" smtClean="0">
                <a:latin typeface="Footlight MT Light" pitchFamily="18" charset="0"/>
                <a:ea typeface="+mn-ea"/>
              </a:rPr>
              <a:t>Department of  Pathology, Microbiology Unit</a:t>
            </a:r>
          </a:p>
          <a:p>
            <a:pPr fontAlgn="auto">
              <a:spcAft>
                <a:spcPts val="0"/>
              </a:spcAft>
              <a:buFont typeface="Arial"/>
              <a:buNone/>
              <a:defRPr/>
            </a:pPr>
            <a:endParaRPr lang="en-US" dirty="0" smtClean="0">
              <a:solidFill>
                <a:srgbClr val="D9D9D9"/>
              </a:solidFill>
              <a:latin typeface="Footlight MT Light" pitchFamily="18" charset="0"/>
              <a:ea typeface="+mn-ea"/>
            </a:endParaRPr>
          </a:p>
          <a:p>
            <a:pPr fontAlgn="auto">
              <a:spcAft>
                <a:spcPts val="0"/>
              </a:spcAft>
              <a:buFont typeface="Arial"/>
              <a:buNone/>
              <a:defRPr/>
            </a:pPr>
            <a:endParaRPr lang="en-US" dirty="0" smtClean="0">
              <a:solidFill>
                <a:srgbClr val="D9D9D9"/>
              </a:solidFill>
              <a:latin typeface="Footlight MT Light" pitchFamily="18" charset="0"/>
              <a:ea typeface="+mn-ea"/>
            </a:endParaRPr>
          </a:p>
          <a:p>
            <a:pPr fontAlgn="auto">
              <a:spcAft>
                <a:spcPts val="0"/>
              </a:spcAft>
              <a:buFont typeface="Arial"/>
              <a:buNone/>
              <a:defRPr/>
            </a:pPr>
            <a:endParaRPr lang="en-US" dirty="0">
              <a:latin typeface="Footlight MT Light" pitchFamily="18" charset="0"/>
              <a:ea typeface="+mn-ea"/>
            </a:endParaRPr>
          </a:p>
        </p:txBody>
      </p:sp>
      <p:sp>
        <p:nvSpPr>
          <p:cNvPr id="4" name="Title 1"/>
          <p:cNvSpPr txBox="1">
            <a:spLocks/>
          </p:cNvSpPr>
          <p:nvPr/>
        </p:nvSpPr>
        <p:spPr>
          <a:xfrm>
            <a:off x="304800" y="838200"/>
            <a:ext cx="9296400" cy="1905000"/>
          </a:xfrm>
          <a:prstGeom prst="rect">
            <a:avLst/>
          </a:prstGeom>
        </p:spPr>
        <p:txBody>
          <a:bodyPr anchor="ctr">
            <a:norm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600" b="1">
                <a:solidFill>
                  <a:srgbClr val="DCE6F2"/>
                </a:solidFill>
                <a:effectLst>
                  <a:outerShdw blurRad="38100" dist="38100" dir="2700000" algn="tl">
                    <a:srgbClr val="DDDDDD"/>
                  </a:outerShdw>
                </a:effectLst>
                <a:latin typeface="Footlight MT Light" charset="0"/>
                <a:cs typeface="Century Gothic" charset="0"/>
              </a:rPr>
              <a:t>Lecture Title:</a:t>
            </a:r>
          </a:p>
          <a:p>
            <a:pPr eaLnBrk="1" hangingPunct="1"/>
            <a:r>
              <a:rPr lang="en-GB" sz="4000" b="1">
                <a:solidFill>
                  <a:srgbClr val="FAC090"/>
                </a:solidFill>
                <a:latin typeface="Footlight MT Light" charset="0"/>
              </a:rPr>
              <a:t>Host-Parasite Relationship</a:t>
            </a:r>
            <a:r>
              <a:rPr lang="en-US" sz="4300" b="1">
                <a:solidFill>
                  <a:srgbClr val="BFBFBF"/>
                </a:solidFill>
                <a:effectLst>
                  <a:outerShdw blurRad="38100" dist="38100" dir="2700000" algn="tl">
                    <a:srgbClr val="DDDDDD"/>
                  </a:outerShdw>
                </a:effectLst>
                <a:latin typeface="Footlight MT Light" charset="0"/>
                <a:cs typeface="Century Gothic" charset="0"/>
              </a:rPr>
              <a:t/>
            </a:r>
            <a:br>
              <a:rPr lang="en-US" sz="4300" b="1">
                <a:solidFill>
                  <a:srgbClr val="BFBFBF"/>
                </a:solidFill>
                <a:effectLst>
                  <a:outerShdw blurRad="38100" dist="38100" dir="2700000" algn="tl">
                    <a:srgbClr val="DDDDDD"/>
                  </a:outerShdw>
                </a:effectLst>
                <a:latin typeface="Footlight MT Light" charset="0"/>
                <a:cs typeface="Century Gothic" charset="0"/>
              </a:rPr>
            </a:br>
            <a:endParaRPr lang="en-US" sz="4300" b="1">
              <a:solidFill>
                <a:srgbClr val="BFBFBF"/>
              </a:solidFill>
              <a:effectLst>
                <a:outerShdw blurRad="38100" dist="38100" dir="2700000" algn="tl">
                  <a:srgbClr val="DDDDDD"/>
                </a:outerShdw>
              </a:effectLst>
              <a:latin typeface="Footlight MT Light" charset="0"/>
              <a:cs typeface="Century Gothic" charset="0"/>
            </a:endParaRPr>
          </a:p>
        </p:txBody>
      </p:sp>
      <p:sp>
        <p:nvSpPr>
          <p:cNvPr id="5" name="TextBox 4"/>
          <p:cNvSpPr txBox="1"/>
          <p:nvPr/>
        </p:nvSpPr>
        <p:spPr>
          <a:xfrm>
            <a:off x="4114800" y="2743200"/>
            <a:ext cx="4114800" cy="369888"/>
          </a:xfrm>
          <a:prstGeom prst="rect">
            <a:avLst/>
          </a:prstGeom>
          <a:noFill/>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F2F2F2"/>
                </a:solidFill>
                <a:effectLst>
                  <a:outerShdw blurRad="38100" dist="38100" dir="2700000" algn="tl">
                    <a:srgbClr val="DDDDDD"/>
                  </a:outerShdw>
                </a:effectLst>
                <a:latin typeface="Footlight MT Light" charset="0"/>
                <a:cs typeface="Century Gothic" charset="0"/>
              </a:rPr>
              <a:t>(Foundation Block,microbiology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323850" y="1530350"/>
            <a:ext cx="8496300" cy="5327650"/>
          </a:xfrm>
          <a:prstGeom prst="rect">
            <a:avLst/>
          </a:prstGeom>
          <a:noFill/>
          <a:ln w="9525">
            <a:noFill/>
            <a:miter lim="800000"/>
            <a:headEnd/>
            <a:tailEnd/>
          </a:ln>
        </p:spPr>
        <p:txBody>
          <a:bodyPr/>
          <a:lstStyle/>
          <a:p>
            <a:pPr marL="342900" indent="-342900">
              <a:spcBef>
                <a:spcPct val="20000"/>
              </a:spcBef>
              <a:buFont typeface="Wingdings" pitchFamily="2" charset="2"/>
              <a:buNone/>
              <a:defRPr/>
            </a:pPr>
            <a:r>
              <a:rPr lang="en-US" sz="3200" dirty="0">
                <a:solidFill>
                  <a:srgbClr val="F4FDA1"/>
                </a:solidFill>
                <a:latin typeface="Footlight MT Light" pitchFamily="18" charset="0"/>
                <a:ea typeface="+mn-ea"/>
                <a:cs typeface="Times New Roman" pitchFamily="18" charset="0"/>
              </a:rPr>
              <a:t>Resistance:</a:t>
            </a:r>
          </a:p>
          <a:p>
            <a:pPr marL="342900" indent="-342900">
              <a:spcBef>
                <a:spcPct val="20000"/>
              </a:spcBef>
              <a:buClr>
                <a:schemeClr val="tx1"/>
              </a:buClr>
              <a:buFont typeface="Wingdings" pitchFamily="2" charset="2"/>
              <a:buChar char="§"/>
              <a:defRPr/>
            </a:pPr>
            <a:r>
              <a:rPr lang="en-US" sz="2800" dirty="0">
                <a:solidFill>
                  <a:schemeClr val="bg1">
                    <a:lumMod val="95000"/>
                  </a:schemeClr>
                </a:solidFill>
                <a:latin typeface="Footlight MT Light" pitchFamily="18" charset="0"/>
                <a:ea typeface="+mn-ea"/>
                <a:cs typeface="Times New Roman" pitchFamily="18" charset="0"/>
              </a:rPr>
              <a:t>The ability of the host to prevent establishment of infection by using its defense mechanisms.</a:t>
            </a:r>
          </a:p>
          <a:p>
            <a:pPr marL="342900" indent="-342900">
              <a:spcBef>
                <a:spcPct val="20000"/>
              </a:spcBef>
              <a:buFont typeface="Wingdings" pitchFamily="2" charset="2"/>
              <a:buNone/>
              <a:defRPr/>
            </a:pPr>
            <a:endParaRPr lang="en-US" sz="3200" dirty="0">
              <a:solidFill>
                <a:srgbClr val="F4FDA1"/>
              </a:solidFill>
              <a:latin typeface="Footlight MT Light" pitchFamily="18" charset="0"/>
              <a:ea typeface="+mn-ea"/>
              <a:cs typeface="Times New Roman" pitchFamily="18" charset="0"/>
            </a:endParaRPr>
          </a:p>
          <a:p>
            <a:pPr marL="342900" indent="-342900">
              <a:spcBef>
                <a:spcPct val="20000"/>
              </a:spcBef>
              <a:buFont typeface="Wingdings" pitchFamily="2" charset="2"/>
              <a:buNone/>
              <a:defRPr/>
            </a:pPr>
            <a:r>
              <a:rPr lang="en-US" sz="3200" dirty="0">
                <a:solidFill>
                  <a:srgbClr val="F4FDA1"/>
                </a:solidFill>
                <a:latin typeface="Footlight MT Light" pitchFamily="18" charset="0"/>
                <a:ea typeface="+mn-ea"/>
                <a:cs typeface="Times New Roman" pitchFamily="18" charset="0"/>
              </a:rPr>
              <a:t>Susceptibility:</a:t>
            </a:r>
            <a:r>
              <a:rPr lang="en-US" sz="3200" i="1" dirty="0">
                <a:solidFill>
                  <a:srgbClr val="6600FF"/>
                </a:solidFill>
                <a:latin typeface="Footlight MT Light" pitchFamily="18" charset="0"/>
                <a:ea typeface="+mn-ea"/>
                <a:cs typeface="Times New Roman" pitchFamily="18" charset="0"/>
              </a:rPr>
              <a:t>	</a:t>
            </a:r>
          </a:p>
          <a:p>
            <a:pPr marL="342900" indent="-342900">
              <a:spcBef>
                <a:spcPct val="20000"/>
              </a:spcBef>
              <a:buClr>
                <a:schemeClr val="tx1"/>
              </a:buClr>
              <a:buFont typeface="Wingdings" pitchFamily="2" charset="2"/>
              <a:buChar char="§"/>
              <a:defRPr/>
            </a:pPr>
            <a:r>
              <a:rPr lang="en-US" sz="2800" dirty="0">
                <a:solidFill>
                  <a:schemeClr val="bg1">
                    <a:lumMod val="95000"/>
                  </a:schemeClr>
                </a:solidFill>
                <a:latin typeface="Footlight MT Light" pitchFamily="18" charset="0"/>
                <a:ea typeface="+mn-ea"/>
                <a:cs typeface="Times New Roman" pitchFamily="18" charset="0"/>
              </a:rPr>
              <a:t>Lack of this resistance	and establishment of disease.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88913"/>
            <a:ext cx="1511300" cy="633412"/>
          </a:xfrm>
        </p:spPr>
        <p:txBody>
          <a:bodyPr/>
          <a:lstStyle/>
          <a:p>
            <a:r>
              <a:rPr lang="en-US" sz="3200" b="1">
                <a:solidFill>
                  <a:srgbClr val="FFFF00"/>
                </a:solidFill>
                <a:latin typeface="Times New Roman" charset="0"/>
                <a:cs typeface="Times New Roman" charset="0"/>
              </a:rPr>
              <a:t>Note:</a:t>
            </a:r>
          </a:p>
        </p:txBody>
      </p:sp>
      <p:sp>
        <p:nvSpPr>
          <p:cNvPr id="3" name="Rectangle 3"/>
          <p:cNvSpPr txBox="1">
            <a:spLocks noChangeArrowheads="1"/>
          </p:cNvSpPr>
          <p:nvPr/>
        </p:nvSpPr>
        <p:spPr bwMode="auto">
          <a:xfrm>
            <a:off x="360363" y="908050"/>
            <a:ext cx="8351837" cy="5400675"/>
          </a:xfrm>
          <a:prstGeom prst="rect">
            <a:avLst/>
          </a:prstGeom>
          <a:noFill/>
          <a:ln w="9525">
            <a:noFill/>
            <a:miter lim="800000"/>
            <a:headEnd/>
            <a:tailEnd/>
          </a:ln>
        </p:spPr>
        <p:txBody>
          <a:bodyPr/>
          <a:lstStyle>
            <a:lvl1pPr marL="609600" indent="-6096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just" eaLnBrk="1" hangingPunct="1">
              <a:spcBef>
                <a:spcPct val="20000"/>
              </a:spcBef>
              <a:buClr>
                <a:schemeClr val="tx1"/>
              </a:buClr>
              <a:buFontTx/>
              <a:buAutoNum type="alphaLcParenR"/>
            </a:pPr>
            <a:r>
              <a:rPr lang="en-US" sz="2800" b="1">
                <a:solidFill>
                  <a:srgbClr val="66FF33"/>
                </a:solidFill>
                <a:latin typeface="Footlight MT Light" charset="0"/>
                <a:cs typeface="Times New Roman" charset="0"/>
              </a:rPr>
              <a:t>Infection</a:t>
            </a:r>
            <a:r>
              <a:rPr lang="en-US" sz="2800">
                <a:latin typeface="Footlight MT Light" charset="0"/>
                <a:cs typeface="Times New Roman" charset="0"/>
              </a:rPr>
              <a:t> </a:t>
            </a:r>
            <a:r>
              <a:rPr lang="en-US" sz="2800">
                <a:solidFill>
                  <a:srgbClr val="F2F2F2"/>
                </a:solidFill>
                <a:latin typeface="Footlight MT Light" charset="0"/>
                <a:cs typeface="Times New Roman" charset="0"/>
              </a:rPr>
              <a:t>is simply invasion of cells and multiplication by microorganisms without tissue destruction.</a:t>
            </a:r>
          </a:p>
          <a:p>
            <a:pPr algn="just" eaLnBrk="1" hangingPunct="1">
              <a:spcBef>
                <a:spcPct val="20000"/>
              </a:spcBef>
            </a:pPr>
            <a:r>
              <a:rPr lang="en-US" sz="2800">
                <a:latin typeface="Footlight MT Light" charset="0"/>
                <a:cs typeface="Times New Roman" charset="0"/>
              </a:rPr>
              <a:t>b)</a:t>
            </a:r>
            <a:r>
              <a:rPr lang="en-US" sz="2800">
                <a:solidFill>
                  <a:schemeClr val="hlink"/>
                </a:solidFill>
                <a:latin typeface="Footlight MT Light" charset="0"/>
                <a:cs typeface="Times New Roman" charset="0"/>
              </a:rPr>
              <a:t>	</a:t>
            </a:r>
            <a:r>
              <a:rPr lang="en-US" sz="2800" b="1">
                <a:solidFill>
                  <a:srgbClr val="66FF33"/>
                </a:solidFill>
                <a:latin typeface="Footlight MT Light" charset="0"/>
                <a:cs typeface="Times New Roman" charset="0"/>
              </a:rPr>
              <a:t>Virulence</a:t>
            </a:r>
            <a:r>
              <a:rPr lang="en-US" sz="2800">
                <a:latin typeface="Footlight MT Light" charset="0"/>
                <a:cs typeface="Times New Roman" charset="0"/>
              </a:rPr>
              <a:t> </a:t>
            </a:r>
            <a:r>
              <a:rPr lang="en-US" sz="2800">
                <a:solidFill>
                  <a:srgbClr val="F2F2F2"/>
                </a:solidFill>
                <a:latin typeface="Footlight MT Light" charset="0"/>
                <a:cs typeface="Times New Roman" charset="0"/>
              </a:rPr>
              <a:t>is an ability to invade and destroy tissue to produce disease.</a:t>
            </a:r>
          </a:p>
          <a:p>
            <a:pPr algn="just" eaLnBrk="1" hangingPunct="1">
              <a:spcBef>
                <a:spcPct val="20000"/>
              </a:spcBef>
            </a:pPr>
            <a:r>
              <a:rPr lang="en-US" sz="2800">
                <a:latin typeface="Footlight MT Light" charset="0"/>
                <a:cs typeface="Times New Roman" charset="0"/>
              </a:rPr>
              <a:t>	</a:t>
            </a:r>
            <a:r>
              <a:rPr lang="en-US" sz="2800">
                <a:solidFill>
                  <a:srgbClr val="F2F2F2"/>
                </a:solidFill>
                <a:latin typeface="Footlight MT Light" charset="0"/>
                <a:cs typeface="Times New Roman" charset="0"/>
              </a:rPr>
              <a:t>Virulence is measured by the Lethal dose 50 </a:t>
            </a:r>
            <a:r>
              <a:rPr lang="en-US" sz="2800" b="1">
                <a:solidFill>
                  <a:srgbClr val="66FF33"/>
                </a:solidFill>
                <a:latin typeface="Footlight MT Light" charset="0"/>
                <a:cs typeface="Times New Roman" charset="0"/>
              </a:rPr>
              <a:t>(LD50)</a:t>
            </a:r>
            <a:r>
              <a:rPr lang="en-US" sz="2800">
                <a:solidFill>
                  <a:srgbClr val="66FF33"/>
                </a:solidFill>
                <a:latin typeface="Footlight MT Light" charset="0"/>
                <a:cs typeface="Times New Roman" charset="0"/>
              </a:rPr>
              <a:t> </a:t>
            </a:r>
            <a:r>
              <a:rPr lang="en-US" sz="2800">
                <a:solidFill>
                  <a:srgbClr val="F2F2F2"/>
                </a:solidFill>
                <a:latin typeface="Footlight MT Light" charset="0"/>
                <a:cs typeface="Times New Roman" charset="0"/>
              </a:rPr>
              <a:t>which is the number of organisms or mg. of toxins that will kill 50% of susceptible lab. animal – usually mice – when injected into such animal. When the LD 50 is small, the microorganism is considered highly virulent and when it is high the organism is said to be of low virulence.</a:t>
            </a:r>
          </a:p>
          <a:p>
            <a:pPr algn="just" eaLnBrk="1" hangingPunct="1">
              <a:spcBef>
                <a:spcPct val="20000"/>
              </a:spcBef>
            </a:pPr>
            <a:endParaRPr lang="en-US" sz="2800">
              <a:latin typeface="Footlight MT Light" charset="0"/>
              <a:cs typeface="Times New Roman"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23850" y="1600200"/>
            <a:ext cx="8496300" cy="5616575"/>
          </a:xfrm>
          <a:prstGeom prst="rect">
            <a:avLst/>
          </a:prstGeom>
          <a:noFill/>
          <a:ln w="9525">
            <a:noFill/>
            <a:miter lim="800000"/>
            <a:headEnd/>
            <a:tailEnd/>
          </a:ln>
        </p:spPr>
        <p:txBody>
          <a:bodyPr/>
          <a:lstStyle>
            <a:lvl1pPr marL="342900" indent="-3429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80000"/>
              </a:lnSpc>
              <a:spcBef>
                <a:spcPct val="20000"/>
              </a:spcBef>
              <a:buFont typeface="Wingdings" charset="0"/>
              <a:buNone/>
            </a:pPr>
            <a:r>
              <a:rPr lang="en-US">
                <a:latin typeface="Footlight MT Light" charset="0"/>
              </a:rPr>
              <a:t>	</a:t>
            </a:r>
            <a:r>
              <a:rPr lang="en-US" sz="2800">
                <a:latin typeface="Footlight MT Light" charset="0"/>
              </a:rPr>
              <a:t>	</a:t>
            </a:r>
            <a:endParaRPr lang="en-US" sz="2800">
              <a:latin typeface="Footlight MT Light" charset="0"/>
              <a:cs typeface="Times New Roman" charset="0"/>
            </a:endParaRPr>
          </a:p>
          <a:p>
            <a:pPr algn="just" eaLnBrk="1" hangingPunct="1">
              <a:lnSpc>
                <a:spcPct val="80000"/>
              </a:lnSpc>
              <a:spcBef>
                <a:spcPct val="20000"/>
              </a:spcBef>
              <a:buFont typeface="Wingdings" charset="0"/>
              <a:buNone/>
            </a:pPr>
            <a:r>
              <a:rPr lang="en-US" sz="2800">
                <a:latin typeface="Footlight MT Light" charset="0"/>
                <a:cs typeface="Times New Roman" charset="0"/>
              </a:rPr>
              <a:t>c)		</a:t>
            </a:r>
            <a:r>
              <a:rPr lang="en-US" sz="2800" b="1">
                <a:solidFill>
                  <a:srgbClr val="F2F2F2"/>
                </a:solidFill>
                <a:latin typeface="Footlight MT Light" charset="0"/>
                <a:cs typeface="Times New Roman" charset="0"/>
              </a:rPr>
              <a:t>When the organism is able to produce 	disease even 	in an apparently healthy host it is referred to as </a:t>
            </a:r>
            <a:r>
              <a:rPr lang="en-US" sz="2800" b="1">
                <a:latin typeface="Footlight MT Light" charset="0"/>
                <a:cs typeface="Times New Roman" charset="0"/>
              </a:rPr>
              <a:t>	</a:t>
            </a:r>
            <a:r>
              <a:rPr lang="en-US" sz="2800" b="1">
                <a:solidFill>
                  <a:srgbClr val="FF0000"/>
                </a:solidFill>
                <a:latin typeface="Footlight MT Light" charset="0"/>
                <a:cs typeface="Times New Roman" charset="0"/>
              </a:rPr>
              <a:t>primary pathogen </a:t>
            </a:r>
            <a:r>
              <a:rPr lang="en-US" sz="2800" b="1">
                <a:solidFill>
                  <a:srgbClr val="F2F2F2"/>
                </a:solidFill>
                <a:latin typeface="Footlight MT Light" charset="0"/>
                <a:cs typeface="Times New Roman" charset="0"/>
              </a:rPr>
              <a:t>but when it causes 	disease only when the host</a:t>
            </a:r>
            <a:r>
              <a:rPr lang="ja-JP" altLang="en-US" sz="2800" b="1">
                <a:solidFill>
                  <a:srgbClr val="F2F2F2"/>
                </a:solidFill>
                <a:latin typeface="Footlight MT Light" charset="0"/>
                <a:cs typeface="Times New Roman" charset="0"/>
              </a:rPr>
              <a:t>’</a:t>
            </a:r>
            <a:r>
              <a:rPr lang="en-US" sz="2800" b="1">
                <a:solidFill>
                  <a:srgbClr val="F2F2F2"/>
                </a:solidFill>
                <a:latin typeface="Footlight MT Light" charset="0"/>
                <a:cs typeface="Times New Roman" charset="0"/>
              </a:rPr>
              <a:t>s defenses are 	impaired, it is called </a:t>
            </a:r>
            <a:r>
              <a:rPr lang="en-US" sz="2800" b="1">
                <a:solidFill>
                  <a:srgbClr val="66FF33"/>
                </a:solidFill>
                <a:latin typeface="Footlight MT Light" charset="0"/>
                <a:cs typeface="Times New Roman" charset="0"/>
              </a:rPr>
              <a:t>secondary pathogen </a:t>
            </a:r>
            <a:r>
              <a:rPr lang="en-US" sz="2800" b="1">
                <a:solidFill>
                  <a:srgbClr val="FFFFCC"/>
                </a:solidFill>
                <a:latin typeface="Footlight MT Light" charset="0"/>
                <a:cs typeface="Times New Roman" charset="0"/>
              </a:rPr>
              <a:t>	</a:t>
            </a:r>
            <a:r>
              <a:rPr lang="en-US" sz="2800" b="1">
                <a:solidFill>
                  <a:srgbClr val="66FF33"/>
                </a:solidFill>
                <a:latin typeface="Footlight MT Light" charset="0"/>
                <a:cs typeface="Times New Roman" charset="0"/>
              </a:rPr>
              <a:t>(opportunistic  pathogen).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27088" y="490538"/>
            <a:ext cx="6985000" cy="922337"/>
          </a:xfrm>
        </p:spPr>
        <p:txBody>
          <a:bodyPr/>
          <a:lstStyle/>
          <a:p>
            <a:r>
              <a:rPr lang="en-US" sz="4000" b="1">
                <a:solidFill>
                  <a:srgbClr val="FFFF00"/>
                </a:solidFill>
                <a:latin typeface="Times New Roman" charset="0"/>
                <a:cs typeface="Times New Roman" charset="0"/>
              </a:rPr>
              <a:t>Transmissibility</a:t>
            </a:r>
          </a:p>
        </p:txBody>
      </p:sp>
      <p:sp>
        <p:nvSpPr>
          <p:cNvPr id="3" name="Rectangle 3"/>
          <p:cNvSpPr txBox="1">
            <a:spLocks noChangeArrowheads="1"/>
          </p:cNvSpPr>
          <p:nvPr/>
        </p:nvSpPr>
        <p:spPr bwMode="auto">
          <a:xfrm>
            <a:off x="323850" y="1052513"/>
            <a:ext cx="8496300" cy="5472112"/>
          </a:xfrm>
          <a:prstGeom prst="rect">
            <a:avLst/>
          </a:prstGeom>
          <a:noFill/>
          <a:ln w="9525">
            <a:noFill/>
            <a:miter lim="800000"/>
            <a:headEnd/>
            <a:tailEnd/>
          </a:ln>
        </p:spPr>
        <p:txBody>
          <a:bodyPr/>
          <a:lstStyle/>
          <a:p>
            <a:pPr marL="342900" indent="-342900">
              <a:spcBef>
                <a:spcPct val="20000"/>
              </a:spcBef>
              <a:buFont typeface="Wingdings" pitchFamily="2" charset="2"/>
              <a:buNone/>
              <a:defRPr/>
            </a:pPr>
            <a:endParaRPr lang="en-US" sz="3200" dirty="0">
              <a:latin typeface="+mn-lt"/>
              <a:ea typeface="+mn-ea"/>
              <a:cs typeface="+mn-cs"/>
            </a:endParaRPr>
          </a:p>
          <a:p>
            <a:pPr marL="342900" indent="-342900" algn="just">
              <a:spcBef>
                <a:spcPct val="20000"/>
              </a:spcBef>
              <a:buClr>
                <a:schemeClr val="tx1"/>
              </a:buClr>
              <a:buFont typeface="Arial" charset="0"/>
              <a:buChar char="•"/>
              <a:defRPr/>
            </a:pPr>
            <a:r>
              <a:rPr lang="en-US" sz="3200" dirty="0">
                <a:solidFill>
                  <a:schemeClr val="bg1">
                    <a:lumMod val="95000"/>
                  </a:schemeClr>
                </a:solidFill>
                <a:latin typeface="Times New Roman" pitchFamily="18" charset="0"/>
                <a:ea typeface="+mn-ea"/>
                <a:cs typeface="Times New Roman" pitchFamily="18" charset="0"/>
              </a:rPr>
              <a:t>The ability to </a:t>
            </a:r>
            <a:r>
              <a:rPr lang="en-US" sz="3200" dirty="0">
                <a:solidFill>
                  <a:srgbClr val="66FF33"/>
                </a:solidFill>
                <a:latin typeface="Times New Roman" pitchFamily="18" charset="0"/>
                <a:ea typeface="+mn-ea"/>
                <a:cs typeface="Times New Roman" pitchFamily="18" charset="0"/>
              </a:rPr>
              <a:t>spread</a:t>
            </a:r>
            <a:r>
              <a:rPr lang="en-US" sz="3200" dirty="0">
                <a:latin typeface="Times New Roman" pitchFamily="18" charset="0"/>
                <a:ea typeface="+mn-ea"/>
                <a:cs typeface="Times New Roman" pitchFamily="18" charset="0"/>
              </a:rPr>
              <a:t> </a:t>
            </a:r>
            <a:r>
              <a:rPr lang="en-US" sz="3200" dirty="0">
                <a:solidFill>
                  <a:schemeClr val="bg1">
                    <a:lumMod val="95000"/>
                  </a:schemeClr>
                </a:solidFill>
                <a:latin typeface="Times New Roman" pitchFamily="18" charset="0"/>
                <a:ea typeface="+mn-ea"/>
                <a:cs typeface="Times New Roman" pitchFamily="18" charset="0"/>
              </a:rPr>
              <a:t>from one host to another.  This enables microorganism to maintain continuity of its species in the event of death of original host.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8313" y="44450"/>
            <a:ext cx="8496300" cy="706438"/>
          </a:xfrm>
        </p:spPr>
        <p:txBody>
          <a:bodyPr rtlCol="0">
            <a:normAutofit fontScale="90000"/>
          </a:bodyPr>
          <a:lstStyle/>
          <a:p>
            <a:pPr fontAlgn="auto">
              <a:spcAft>
                <a:spcPts val="0"/>
              </a:spcAft>
              <a:defRPr/>
            </a:pPr>
            <a:r>
              <a:rPr lang="en-US" b="1" smtClean="0">
                <a:solidFill>
                  <a:srgbClr val="FFFF00"/>
                </a:solidFill>
                <a:latin typeface="Times New Roman" pitchFamily="18" charset="0"/>
                <a:ea typeface="+mj-ea"/>
                <a:cs typeface="Times New Roman" pitchFamily="18" charset="0"/>
              </a:rPr>
              <a:t>Determinants of Pathogenecity</a:t>
            </a:r>
          </a:p>
        </p:txBody>
      </p:sp>
      <p:sp>
        <p:nvSpPr>
          <p:cNvPr id="3" name="Rectangle 3"/>
          <p:cNvSpPr txBox="1">
            <a:spLocks noChangeArrowheads="1"/>
          </p:cNvSpPr>
          <p:nvPr/>
        </p:nvSpPr>
        <p:spPr bwMode="auto">
          <a:xfrm>
            <a:off x="323850" y="981075"/>
            <a:ext cx="8496300" cy="5616575"/>
          </a:xfrm>
          <a:prstGeom prst="rect">
            <a:avLst/>
          </a:prstGeom>
          <a:noFill/>
          <a:ln w="9525">
            <a:noFill/>
            <a:miter lim="800000"/>
            <a:headEnd/>
            <a:tailEnd/>
          </a:ln>
        </p:spPr>
        <p:txBody>
          <a:bodyPr/>
          <a:lstStyle/>
          <a:p>
            <a:pPr marL="342900" indent="-342900">
              <a:lnSpc>
                <a:spcPct val="80000"/>
              </a:lnSpc>
              <a:spcBef>
                <a:spcPct val="20000"/>
              </a:spcBef>
              <a:buFont typeface="Wingdings" pitchFamily="2" charset="2"/>
              <a:buNone/>
              <a:defRPr/>
            </a:pPr>
            <a:r>
              <a:rPr lang="en-US" sz="3200" b="1" i="1" dirty="0">
                <a:latin typeface="+mn-lt"/>
                <a:ea typeface="+mn-ea"/>
                <a:cs typeface="+mn-cs"/>
              </a:rPr>
              <a:t>	</a:t>
            </a:r>
            <a:r>
              <a:rPr lang="en-US" sz="2800" dirty="0">
                <a:solidFill>
                  <a:schemeClr val="bg1">
                    <a:lumMod val="95000"/>
                  </a:schemeClr>
                </a:solidFill>
                <a:latin typeface="Times New Roman" pitchFamily="18" charset="0"/>
                <a:ea typeface="+mn-ea"/>
                <a:cs typeface="Times New Roman" pitchFamily="18" charset="0"/>
              </a:rPr>
              <a:t>Before causing disease a microorganism should have the ability to:</a:t>
            </a:r>
          </a:p>
          <a:p>
            <a:pPr marL="342900" indent="-342900">
              <a:lnSpc>
                <a:spcPct val="80000"/>
              </a:lnSpc>
              <a:spcBef>
                <a:spcPct val="20000"/>
              </a:spcBef>
              <a:buFont typeface="Wingdings" pitchFamily="2" charset="2"/>
              <a:buNone/>
              <a:defRPr/>
            </a:pPr>
            <a:endParaRPr lang="en-US" sz="2800" dirty="0">
              <a:latin typeface="Times New Roman" pitchFamily="18" charset="0"/>
              <a:ea typeface="+mn-ea"/>
              <a:cs typeface="Times New Roman" pitchFamily="18" charset="0"/>
            </a:endParaRPr>
          </a:p>
          <a:p>
            <a:pPr marL="342900" indent="-342900" algn="just">
              <a:lnSpc>
                <a:spcPct val="80000"/>
              </a:lnSpc>
              <a:spcBef>
                <a:spcPct val="20000"/>
              </a:spcBef>
              <a:buFont typeface="Wingdings" pitchFamily="2" charset="2"/>
              <a:buNone/>
              <a:defRPr/>
            </a:pPr>
            <a:r>
              <a:rPr lang="en-US" sz="1400" dirty="0">
                <a:latin typeface="+mn-lt"/>
                <a:ea typeface="+mn-ea"/>
                <a:cs typeface="+mn-cs"/>
              </a:rPr>
              <a:t>	</a:t>
            </a:r>
            <a:r>
              <a:rPr lang="en-US" sz="2800" dirty="0">
                <a:solidFill>
                  <a:srgbClr val="FFFFCC"/>
                </a:solidFill>
                <a:latin typeface="Times New Roman" pitchFamily="18" charset="0"/>
                <a:ea typeface="+mn-ea"/>
                <a:cs typeface="Times New Roman" pitchFamily="18" charset="0"/>
              </a:rPr>
              <a:t>a)	</a:t>
            </a:r>
            <a:r>
              <a:rPr lang="en-US" sz="2800" b="1" dirty="0">
                <a:solidFill>
                  <a:srgbClr val="66FF33"/>
                </a:solidFill>
                <a:latin typeface="Times New Roman" pitchFamily="18" charset="0"/>
                <a:ea typeface="+mn-ea"/>
                <a:cs typeface="Times New Roman" pitchFamily="18" charset="0"/>
              </a:rPr>
              <a:t>Adherence</a:t>
            </a:r>
            <a:r>
              <a:rPr lang="en-US" sz="2800" b="1" dirty="0">
                <a:solidFill>
                  <a:srgbClr val="FFFFCC"/>
                </a:solidFill>
                <a:latin typeface="Times New Roman" pitchFamily="18" charset="0"/>
                <a:ea typeface="+mn-ea"/>
                <a:cs typeface="Times New Roman" pitchFamily="18" charset="0"/>
              </a:rPr>
              <a:t>:</a:t>
            </a:r>
            <a:r>
              <a:rPr lang="en-US" sz="2800" dirty="0">
                <a:solidFill>
                  <a:srgbClr val="FFFFCC"/>
                </a:solidFill>
                <a:latin typeface="Times New Roman" pitchFamily="18" charset="0"/>
                <a:ea typeface="+mn-ea"/>
                <a:cs typeface="Times New Roman" pitchFamily="18" charset="0"/>
              </a:rPr>
              <a:t>	ability to attach firmly to host 	epithelial surface.</a:t>
            </a:r>
          </a:p>
          <a:p>
            <a:pPr marL="342900" indent="-342900" algn="just">
              <a:lnSpc>
                <a:spcPct val="80000"/>
              </a:lnSpc>
              <a:spcBef>
                <a:spcPct val="20000"/>
              </a:spcBef>
              <a:buFont typeface="Wingdings" pitchFamily="2" charset="2"/>
              <a:buNone/>
              <a:defRPr/>
            </a:pPr>
            <a:endParaRPr lang="en-US" sz="2800" dirty="0">
              <a:solidFill>
                <a:srgbClr val="FFFFCC"/>
              </a:solidFill>
              <a:latin typeface="Times New Roman" pitchFamily="18" charset="0"/>
              <a:ea typeface="+mn-ea"/>
              <a:cs typeface="Times New Roman" pitchFamily="18" charset="0"/>
            </a:endParaRPr>
          </a:p>
          <a:p>
            <a:pPr marL="342900" indent="-342900" algn="just">
              <a:lnSpc>
                <a:spcPct val="80000"/>
              </a:lnSpc>
              <a:spcBef>
                <a:spcPct val="20000"/>
              </a:spcBef>
              <a:buFont typeface="Wingdings" pitchFamily="2" charset="2"/>
              <a:buNone/>
              <a:defRPr/>
            </a:pPr>
            <a:r>
              <a:rPr lang="en-US" sz="2800" dirty="0">
                <a:solidFill>
                  <a:srgbClr val="FFFFCC"/>
                </a:solidFill>
                <a:latin typeface="Times New Roman" pitchFamily="18" charset="0"/>
                <a:ea typeface="+mn-ea"/>
                <a:cs typeface="Times New Roman" pitchFamily="18" charset="0"/>
              </a:rPr>
              <a:t>	b)	</a:t>
            </a:r>
            <a:r>
              <a:rPr lang="en-US" sz="2800" b="1" dirty="0">
                <a:solidFill>
                  <a:srgbClr val="66FF33"/>
                </a:solidFill>
                <a:latin typeface="Times New Roman" pitchFamily="18" charset="0"/>
                <a:ea typeface="+mn-ea"/>
                <a:cs typeface="Times New Roman" pitchFamily="18" charset="0"/>
              </a:rPr>
              <a:t>Survive host natural defense mechanisms.</a:t>
            </a:r>
          </a:p>
          <a:p>
            <a:pPr marL="342900" indent="-342900" algn="just">
              <a:lnSpc>
                <a:spcPct val="80000"/>
              </a:lnSpc>
              <a:spcBef>
                <a:spcPct val="20000"/>
              </a:spcBef>
              <a:buFont typeface="Wingdings" pitchFamily="2" charset="2"/>
              <a:buNone/>
              <a:defRPr/>
            </a:pPr>
            <a:endParaRPr lang="en-US" sz="2800" b="1" dirty="0">
              <a:solidFill>
                <a:srgbClr val="FFFFCC"/>
              </a:solidFill>
              <a:latin typeface="Times New Roman" pitchFamily="18" charset="0"/>
              <a:ea typeface="+mn-ea"/>
              <a:cs typeface="Times New Roman" pitchFamily="18" charset="0"/>
            </a:endParaRPr>
          </a:p>
          <a:p>
            <a:pPr marL="342900" indent="-342900" algn="just">
              <a:lnSpc>
                <a:spcPct val="80000"/>
              </a:lnSpc>
              <a:spcBef>
                <a:spcPct val="20000"/>
              </a:spcBef>
              <a:buFont typeface="Wingdings" pitchFamily="2" charset="2"/>
              <a:buNone/>
              <a:defRPr/>
            </a:pPr>
            <a:r>
              <a:rPr lang="en-US" sz="2800" dirty="0">
                <a:solidFill>
                  <a:srgbClr val="FFFFCC"/>
                </a:solidFill>
                <a:latin typeface="Times New Roman" pitchFamily="18" charset="0"/>
                <a:ea typeface="+mn-ea"/>
                <a:cs typeface="Times New Roman" pitchFamily="18" charset="0"/>
              </a:rPr>
              <a:t>	c)	To</a:t>
            </a:r>
            <a:r>
              <a:rPr lang="en-US" sz="2800" b="1" dirty="0">
                <a:solidFill>
                  <a:srgbClr val="FFFFCC"/>
                </a:solidFill>
                <a:latin typeface="Times New Roman" pitchFamily="18" charset="0"/>
                <a:ea typeface="+mn-ea"/>
                <a:cs typeface="Times New Roman" pitchFamily="18" charset="0"/>
              </a:rPr>
              <a:t> </a:t>
            </a:r>
            <a:r>
              <a:rPr lang="en-US" sz="2800" b="1" dirty="0">
                <a:solidFill>
                  <a:srgbClr val="66FF33"/>
                </a:solidFill>
                <a:latin typeface="Times New Roman" pitchFamily="18" charset="0"/>
                <a:ea typeface="+mn-ea"/>
                <a:cs typeface="Times New Roman" pitchFamily="18" charset="0"/>
              </a:rPr>
              <a:t>multiply</a:t>
            </a:r>
            <a:r>
              <a:rPr lang="en-US" sz="2800" dirty="0">
                <a:solidFill>
                  <a:srgbClr val="FFFFCC"/>
                </a:solidFill>
                <a:latin typeface="Times New Roman" pitchFamily="18" charset="0"/>
                <a:ea typeface="+mn-ea"/>
                <a:cs typeface="Times New Roman" pitchFamily="18" charset="0"/>
              </a:rPr>
              <a:t> to large numbers.</a:t>
            </a:r>
          </a:p>
          <a:p>
            <a:pPr marL="342900" indent="-342900" algn="just">
              <a:lnSpc>
                <a:spcPct val="80000"/>
              </a:lnSpc>
              <a:spcBef>
                <a:spcPct val="20000"/>
              </a:spcBef>
              <a:buFont typeface="Wingdings" pitchFamily="2" charset="2"/>
              <a:buNone/>
              <a:defRPr/>
            </a:pPr>
            <a:endParaRPr lang="en-US" sz="2800" dirty="0">
              <a:solidFill>
                <a:srgbClr val="FFFFCC"/>
              </a:solidFill>
              <a:latin typeface="Times New Roman" pitchFamily="18" charset="0"/>
              <a:ea typeface="+mn-ea"/>
              <a:cs typeface="Times New Roman" pitchFamily="18" charset="0"/>
            </a:endParaRPr>
          </a:p>
          <a:p>
            <a:pPr marL="342900" indent="-342900" algn="just">
              <a:lnSpc>
                <a:spcPct val="80000"/>
              </a:lnSpc>
              <a:spcBef>
                <a:spcPct val="20000"/>
              </a:spcBef>
              <a:buFont typeface="Wingdings" pitchFamily="2" charset="2"/>
              <a:buNone/>
              <a:defRPr/>
            </a:pPr>
            <a:r>
              <a:rPr lang="en-US" sz="2800" dirty="0">
                <a:solidFill>
                  <a:srgbClr val="FFFFCC"/>
                </a:solidFill>
                <a:latin typeface="Times New Roman" pitchFamily="18" charset="0"/>
                <a:ea typeface="+mn-ea"/>
                <a:cs typeface="Times New Roman" pitchFamily="18" charset="0"/>
              </a:rPr>
              <a:t>	d)	</a:t>
            </a:r>
            <a:r>
              <a:rPr lang="en-US" sz="2800" b="1" dirty="0">
                <a:solidFill>
                  <a:srgbClr val="66FF33"/>
                </a:solidFill>
                <a:latin typeface="Times New Roman" pitchFamily="18" charset="0"/>
                <a:ea typeface="+mn-ea"/>
                <a:cs typeface="Times New Roman" pitchFamily="18" charset="0"/>
              </a:rPr>
              <a:t>Tissue Destruction</a:t>
            </a:r>
            <a:r>
              <a:rPr lang="en-US" sz="2800" b="1" dirty="0">
                <a:solidFill>
                  <a:srgbClr val="FFFFCC"/>
                </a:solidFill>
                <a:latin typeface="Times New Roman" pitchFamily="18" charset="0"/>
                <a:ea typeface="+mn-ea"/>
                <a:cs typeface="Times New Roman" pitchFamily="18" charset="0"/>
              </a:rPr>
              <a:t>:</a:t>
            </a:r>
          </a:p>
          <a:p>
            <a:pPr marL="342900" indent="-342900" algn="just">
              <a:lnSpc>
                <a:spcPct val="80000"/>
              </a:lnSpc>
              <a:spcBef>
                <a:spcPct val="20000"/>
              </a:spcBef>
              <a:buFont typeface="Wingdings" pitchFamily="2" charset="2"/>
              <a:buNone/>
              <a:defRPr/>
            </a:pPr>
            <a:r>
              <a:rPr lang="en-US" sz="2800" dirty="0">
                <a:solidFill>
                  <a:srgbClr val="FFFFCC"/>
                </a:solidFill>
                <a:latin typeface="Times New Roman" pitchFamily="18" charset="0"/>
                <a:ea typeface="+mn-ea"/>
                <a:cs typeface="Times New Roman" pitchFamily="18" charset="0"/>
              </a:rPr>
              <a:t>		Ability to overcome host 	defense and invade tissue 	and cause destruction to produce clinical disease.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92100" y="333375"/>
            <a:ext cx="3527425" cy="561975"/>
          </a:xfrm>
        </p:spPr>
        <p:txBody>
          <a:bodyPr/>
          <a:lstStyle/>
          <a:p>
            <a:pPr algn="l"/>
            <a:r>
              <a:rPr lang="en-US" sz="2800">
                <a:solidFill>
                  <a:srgbClr val="FFFF00"/>
                </a:solidFill>
                <a:latin typeface="Times New Roman" charset="0"/>
                <a:cs typeface="Times New Roman" charset="0"/>
              </a:rPr>
              <a:t>a)	</a:t>
            </a:r>
            <a:r>
              <a:rPr lang="en-US" sz="2800" b="1">
                <a:solidFill>
                  <a:srgbClr val="66FF33"/>
                </a:solidFill>
                <a:latin typeface="Times New Roman" charset="0"/>
                <a:cs typeface="Times New Roman" charset="0"/>
              </a:rPr>
              <a:t>Adherence:</a:t>
            </a:r>
          </a:p>
        </p:txBody>
      </p:sp>
      <p:sp>
        <p:nvSpPr>
          <p:cNvPr id="3" name="Rectangle 3"/>
          <p:cNvSpPr txBox="1">
            <a:spLocks noChangeArrowheads="1"/>
          </p:cNvSpPr>
          <p:nvPr/>
        </p:nvSpPr>
        <p:spPr bwMode="auto">
          <a:xfrm>
            <a:off x="647700" y="1052513"/>
            <a:ext cx="8496300" cy="5472112"/>
          </a:xfrm>
          <a:prstGeom prst="rect">
            <a:avLst/>
          </a:prstGeom>
          <a:noFill/>
          <a:ln w="9525">
            <a:noFill/>
            <a:miter lim="800000"/>
            <a:headEnd/>
            <a:tailEnd/>
          </a:ln>
        </p:spPr>
        <p:txBody>
          <a:bodyPr/>
          <a:lstStyle/>
          <a:p>
            <a:pPr marL="742950" lvl="1" indent="-285750">
              <a:spcBef>
                <a:spcPct val="20000"/>
              </a:spcBef>
              <a:buClr>
                <a:schemeClr val="tx1"/>
              </a:buClr>
              <a:buFont typeface="Wingdings" pitchFamily="2" charset="2"/>
              <a:buChar char="§"/>
              <a:defRPr/>
            </a:pPr>
            <a:r>
              <a:rPr lang="en-US" sz="2800" dirty="0">
                <a:solidFill>
                  <a:schemeClr val="bg1">
                    <a:lumMod val="95000"/>
                  </a:schemeClr>
                </a:solidFill>
                <a:latin typeface="Times New Roman" pitchFamily="18" charset="0"/>
                <a:ea typeface="+mn-ea"/>
                <a:cs typeface="Times New Roman" pitchFamily="18" charset="0"/>
              </a:rPr>
              <a:t>By means of adhesins </a:t>
            </a:r>
            <a:r>
              <a:rPr lang="en-US" sz="2800" dirty="0">
                <a:solidFill>
                  <a:srgbClr val="FFFFCC"/>
                </a:solidFill>
                <a:latin typeface="Times New Roman" pitchFamily="18" charset="0"/>
                <a:ea typeface="+mn-ea"/>
                <a:cs typeface="Times New Roman" pitchFamily="18" charset="0"/>
              </a:rPr>
              <a:t>(attachment apparatus)</a:t>
            </a:r>
            <a:r>
              <a:rPr lang="en-US" sz="2800" dirty="0">
                <a:latin typeface="Times New Roman" pitchFamily="18" charset="0"/>
                <a:ea typeface="+mn-ea"/>
                <a:cs typeface="Times New Roman" pitchFamily="18" charset="0"/>
              </a:rPr>
              <a:t> </a:t>
            </a:r>
            <a:r>
              <a:rPr lang="en-US" sz="2800" dirty="0">
                <a:solidFill>
                  <a:schemeClr val="bg1">
                    <a:lumMod val="95000"/>
                  </a:schemeClr>
                </a:solidFill>
                <a:latin typeface="Times New Roman" pitchFamily="18" charset="0"/>
                <a:ea typeface="+mn-ea"/>
                <a:cs typeface="Times New Roman" pitchFamily="18" charset="0"/>
              </a:rPr>
              <a:t>on</a:t>
            </a:r>
            <a:r>
              <a:rPr lang="en-US" sz="2800" dirty="0">
                <a:latin typeface="Times New Roman" pitchFamily="18" charset="0"/>
                <a:ea typeface="+mn-ea"/>
                <a:cs typeface="Times New Roman" pitchFamily="18" charset="0"/>
              </a:rPr>
              <a:t> </a:t>
            </a:r>
            <a:r>
              <a:rPr lang="en-US" sz="2800" dirty="0">
                <a:solidFill>
                  <a:schemeClr val="bg1">
                    <a:lumMod val="95000"/>
                  </a:schemeClr>
                </a:solidFill>
                <a:latin typeface="Times New Roman" pitchFamily="18" charset="0"/>
                <a:ea typeface="+mn-ea"/>
                <a:cs typeface="Times New Roman" pitchFamily="18" charset="0"/>
              </a:rPr>
              <a:t>bacterial surfaces.</a:t>
            </a:r>
          </a:p>
          <a:p>
            <a:pPr marL="342900" indent="-342900">
              <a:spcBef>
                <a:spcPct val="20000"/>
              </a:spcBef>
              <a:buFont typeface="Wingdings" pitchFamily="2" charset="2"/>
              <a:buNone/>
              <a:defRPr/>
            </a:pPr>
            <a:r>
              <a:rPr lang="en-US" sz="2800" dirty="0">
                <a:latin typeface="Times New Roman" pitchFamily="18" charset="0"/>
                <a:ea typeface="+mn-ea"/>
                <a:cs typeface="Times New Roman" pitchFamily="18" charset="0"/>
              </a:rPr>
              <a:t>		</a:t>
            </a:r>
            <a:r>
              <a:rPr lang="en-US" sz="2800" dirty="0">
                <a:solidFill>
                  <a:srgbClr val="FFFFCC"/>
                </a:solidFill>
                <a:latin typeface="Times New Roman" pitchFamily="18" charset="0"/>
                <a:ea typeface="+mn-ea"/>
                <a:cs typeface="Times New Roman" pitchFamily="18" charset="0"/>
              </a:rPr>
              <a:t>e.g.	a)	Pili</a:t>
            </a:r>
          </a:p>
          <a:p>
            <a:pPr marL="342900" indent="-342900">
              <a:spcBef>
                <a:spcPct val="20000"/>
              </a:spcBef>
              <a:buFont typeface="Wingdings" pitchFamily="2" charset="2"/>
              <a:buNone/>
              <a:defRPr/>
            </a:pPr>
            <a:r>
              <a:rPr lang="en-US" sz="2800" dirty="0">
                <a:solidFill>
                  <a:srgbClr val="FFFFCC"/>
                </a:solidFill>
                <a:latin typeface="Times New Roman" pitchFamily="18" charset="0"/>
                <a:ea typeface="+mn-ea"/>
                <a:cs typeface="Times New Roman" pitchFamily="18" charset="0"/>
              </a:rPr>
              <a:t>			b)	Other protein surface structures</a:t>
            </a:r>
          </a:p>
          <a:p>
            <a:pPr marL="342900" indent="-342900">
              <a:spcBef>
                <a:spcPct val="20000"/>
              </a:spcBef>
              <a:buFont typeface="Wingdings" pitchFamily="2" charset="2"/>
              <a:buNone/>
              <a:defRPr/>
            </a:pPr>
            <a:r>
              <a:rPr lang="en-US" sz="2800" dirty="0">
                <a:solidFill>
                  <a:srgbClr val="FFFF00"/>
                </a:solidFill>
                <a:latin typeface="Times New Roman" pitchFamily="18" charset="0"/>
                <a:ea typeface="+mn-ea"/>
                <a:cs typeface="Times New Roman" pitchFamily="18" charset="0"/>
              </a:rPr>
              <a:t>b)		</a:t>
            </a:r>
            <a:r>
              <a:rPr lang="en-US" sz="2800" b="1" dirty="0">
                <a:solidFill>
                  <a:srgbClr val="66FF33"/>
                </a:solidFill>
                <a:latin typeface="Times New Roman" pitchFamily="18" charset="0"/>
                <a:ea typeface="+mn-ea"/>
                <a:cs typeface="Times New Roman" pitchFamily="18" charset="0"/>
              </a:rPr>
              <a:t>Structures on host cells include:</a:t>
            </a:r>
          </a:p>
          <a:p>
            <a:pPr marL="342900" indent="-342900">
              <a:spcBef>
                <a:spcPct val="20000"/>
              </a:spcBef>
              <a:buFont typeface="Wingdings" pitchFamily="2" charset="2"/>
              <a:buNone/>
              <a:defRPr/>
            </a:pPr>
            <a:r>
              <a:rPr lang="en-US" sz="2800" dirty="0">
                <a:latin typeface="Times New Roman" pitchFamily="18" charset="0"/>
                <a:ea typeface="+mn-ea"/>
                <a:cs typeface="Times New Roman" pitchFamily="18" charset="0"/>
              </a:rPr>
              <a:t>			</a:t>
            </a:r>
            <a:r>
              <a:rPr lang="en-US" sz="2800" dirty="0">
                <a:solidFill>
                  <a:srgbClr val="FFFFCC"/>
                </a:solidFill>
                <a:latin typeface="Times New Roman" pitchFamily="18" charset="0"/>
                <a:ea typeface="+mn-ea"/>
                <a:cs typeface="Times New Roman" pitchFamily="18" charset="0"/>
              </a:rPr>
              <a:t>a)	Fibronectin</a:t>
            </a:r>
          </a:p>
          <a:p>
            <a:pPr marL="342900" indent="-342900">
              <a:spcBef>
                <a:spcPct val="20000"/>
              </a:spcBef>
              <a:buFont typeface="Wingdings" pitchFamily="2" charset="2"/>
              <a:buNone/>
              <a:defRPr/>
            </a:pPr>
            <a:r>
              <a:rPr lang="en-US" sz="2800" dirty="0">
                <a:solidFill>
                  <a:srgbClr val="FFFFCC"/>
                </a:solidFill>
                <a:latin typeface="Times New Roman" pitchFamily="18" charset="0"/>
                <a:ea typeface="+mn-ea"/>
                <a:cs typeface="Times New Roman" pitchFamily="18" charset="0"/>
              </a:rPr>
              <a:t>			b)	Proteins and </a:t>
            </a:r>
            <a:r>
              <a:rPr lang="en-US" sz="2800" dirty="0" err="1">
                <a:solidFill>
                  <a:srgbClr val="FFFFCC"/>
                </a:solidFill>
                <a:latin typeface="Times New Roman" pitchFamily="18" charset="0"/>
                <a:ea typeface="+mn-ea"/>
                <a:cs typeface="Times New Roman" pitchFamily="18" charset="0"/>
              </a:rPr>
              <a:t>glycopeptide</a:t>
            </a:r>
            <a:r>
              <a:rPr lang="en-US" sz="2800" dirty="0">
                <a:solidFill>
                  <a:srgbClr val="FFFFCC"/>
                </a:solidFill>
                <a:latin typeface="Times New Roman" pitchFamily="18" charset="0"/>
                <a:ea typeface="+mn-ea"/>
                <a:cs typeface="Times New Roman" pitchFamily="18" charset="0"/>
              </a:rPr>
              <a:t> parts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23850" y="347663"/>
            <a:ext cx="7488238" cy="850900"/>
          </a:xfrm>
        </p:spPr>
        <p:txBody>
          <a:bodyPr/>
          <a:lstStyle/>
          <a:p>
            <a:r>
              <a:rPr lang="en-US" sz="2800" b="1">
                <a:solidFill>
                  <a:srgbClr val="66FF33"/>
                </a:solidFill>
                <a:latin typeface="Times New Roman" charset="0"/>
                <a:cs typeface="Times New Roman" charset="0"/>
              </a:rPr>
              <a:t>c)</a:t>
            </a:r>
            <a:r>
              <a:rPr lang="en-US" sz="2800" b="1">
                <a:solidFill>
                  <a:srgbClr val="FFFF00"/>
                </a:solidFill>
                <a:latin typeface="Times New Roman" charset="0"/>
                <a:cs typeface="Times New Roman" charset="0"/>
              </a:rPr>
              <a:t>	</a:t>
            </a:r>
            <a:r>
              <a:rPr lang="en-US" sz="2800" b="1">
                <a:solidFill>
                  <a:srgbClr val="66FF33"/>
                </a:solidFill>
                <a:latin typeface="Times New Roman" charset="0"/>
                <a:cs typeface="Times New Roman" charset="0"/>
              </a:rPr>
              <a:t>Tissue destruction is produced by:</a:t>
            </a:r>
          </a:p>
        </p:txBody>
      </p:sp>
      <p:sp>
        <p:nvSpPr>
          <p:cNvPr id="3" name="Rectangle 3"/>
          <p:cNvSpPr txBox="1">
            <a:spLocks noChangeArrowheads="1"/>
          </p:cNvSpPr>
          <p:nvPr/>
        </p:nvSpPr>
        <p:spPr bwMode="auto">
          <a:xfrm>
            <a:off x="323850" y="1414463"/>
            <a:ext cx="8496300" cy="5181600"/>
          </a:xfrm>
          <a:prstGeom prst="rect">
            <a:avLst/>
          </a:prstGeom>
          <a:noFill/>
          <a:ln w="9525">
            <a:noFill/>
            <a:miter lim="800000"/>
            <a:headEnd/>
            <a:tailEnd/>
          </a:ln>
        </p:spPr>
        <p:txBody>
          <a:bodyPr/>
          <a:lstStyle/>
          <a:p>
            <a:pPr marL="342900" indent="-342900">
              <a:spcBef>
                <a:spcPct val="20000"/>
              </a:spcBef>
              <a:buFont typeface="Wingdings" pitchFamily="2" charset="2"/>
              <a:buNone/>
              <a:defRPr/>
            </a:pPr>
            <a:r>
              <a:rPr lang="en-US" sz="3200" dirty="0">
                <a:latin typeface="Times New Roman" pitchFamily="18" charset="0"/>
                <a:ea typeface="+mn-ea"/>
                <a:cs typeface="Times New Roman" pitchFamily="18" charset="0"/>
              </a:rPr>
              <a:t>		</a:t>
            </a:r>
            <a:r>
              <a:rPr lang="en-US" sz="2800" dirty="0">
                <a:solidFill>
                  <a:srgbClr val="FFFF00"/>
                </a:solidFill>
                <a:latin typeface="Times New Roman" pitchFamily="18" charset="0"/>
                <a:ea typeface="+mn-ea"/>
                <a:cs typeface="Times New Roman" pitchFamily="18" charset="0"/>
              </a:rPr>
              <a:t>a)</a:t>
            </a:r>
            <a:r>
              <a:rPr lang="en-US" sz="2800" dirty="0">
                <a:latin typeface="Times New Roman" pitchFamily="18" charset="0"/>
                <a:ea typeface="+mn-ea"/>
                <a:cs typeface="Times New Roman" pitchFamily="18" charset="0"/>
              </a:rPr>
              <a:t>	</a:t>
            </a:r>
            <a:r>
              <a:rPr lang="en-US" sz="2800" dirty="0">
                <a:solidFill>
                  <a:schemeClr val="bg1">
                    <a:lumMod val="95000"/>
                  </a:schemeClr>
                </a:solidFill>
                <a:latin typeface="Times New Roman" pitchFamily="18" charset="0"/>
                <a:ea typeface="+mn-ea"/>
                <a:cs typeface="Times New Roman" pitchFamily="18" charset="0"/>
              </a:rPr>
              <a:t>Toxin production either</a:t>
            </a:r>
          </a:p>
          <a:p>
            <a:pPr marL="342900" indent="-342900">
              <a:spcBef>
                <a:spcPct val="20000"/>
              </a:spcBef>
              <a:buFont typeface="Wingdings" pitchFamily="2" charset="2"/>
              <a:buNone/>
              <a:defRPr/>
            </a:pPr>
            <a:r>
              <a:rPr lang="en-US" sz="2800" dirty="0">
                <a:solidFill>
                  <a:srgbClr val="FFFFCC"/>
                </a:solidFill>
                <a:latin typeface="Times New Roman" pitchFamily="18" charset="0"/>
                <a:ea typeface="+mn-ea"/>
                <a:cs typeface="Times New Roman" pitchFamily="18" charset="0"/>
              </a:rPr>
              <a:t>			-  Exotoxin</a:t>
            </a:r>
          </a:p>
          <a:p>
            <a:pPr marL="342900" indent="-342900">
              <a:spcBef>
                <a:spcPct val="20000"/>
              </a:spcBef>
              <a:buFont typeface="Wingdings" pitchFamily="2" charset="2"/>
              <a:buNone/>
              <a:defRPr/>
            </a:pPr>
            <a:r>
              <a:rPr lang="en-US" sz="2800" dirty="0">
                <a:solidFill>
                  <a:srgbClr val="FFFFCC"/>
                </a:solidFill>
                <a:latin typeface="Times New Roman" pitchFamily="18" charset="0"/>
                <a:ea typeface="+mn-ea"/>
                <a:cs typeface="Times New Roman" pitchFamily="18" charset="0"/>
              </a:rPr>
              <a:t>			-  Endotoxin</a:t>
            </a:r>
          </a:p>
          <a:p>
            <a:pPr marL="342900" indent="-342900">
              <a:spcBef>
                <a:spcPct val="20000"/>
              </a:spcBef>
              <a:buFont typeface="Wingdings" pitchFamily="2" charset="2"/>
              <a:buNone/>
              <a:defRPr/>
            </a:pPr>
            <a:endParaRPr lang="en-US" sz="2800" dirty="0">
              <a:solidFill>
                <a:srgbClr val="FFFFCC"/>
              </a:solidFill>
              <a:latin typeface="Times New Roman" pitchFamily="18" charset="0"/>
              <a:ea typeface="+mn-ea"/>
              <a:cs typeface="Times New Roman" pitchFamily="18" charset="0"/>
            </a:endParaRPr>
          </a:p>
          <a:p>
            <a:pPr marL="342900" indent="-342900">
              <a:spcBef>
                <a:spcPct val="20000"/>
              </a:spcBef>
              <a:buFont typeface="Wingdings" pitchFamily="2" charset="2"/>
              <a:buNone/>
              <a:defRPr/>
            </a:pPr>
            <a:r>
              <a:rPr lang="en-US" sz="2800" dirty="0">
                <a:latin typeface="Times New Roman" pitchFamily="18" charset="0"/>
                <a:ea typeface="+mn-ea"/>
                <a:cs typeface="Times New Roman" pitchFamily="18" charset="0"/>
              </a:rPr>
              <a:t>		</a:t>
            </a:r>
            <a:r>
              <a:rPr lang="en-US" sz="2800" dirty="0">
                <a:solidFill>
                  <a:srgbClr val="FFFF00"/>
                </a:solidFill>
                <a:latin typeface="Times New Roman" pitchFamily="18" charset="0"/>
                <a:ea typeface="+mn-ea"/>
                <a:cs typeface="Times New Roman" pitchFamily="18" charset="0"/>
              </a:rPr>
              <a:t>b)</a:t>
            </a:r>
            <a:r>
              <a:rPr lang="en-US" sz="2800" dirty="0">
                <a:latin typeface="Times New Roman" pitchFamily="18" charset="0"/>
                <a:ea typeface="+mn-ea"/>
                <a:cs typeface="Times New Roman" pitchFamily="18" charset="0"/>
              </a:rPr>
              <a:t>	</a:t>
            </a:r>
            <a:r>
              <a:rPr lang="en-US" sz="2800" b="1" dirty="0">
                <a:solidFill>
                  <a:schemeClr val="bg1">
                    <a:lumMod val="95000"/>
                  </a:schemeClr>
                </a:solidFill>
                <a:latin typeface="Times New Roman" pitchFamily="18" charset="0"/>
                <a:ea typeface="+mn-ea"/>
                <a:cs typeface="Times New Roman" pitchFamily="18" charset="0"/>
              </a:rPr>
              <a:t>Invasion by</a:t>
            </a:r>
          </a:p>
          <a:p>
            <a:pPr marL="342900" indent="-342900">
              <a:spcBef>
                <a:spcPct val="20000"/>
              </a:spcBef>
              <a:buFont typeface="Wingdings" pitchFamily="2" charset="2"/>
              <a:buNone/>
              <a:defRPr/>
            </a:pPr>
            <a:r>
              <a:rPr lang="en-US" sz="2800" dirty="0">
                <a:latin typeface="Times New Roman" pitchFamily="18" charset="0"/>
                <a:ea typeface="+mn-ea"/>
                <a:cs typeface="Times New Roman" pitchFamily="18" charset="0"/>
              </a:rPr>
              <a:t>			</a:t>
            </a:r>
            <a:r>
              <a:rPr lang="en-US" sz="2800" dirty="0">
                <a:solidFill>
                  <a:srgbClr val="FFFFCC"/>
                </a:solidFill>
                <a:latin typeface="Times New Roman" pitchFamily="18" charset="0"/>
                <a:ea typeface="+mn-ea"/>
                <a:cs typeface="Times New Roman" pitchFamily="18" charset="0"/>
              </a:rPr>
              <a:t>-  Capsulated ,or</a:t>
            </a:r>
          </a:p>
          <a:p>
            <a:pPr marL="342900" indent="-342900">
              <a:spcBef>
                <a:spcPct val="20000"/>
              </a:spcBef>
              <a:buFont typeface="Wingdings" pitchFamily="2" charset="2"/>
              <a:buNone/>
              <a:defRPr/>
            </a:pPr>
            <a:r>
              <a:rPr lang="en-US" sz="2800" dirty="0">
                <a:solidFill>
                  <a:srgbClr val="FFFFCC"/>
                </a:solidFill>
                <a:latin typeface="Times New Roman" pitchFamily="18" charset="0"/>
                <a:ea typeface="+mn-ea"/>
                <a:cs typeface="Times New Roman" pitchFamily="18" charset="0"/>
              </a:rPr>
              <a:t>			-  Non-capsulated 		</a:t>
            </a:r>
          </a:p>
        </p:txBody>
      </p:sp>
      <p:sp>
        <p:nvSpPr>
          <p:cNvPr id="17412" name="AutoShape 4"/>
          <p:cNvSpPr>
            <a:spLocks/>
          </p:cNvSpPr>
          <p:nvPr/>
        </p:nvSpPr>
        <p:spPr bwMode="auto">
          <a:xfrm>
            <a:off x="5148263" y="4078288"/>
            <a:ext cx="215900" cy="936625"/>
          </a:xfrm>
          <a:prstGeom prst="rightBrace">
            <a:avLst>
              <a:gd name="adj1" fmla="val 36152"/>
              <a:gd name="adj2" fmla="val 50000"/>
            </a:avLst>
          </a:prstGeom>
          <a:noFill/>
          <a:ln w="5715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7413" name="Text Box 5"/>
          <p:cNvSpPr txBox="1">
            <a:spLocks noChangeArrowheads="1"/>
          </p:cNvSpPr>
          <p:nvPr/>
        </p:nvSpPr>
        <p:spPr bwMode="auto">
          <a:xfrm>
            <a:off x="4572000" y="4221163"/>
            <a:ext cx="216058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endParaRPr lang="en-US"/>
          </a:p>
        </p:txBody>
      </p:sp>
      <p:sp>
        <p:nvSpPr>
          <p:cNvPr id="17414" name="Text Box 6"/>
          <p:cNvSpPr txBox="1">
            <a:spLocks noChangeArrowheads="1"/>
          </p:cNvSpPr>
          <p:nvPr/>
        </p:nvSpPr>
        <p:spPr bwMode="auto">
          <a:xfrm>
            <a:off x="5653088" y="4221163"/>
            <a:ext cx="19431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800">
                <a:solidFill>
                  <a:srgbClr val="FF0000"/>
                </a:solidFill>
                <a:latin typeface="Times New Roman" charset="0"/>
                <a:cs typeface="Times New Roman" charset="0"/>
              </a:rPr>
              <a:t>Organisms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323850" y="1619250"/>
            <a:ext cx="8496300" cy="5543550"/>
          </a:xfrm>
          <a:prstGeom prst="rect">
            <a:avLst/>
          </a:prstGeom>
          <a:noFill/>
          <a:ln w="9525">
            <a:noFill/>
            <a:miter lim="800000"/>
            <a:headEnd/>
            <a:tailEnd/>
          </a:ln>
        </p:spPr>
        <p:txBody>
          <a:bodyPr/>
          <a:lstStyle/>
          <a:p>
            <a:pPr marL="342900" indent="-342900">
              <a:spcBef>
                <a:spcPct val="20000"/>
              </a:spcBef>
              <a:buClr>
                <a:schemeClr val="tx1"/>
              </a:buClr>
              <a:buFont typeface="Arial" charset="0"/>
              <a:buChar char="•"/>
              <a:defRPr/>
            </a:pPr>
            <a:r>
              <a:rPr lang="en-US" sz="2800" dirty="0">
                <a:solidFill>
                  <a:schemeClr val="bg1">
                    <a:lumMod val="95000"/>
                  </a:schemeClr>
                </a:solidFill>
                <a:latin typeface="Times New Roman" pitchFamily="18" charset="0"/>
                <a:ea typeface="+mn-ea"/>
                <a:cs typeface="Times New Roman" pitchFamily="18" charset="0"/>
              </a:rPr>
              <a:t>Capsulated organisms	bacterial capsules 	are all made of </a:t>
            </a:r>
            <a:r>
              <a:rPr lang="en-US" sz="2800" b="1" dirty="0">
                <a:solidFill>
                  <a:schemeClr val="bg1">
                    <a:lumMod val="95000"/>
                  </a:schemeClr>
                </a:solidFill>
                <a:latin typeface="Times New Roman" pitchFamily="18" charset="0"/>
                <a:ea typeface="+mn-ea"/>
                <a:cs typeface="Times New Roman" pitchFamily="18" charset="0"/>
              </a:rPr>
              <a:t>polysaccharide</a:t>
            </a:r>
            <a:r>
              <a:rPr lang="en-US" sz="2800" dirty="0">
                <a:solidFill>
                  <a:schemeClr val="bg1">
                    <a:lumMod val="95000"/>
                  </a:schemeClr>
                </a:solidFill>
                <a:latin typeface="Times New Roman" pitchFamily="18" charset="0"/>
                <a:ea typeface="+mn-ea"/>
                <a:cs typeface="Times New Roman" pitchFamily="18" charset="0"/>
              </a:rPr>
              <a:t> except  that of </a:t>
            </a:r>
            <a:r>
              <a:rPr lang="en-US" sz="2800" b="1" i="1" dirty="0">
                <a:solidFill>
                  <a:srgbClr val="FFFF00"/>
                </a:solidFill>
                <a:latin typeface="Times New Roman" pitchFamily="18" charset="0"/>
                <a:ea typeface="+mn-ea"/>
                <a:cs typeface="Times New Roman" pitchFamily="18" charset="0"/>
              </a:rPr>
              <a:t>B. anthracis</a:t>
            </a:r>
            <a:r>
              <a:rPr lang="en-US" sz="2800" b="1" dirty="0">
                <a:solidFill>
                  <a:srgbClr val="FFFF00"/>
                </a:solidFill>
                <a:latin typeface="Times New Roman" pitchFamily="18" charset="0"/>
                <a:ea typeface="+mn-ea"/>
                <a:cs typeface="Times New Roman" pitchFamily="18" charset="0"/>
              </a:rPr>
              <a:t> </a:t>
            </a:r>
            <a:r>
              <a:rPr lang="en-US" sz="2800" dirty="0">
                <a:solidFill>
                  <a:srgbClr val="FFFFCC"/>
                </a:solidFill>
                <a:latin typeface="Times New Roman" pitchFamily="18" charset="0"/>
                <a:ea typeface="+mn-ea"/>
                <a:cs typeface="Times New Roman" pitchFamily="18" charset="0"/>
              </a:rPr>
              <a:t>(made of polypeptide)</a:t>
            </a:r>
            <a:r>
              <a:rPr lang="en-US" sz="2800" dirty="0">
                <a:latin typeface="Times New Roman" pitchFamily="18" charset="0"/>
                <a:ea typeface="+mn-ea"/>
                <a:cs typeface="Times New Roman" pitchFamily="18" charset="0"/>
              </a:rPr>
              <a:t>.</a:t>
            </a:r>
          </a:p>
          <a:p>
            <a:pPr marL="342900" indent="-342900">
              <a:spcBef>
                <a:spcPct val="20000"/>
              </a:spcBef>
              <a:buFont typeface="Wingdings" pitchFamily="2" charset="2"/>
              <a:buNone/>
              <a:defRPr/>
            </a:pPr>
            <a:endParaRPr lang="en-US" sz="2800" dirty="0">
              <a:latin typeface="Times New Roman" pitchFamily="18" charset="0"/>
              <a:ea typeface="+mn-ea"/>
              <a:cs typeface="Times New Roman" pitchFamily="18" charset="0"/>
            </a:endParaRPr>
          </a:p>
          <a:p>
            <a:pPr marL="342900" indent="-342900">
              <a:spcBef>
                <a:spcPct val="20000"/>
              </a:spcBef>
              <a:buClr>
                <a:schemeClr val="tx1"/>
              </a:buClr>
              <a:buFont typeface="Arial" charset="0"/>
              <a:buChar char="•"/>
              <a:defRPr/>
            </a:pPr>
            <a:r>
              <a:rPr lang="en-US" sz="2800" b="1" dirty="0">
                <a:solidFill>
                  <a:schemeClr val="bg1">
                    <a:lumMod val="95000"/>
                  </a:schemeClr>
                </a:solidFill>
                <a:latin typeface="Times New Roman" pitchFamily="18" charset="0"/>
                <a:ea typeface="+mn-ea"/>
                <a:cs typeface="Times New Roman" pitchFamily="18" charset="0"/>
              </a:rPr>
              <a:t>Capsule prevent phagocytosis</a:t>
            </a:r>
            <a:r>
              <a:rPr lang="en-US" sz="2800" dirty="0">
                <a:solidFill>
                  <a:schemeClr val="bg1">
                    <a:lumMod val="95000"/>
                  </a:schemeClr>
                </a:solidFill>
                <a:latin typeface="Times New Roman" pitchFamily="18" charset="0"/>
                <a:ea typeface="+mn-ea"/>
                <a:cs typeface="Times New Roman" pitchFamily="18" charset="0"/>
              </a:rPr>
              <a:t>:  </a:t>
            </a:r>
          </a:p>
          <a:p>
            <a:pPr marL="742950" lvl="1" indent="-285750" algn="just">
              <a:spcBef>
                <a:spcPct val="20000"/>
              </a:spcBef>
              <a:buClr>
                <a:schemeClr val="tx1"/>
              </a:buClr>
              <a:buFont typeface="Wingdings" pitchFamily="2" charset="2"/>
              <a:buChar char="§"/>
              <a:defRPr/>
            </a:pPr>
            <a:r>
              <a:rPr lang="en-US" sz="2600" dirty="0">
                <a:solidFill>
                  <a:srgbClr val="FFFFCC"/>
                </a:solidFill>
                <a:latin typeface="Times New Roman" pitchFamily="18" charset="0"/>
                <a:ea typeface="+mn-ea"/>
                <a:cs typeface="Times New Roman" pitchFamily="18" charset="0"/>
              </a:rPr>
              <a:t>But such organisms are readily killed once they are </a:t>
            </a:r>
            <a:r>
              <a:rPr lang="en-US" sz="2600" dirty="0" err="1">
                <a:solidFill>
                  <a:srgbClr val="FFFFCC"/>
                </a:solidFill>
                <a:latin typeface="Times New Roman" pitchFamily="18" charset="0"/>
                <a:ea typeface="+mn-ea"/>
                <a:cs typeface="Times New Roman" pitchFamily="18" charset="0"/>
              </a:rPr>
              <a:t>phagocytosed</a:t>
            </a:r>
            <a:r>
              <a:rPr lang="en-US" sz="2600" dirty="0">
                <a:solidFill>
                  <a:srgbClr val="FFFFCC"/>
                </a:solidFill>
                <a:latin typeface="Times New Roman" pitchFamily="18" charset="0"/>
                <a:ea typeface="+mn-ea"/>
                <a:cs typeface="Times New Roman" pitchFamily="18" charset="0"/>
              </a:rPr>
              <a:t>.  So called extracellular organisms</a:t>
            </a:r>
          </a:p>
          <a:p>
            <a:pPr marL="342900" indent="-342900">
              <a:spcBef>
                <a:spcPct val="20000"/>
              </a:spcBef>
              <a:buFont typeface="Wingdings" pitchFamily="2" charset="2"/>
              <a:buNone/>
              <a:defRPr/>
            </a:pPr>
            <a:r>
              <a:rPr lang="en-US" sz="2800" dirty="0">
                <a:latin typeface="Times New Roman" pitchFamily="18" charset="0"/>
                <a:ea typeface="+mn-ea"/>
                <a:cs typeface="Times New Roman" pitchFamily="18" charset="0"/>
              </a:rPr>
              <a:t>			</a:t>
            </a:r>
            <a:r>
              <a:rPr lang="en-US" sz="2800" b="1" dirty="0">
                <a:solidFill>
                  <a:srgbClr val="FFFF00"/>
                </a:solidFill>
                <a:latin typeface="Times New Roman" pitchFamily="18" charset="0"/>
                <a:ea typeface="+mn-ea"/>
                <a:cs typeface="Times New Roman" pitchFamily="18" charset="0"/>
              </a:rPr>
              <a:t>e.g.</a:t>
            </a:r>
            <a:r>
              <a:rPr lang="en-US" sz="2800" dirty="0">
                <a:latin typeface="Times New Roman" pitchFamily="18" charset="0"/>
                <a:ea typeface="+mn-ea"/>
                <a:cs typeface="Times New Roman" pitchFamily="18" charset="0"/>
              </a:rPr>
              <a:t>  </a:t>
            </a:r>
            <a:r>
              <a:rPr lang="en-US" sz="2800" b="1" i="1" dirty="0" err="1">
                <a:solidFill>
                  <a:srgbClr val="FFFF00"/>
                </a:solidFill>
                <a:latin typeface="Times New Roman" pitchFamily="18" charset="0"/>
                <a:ea typeface="+mn-ea"/>
                <a:cs typeface="Times New Roman" pitchFamily="18" charset="0"/>
              </a:rPr>
              <a:t>Pneumococcus</a:t>
            </a:r>
            <a:endParaRPr lang="en-US" sz="2800" b="1" i="1" dirty="0">
              <a:solidFill>
                <a:srgbClr val="FFFF00"/>
              </a:solidFill>
              <a:latin typeface="Times New Roman" pitchFamily="18" charset="0"/>
              <a:ea typeface="+mn-ea"/>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323850" y="549275"/>
            <a:ext cx="8569325" cy="6119813"/>
          </a:xfrm>
          <a:prstGeom prst="rect">
            <a:avLst/>
          </a:prstGeom>
          <a:noFill/>
          <a:ln w="9525">
            <a:noFill/>
            <a:miter lim="800000"/>
            <a:headEnd/>
            <a:tailEnd/>
          </a:ln>
        </p:spPr>
        <p:txBody>
          <a:bodyPr/>
          <a:lstStyle/>
          <a:p>
            <a:pPr marL="342900" indent="-342900">
              <a:spcBef>
                <a:spcPct val="20000"/>
              </a:spcBef>
              <a:buClr>
                <a:schemeClr val="tx1"/>
              </a:buClr>
              <a:buFont typeface="Arial" charset="0"/>
              <a:buChar char="•"/>
              <a:defRPr/>
            </a:pPr>
            <a:r>
              <a:rPr lang="en-US" sz="2800" dirty="0">
                <a:solidFill>
                  <a:srgbClr val="FFFFCC"/>
                </a:solidFill>
                <a:latin typeface="Times New Roman" pitchFamily="18" charset="0"/>
                <a:ea typeface="+mn-ea"/>
                <a:cs typeface="Times New Roman" pitchFamily="18" charset="0"/>
              </a:rPr>
              <a:t>Non capsulated organisms</a:t>
            </a:r>
            <a:r>
              <a:rPr lang="en-US" sz="2800" i="1" dirty="0">
                <a:solidFill>
                  <a:schemeClr val="hlink"/>
                </a:solidFill>
                <a:latin typeface="Times New Roman" pitchFamily="18" charset="0"/>
                <a:ea typeface="+mn-ea"/>
                <a:cs typeface="Times New Roman" pitchFamily="18" charset="0"/>
              </a:rPr>
              <a:t> </a:t>
            </a:r>
            <a:r>
              <a:rPr lang="en-US" sz="2800" dirty="0">
                <a:latin typeface="Times New Roman" pitchFamily="18" charset="0"/>
                <a:ea typeface="+mn-ea"/>
                <a:cs typeface="Times New Roman" pitchFamily="18" charset="0"/>
              </a:rPr>
              <a:t> </a:t>
            </a:r>
            <a:r>
              <a:rPr lang="en-US" sz="2800" dirty="0">
                <a:solidFill>
                  <a:schemeClr val="bg1">
                    <a:lumMod val="95000"/>
                  </a:schemeClr>
                </a:solidFill>
                <a:latin typeface="Times New Roman" pitchFamily="18" charset="0"/>
                <a:ea typeface="+mn-ea"/>
                <a:cs typeface="Times New Roman" pitchFamily="18" charset="0"/>
              </a:rPr>
              <a:t>resist intracellular killing so called intracellular organisms.</a:t>
            </a:r>
          </a:p>
          <a:p>
            <a:pPr marL="342900" indent="-342900">
              <a:spcBef>
                <a:spcPct val="20000"/>
              </a:spcBef>
              <a:buFont typeface="Wingdings" pitchFamily="2" charset="2"/>
              <a:buNone/>
              <a:defRPr/>
            </a:pPr>
            <a:r>
              <a:rPr lang="en-US" sz="2800" dirty="0">
                <a:latin typeface="Times New Roman" pitchFamily="18" charset="0"/>
                <a:ea typeface="+mn-ea"/>
                <a:cs typeface="Times New Roman" pitchFamily="18" charset="0"/>
              </a:rPr>
              <a:t>			</a:t>
            </a:r>
            <a:r>
              <a:rPr lang="en-US" sz="2800" b="1" dirty="0">
                <a:solidFill>
                  <a:srgbClr val="FFFF00"/>
                </a:solidFill>
                <a:latin typeface="Times New Roman" pitchFamily="18" charset="0"/>
                <a:ea typeface="+mn-ea"/>
                <a:cs typeface="Times New Roman" pitchFamily="18" charset="0"/>
              </a:rPr>
              <a:t>e.g.</a:t>
            </a:r>
            <a:r>
              <a:rPr lang="en-US" sz="2800" dirty="0">
                <a:solidFill>
                  <a:srgbClr val="FFFFCC"/>
                </a:solidFill>
                <a:latin typeface="Times New Roman" pitchFamily="18" charset="0"/>
                <a:ea typeface="+mn-ea"/>
                <a:cs typeface="Times New Roman" pitchFamily="18" charset="0"/>
              </a:rPr>
              <a:t>	</a:t>
            </a:r>
            <a:r>
              <a:rPr lang="en-US" sz="2800" b="1" i="1" dirty="0">
                <a:solidFill>
                  <a:srgbClr val="FFFF00"/>
                </a:solidFill>
                <a:latin typeface="Times New Roman" pitchFamily="18" charset="0"/>
                <a:ea typeface="+mn-ea"/>
                <a:cs typeface="Times New Roman" pitchFamily="18" charset="0"/>
              </a:rPr>
              <a:t>M. tuberculosis, Salmonella typhi, 				Brucella </a:t>
            </a:r>
            <a:r>
              <a:rPr lang="en-US" sz="2800" b="1" dirty="0">
                <a:solidFill>
                  <a:srgbClr val="FFFF00"/>
                </a:solidFill>
                <a:latin typeface="Times New Roman" pitchFamily="18" charset="0"/>
                <a:ea typeface="+mn-ea"/>
                <a:cs typeface="Times New Roman" pitchFamily="18" charset="0"/>
              </a:rPr>
              <a:t>species, etc</a:t>
            </a:r>
            <a:r>
              <a:rPr lang="en-US" sz="2800" b="1" i="1" dirty="0">
                <a:solidFill>
                  <a:srgbClr val="FFFF00"/>
                </a:solidFill>
                <a:latin typeface="Times New Roman" pitchFamily="18" charset="0"/>
                <a:ea typeface="+mn-ea"/>
                <a:cs typeface="Times New Roman" pitchFamily="18" charset="0"/>
              </a:rPr>
              <a:t>. </a:t>
            </a:r>
          </a:p>
          <a:p>
            <a:pPr marL="342900" indent="-342900">
              <a:spcBef>
                <a:spcPct val="20000"/>
              </a:spcBef>
              <a:buClr>
                <a:schemeClr val="tx1"/>
              </a:buClr>
              <a:buFont typeface="Arial" charset="0"/>
              <a:buChar char="•"/>
              <a:defRPr/>
            </a:pPr>
            <a:r>
              <a:rPr lang="en-US" sz="2800" b="1" dirty="0">
                <a:solidFill>
                  <a:schemeClr val="bg1">
                    <a:lumMod val="95000"/>
                  </a:schemeClr>
                </a:solidFill>
                <a:latin typeface="Times New Roman" pitchFamily="18" charset="0"/>
                <a:ea typeface="+mn-ea"/>
                <a:cs typeface="Times New Roman" pitchFamily="18" charset="0"/>
              </a:rPr>
              <a:t>Exotoxin</a:t>
            </a:r>
            <a:r>
              <a:rPr lang="en-US" sz="2800" dirty="0">
                <a:solidFill>
                  <a:schemeClr val="bg1">
                    <a:lumMod val="95000"/>
                  </a:schemeClr>
                </a:solidFill>
                <a:latin typeface="Times New Roman" pitchFamily="18" charset="0"/>
                <a:ea typeface="+mn-ea"/>
                <a:cs typeface="Times New Roman" pitchFamily="18" charset="0"/>
              </a:rPr>
              <a:t> can be:</a:t>
            </a:r>
          </a:p>
          <a:p>
            <a:pPr marL="342900" indent="-342900">
              <a:spcBef>
                <a:spcPct val="20000"/>
              </a:spcBef>
              <a:buFont typeface="Wingdings" pitchFamily="2" charset="2"/>
              <a:buNone/>
              <a:defRPr/>
            </a:pPr>
            <a:r>
              <a:rPr lang="en-US" sz="2800" dirty="0">
                <a:solidFill>
                  <a:schemeClr val="bg1">
                    <a:lumMod val="95000"/>
                  </a:schemeClr>
                </a:solidFill>
                <a:latin typeface="Times New Roman" pitchFamily="18" charset="0"/>
                <a:ea typeface="+mn-ea"/>
                <a:cs typeface="Times New Roman" pitchFamily="18" charset="0"/>
              </a:rPr>
              <a:t>		a)	</a:t>
            </a:r>
            <a:r>
              <a:rPr lang="en-US" sz="2800" b="1" dirty="0">
                <a:solidFill>
                  <a:schemeClr val="bg1">
                    <a:lumMod val="95000"/>
                  </a:schemeClr>
                </a:solidFill>
                <a:latin typeface="Times New Roman" pitchFamily="18" charset="0"/>
                <a:ea typeface="+mn-ea"/>
                <a:cs typeface="Times New Roman" pitchFamily="18" charset="0"/>
              </a:rPr>
              <a:t>A - B -</a:t>
            </a:r>
            <a:r>
              <a:rPr lang="en-US" sz="2800" b="1" dirty="0" err="1">
                <a:solidFill>
                  <a:schemeClr val="bg1">
                    <a:lumMod val="95000"/>
                  </a:schemeClr>
                </a:solidFill>
                <a:latin typeface="Times New Roman" pitchFamily="18" charset="0"/>
                <a:ea typeface="+mn-ea"/>
                <a:cs typeface="Times New Roman" pitchFamily="18" charset="0"/>
              </a:rPr>
              <a:t>exotoxins</a:t>
            </a:r>
            <a:endParaRPr lang="en-US" sz="2800" b="1" dirty="0">
              <a:solidFill>
                <a:schemeClr val="bg1">
                  <a:lumMod val="95000"/>
                </a:schemeClr>
              </a:solidFill>
              <a:latin typeface="Times New Roman" pitchFamily="18" charset="0"/>
              <a:ea typeface="+mn-ea"/>
              <a:cs typeface="Times New Roman" pitchFamily="18" charset="0"/>
            </a:endParaRPr>
          </a:p>
          <a:p>
            <a:pPr marL="342900" indent="-342900">
              <a:spcBef>
                <a:spcPct val="20000"/>
              </a:spcBef>
              <a:buFont typeface="Wingdings" pitchFamily="2" charset="2"/>
              <a:buNone/>
              <a:defRPr/>
            </a:pPr>
            <a:r>
              <a:rPr lang="en-US" sz="2800" dirty="0">
                <a:latin typeface="Times New Roman" pitchFamily="18" charset="0"/>
                <a:ea typeface="+mn-ea"/>
                <a:cs typeface="Times New Roman" pitchFamily="18" charset="0"/>
              </a:rPr>
              <a:t>			</a:t>
            </a:r>
            <a:r>
              <a:rPr lang="en-US" sz="2800" b="1" dirty="0">
                <a:solidFill>
                  <a:srgbClr val="FFFF00"/>
                </a:solidFill>
                <a:latin typeface="Times New Roman" pitchFamily="18" charset="0"/>
                <a:ea typeface="+mn-ea"/>
                <a:cs typeface="Times New Roman" pitchFamily="18" charset="0"/>
              </a:rPr>
              <a:t>e.g.</a:t>
            </a:r>
            <a:r>
              <a:rPr lang="en-US" sz="2800" dirty="0">
                <a:solidFill>
                  <a:srgbClr val="FFFFCC"/>
                </a:solidFill>
                <a:latin typeface="Times New Roman" pitchFamily="18" charset="0"/>
                <a:ea typeface="+mn-ea"/>
                <a:cs typeface="Times New Roman" pitchFamily="18" charset="0"/>
              </a:rPr>
              <a:t>	Cholera toxins</a:t>
            </a:r>
          </a:p>
          <a:p>
            <a:pPr marL="342900" indent="-342900">
              <a:spcBef>
                <a:spcPct val="20000"/>
              </a:spcBef>
              <a:buFont typeface="Wingdings" pitchFamily="2" charset="2"/>
              <a:buNone/>
              <a:defRPr/>
            </a:pPr>
            <a:r>
              <a:rPr lang="en-US" sz="2800" dirty="0">
                <a:latin typeface="Times New Roman" pitchFamily="18" charset="0"/>
                <a:ea typeface="+mn-ea"/>
                <a:cs typeface="Times New Roman" pitchFamily="18" charset="0"/>
              </a:rPr>
              <a:t>				</a:t>
            </a:r>
            <a:r>
              <a:rPr lang="en-US" sz="2800" dirty="0">
                <a:solidFill>
                  <a:srgbClr val="66FF33"/>
                </a:solidFill>
                <a:latin typeface="Times New Roman" pitchFamily="18" charset="0"/>
                <a:ea typeface="+mn-ea"/>
                <a:cs typeface="Times New Roman" pitchFamily="18" charset="0"/>
              </a:rPr>
              <a:t>A</a:t>
            </a:r>
            <a:r>
              <a:rPr lang="en-US" sz="2800" dirty="0">
                <a:solidFill>
                  <a:srgbClr val="FFFFCC"/>
                </a:solidFill>
                <a:latin typeface="Times New Roman" pitchFamily="18" charset="0"/>
                <a:ea typeface="+mn-ea"/>
                <a:cs typeface="Times New Roman" pitchFamily="18" charset="0"/>
              </a:rPr>
              <a:t> =	Active Unit</a:t>
            </a:r>
          </a:p>
          <a:p>
            <a:pPr marL="342900" indent="-342900">
              <a:spcBef>
                <a:spcPct val="20000"/>
              </a:spcBef>
              <a:buFont typeface="Wingdings" pitchFamily="2" charset="2"/>
              <a:buNone/>
              <a:defRPr/>
            </a:pPr>
            <a:r>
              <a:rPr lang="en-US" sz="2800" dirty="0">
                <a:solidFill>
                  <a:srgbClr val="FFFFCC"/>
                </a:solidFill>
                <a:latin typeface="Times New Roman" pitchFamily="18" charset="0"/>
                <a:ea typeface="+mn-ea"/>
                <a:cs typeface="Times New Roman" pitchFamily="18" charset="0"/>
              </a:rPr>
              <a:t>				</a:t>
            </a:r>
            <a:r>
              <a:rPr lang="en-US" sz="2800" dirty="0">
                <a:solidFill>
                  <a:srgbClr val="66FF33"/>
                </a:solidFill>
                <a:latin typeface="Times New Roman" pitchFamily="18" charset="0"/>
                <a:ea typeface="+mn-ea"/>
                <a:cs typeface="Times New Roman" pitchFamily="18" charset="0"/>
              </a:rPr>
              <a:t>B</a:t>
            </a:r>
            <a:r>
              <a:rPr lang="en-US" sz="2800" dirty="0">
                <a:solidFill>
                  <a:srgbClr val="FFFFCC"/>
                </a:solidFill>
                <a:latin typeface="Times New Roman" pitchFamily="18" charset="0"/>
                <a:ea typeface="+mn-ea"/>
                <a:cs typeface="Times New Roman" pitchFamily="18" charset="0"/>
              </a:rPr>
              <a:t> =	Binding Unit for attachment</a:t>
            </a:r>
          </a:p>
          <a:p>
            <a:pPr marL="342900" indent="-342900">
              <a:spcBef>
                <a:spcPct val="20000"/>
              </a:spcBef>
              <a:buFont typeface="Wingdings" pitchFamily="2" charset="2"/>
              <a:buNone/>
              <a:defRPr/>
            </a:pPr>
            <a:endParaRPr lang="en-US" sz="2800" dirty="0">
              <a:solidFill>
                <a:schemeClr val="bg1">
                  <a:lumMod val="95000"/>
                </a:schemeClr>
              </a:solidFill>
              <a:latin typeface="Times New Roman" pitchFamily="18" charset="0"/>
              <a:ea typeface="+mn-ea"/>
              <a:cs typeface="Times New Roman" pitchFamily="18" charset="0"/>
            </a:endParaRPr>
          </a:p>
          <a:p>
            <a:pPr marL="342900" indent="-342900">
              <a:spcBef>
                <a:spcPct val="20000"/>
              </a:spcBef>
              <a:buFont typeface="Wingdings" pitchFamily="2" charset="2"/>
              <a:buNone/>
              <a:defRPr/>
            </a:pPr>
            <a:r>
              <a:rPr lang="en-US" sz="2800" dirty="0">
                <a:solidFill>
                  <a:schemeClr val="bg1">
                    <a:lumMod val="95000"/>
                  </a:schemeClr>
                </a:solidFill>
                <a:latin typeface="Times New Roman" pitchFamily="18" charset="0"/>
                <a:ea typeface="+mn-ea"/>
                <a:cs typeface="Times New Roman" pitchFamily="18" charset="0"/>
              </a:rPr>
              <a:t>		b)	</a:t>
            </a:r>
            <a:r>
              <a:rPr lang="en-US" sz="2800" b="1" dirty="0">
                <a:solidFill>
                  <a:schemeClr val="bg1">
                    <a:lumMod val="95000"/>
                  </a:schemeClr>
                </a:solidFill>
                <a:latin typeface="Times New Roman" pitchFamily="18" charset="0"/>
                <a:ea typeface="+mn-ea"/>
                <a:cs typeface="Times New Roman" pitchFamily="18" charset="0"/>
              </a:rPr>
              <a:t>Membrane active exotoxin</a:t>
            </a:r>
          </a:p>
          <a:p>
            <a:pPr marL="342900" indent="-342900">
              <a:spcBef>
                <a:spcPct val="20000"/>
              </a:spcBef>
              <a:buFont typeface="Wingdings" pitchFamily="2" charset="2"/>
              <a:buNone/>
              <a:defRPr/>
            </a:pPr>
            <a:r>
              <a:rPr lang="en-US" sz="2800" dirty="0">
                <a:solidFill>
                  <a:srgbClr val="FF0066"/>
                </a:solidFill>
                <a:latin typeface="Times New Roman" pitchFamily="18" charset="0"/>
                <a:ea typeface="+mn-ea"/>
                <a:cs typeface="Times New Roman" pitchFamily="18" charset="0"/>
              </a:rPr>
              <a:t>			</a:t>
            </a:r>
            <a:r>
              <a:rPr lang="en-US" sz="2800" b="1" dirty="0">
                <a:solidFill>
                  <a:srgbClr val="FFFF00"/>
                </a:solidFill>
                <a:latin typeface="Times New Roman" pitchFamily="18" charset="0"/>
                <a:ea typeface="+mn-ea"/>
                <a:cs typeface="Times New Roman" pitchFamily="18" charset="0"/>
              </a:rPr>
              <a:t>e.g.   </a:t>
            </a:r>
            <a:r>
              <a:rPr lang="en-US" sz="2800" dirty="0">
                <a:solidFill>
                  <a:srgbClr val="FFFFCC"/>
                </a:solidFill>
                <a:latin typeface="Times New Roman" pitchFamily="18" charset="0"/>
                <a:ea typeface="+mn-ea"/>
                <a:cs typeface="Times New Roman" pitchFamily="18" charset="0"/>
              </a:rPr>
              <a:t> Haemolysin of group A Streptococci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482" name="Picture 2" descr="http://www.ppdictionary.com/bacteria/gnbac/a-b_toxin.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03350" y="1676400"/>
            <a:ext cx="5976938" cy="4968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81000" y="152400"/>
            <a:ext cx="8229600" cy="1143000"/>
          </a:xfrm>
          <a:prstGeom prst="rect">
            <a:avLst/>
          </a:prstGeom>
        </p:spPr>
        <p:txBody>
          <a:bodyPr anchor="ctr">
            <a:normAutofit/>
          </a:bodyPr>
          <a:lstStyle/>
          <a:p>
            <a:pPr algn="ctr" fontAlgn="auto">
              <a:spcAft>
                <a:spcPts val="0"/>
              </a:spcAft>
              <a:defRPr/>
            </a:pPr>
            <a:r>
              <a:rPr lang="en-US" sz="4800" b="1" dirty="0">
                <a:solidFill>
                  <a:schemeClr val="accent6">
                    <a:lumMod val="20000"/>
                    <a:lumOff val="80000"/>
                  </a:schemeClr>
                </a:solidFill>
                <a:effectLst>
                  <a:outerShdw blurRad="38100" dist="38100" dir="2700000" algn="tl">
                    <a:srgbClr val="000000">
                      <a:alpha val="43137"/>
                    </a:srgbClr>
                  </a:outerShdw>
                </a:effectLst>
                <a:latin typeface="Footlight MT Light" pitchFamily="18" charset="0"/>
                <a:ea typeface="+mj-ea"/>
                <a:cs typeface="Century Gothic"/>
              </a:rPr>
              <a:t>Lecture Objectives. </a:t>
            </a:r>
            <a:endParaRPr lang="en-US" sz="4800" dirty="0">
              <a:solidFill>
                <a:schemeClr val="accent6">
                  <a:lumMod val="20000"/>
                  <a:lumOff val="80000"/>
                </a:schemeClr>
              </a:solidFill>
              <a:latin typeface="Footlight MT Light" pitchFamily="18" charset="0"/>
              <a:ea typeface="+mj-ea"/>
              <a:cs typeface="+mj-cs"/>
            </a:endParaRPr>
          </a:p>
        </p:txBody>
      </p:sp>
      <p:sp>
        <p:nvSpPr>
          <p:cNvPr id="3075" name="Content Placeholder 4"/>
          <p:cNvSpPr>
            <a:spLocks noGrp="1"/>
          </p:cNvSpPr>
          <p:nvPr>
            <p:ph idx="1"/>
          </p:nvPr>
        </p:nvSpPr>
        <p:spPr/>
        <p:txBody>
          <a:bodyPr>
            <a:normAutofit/>
          </a:bodyPr>
          <a:lstStyle/>
          <a:p>
            <a:pPr rtl="1">
              <a:buFont typeface="Arial" charset="0"/>
              <a:buNone/>
            </a:pPr>
            <a:r>
              <a:rPr lang="en-US" sz="3000">
                <a:solidFill>
                  <a:srgbClr val="FDEADA"/>
                </a:solidFill>
                <a:latin typeface="Footlight MT Light" charset="0"/>
              </a:rPr>
              <a:t> </a:t>
            </a:r>
            <a:r>
              <a:rPr lang="en-US" sz="3000" b="1">
                <a:solidFill>
                  <a:srgbClr val="FDEADA"/>
                </a:solidFill>
                <a:latin typeface="Footlight MT Light" charset="0"/>
              </a:rPr>
              <a:t>By the end of this lecture, the student should able to:</a:t>
            </a:r>
            <a:endParaRPr lang="en-US" sz="3000">
              <a:solidFill>
                <a:srgbClr val="FDEADA"/>
              </a:solidFill>
              <a:latin typeface="Footlight MT Light" charset="0"/>
            </a:endParaRPr>
          </a:p>
          <a:p>
            <a:pPr rtl="1">
              <a:buFont typeface="Arial" charset="0"/>
              <a:buNone/>
            </a:pPr>
            <a:r>
              <a:rPr lang="en-US" sz="3000" b="1">
                <a:solidFill>
                  <a:srgbClr val="FDEADA"/>
                </a:solidFill>
                <a:latin typeface="Footlight MT Light" charset="0"/>
              </a:rPr>
              <a:t> </a:t>
            </a:r>
            <a:r>
              <a:rPr lang="en-US" sz="3000" b="1">
                <a:solidFill>
                  <a:srgbClr val="FFC000"/>
                </a:solidFill>
                <a:latin typeface="Footlight MT Light" charset="0"/>
              </a:rPr>
              <a:t>1-</a:t>
            </a:r>
            <a:r>
              <a:rPr lang="en-GB" sz="3000" b="1">
                <a:solidFill>
                  <a:srgbClr val="FDEADA"/>
                </a:solidFill>
                <a:latin typeface="Footlight MT Light" charset="0"/>
              </a:rPr>
              <a:t>Define core terms important in understanding host-parasite relationship: parasite, pathogen, pathogenicity, disease, infection.  </a:t>
            </a:r>
            <a:r>
              <a:rPr lang="ar-SA" sz="3000" b="1">
                <a:solidFill>
                  <a:srgbClr val="FDEADA"/>
                </a:solidFill>
                <a:latin typeface="Footlight MT Light" charset="0"/>
                <a:cs typeface="Arial" charset="0"/>
              </a:rPr>
              <a:t>   </a:t>
            </a:r>
            <a:r>
              <a:rPr lang="en-GB" sz="3000" b="1">
                <a:solidFill>
                  <a:srgbClr val="FDEADA"/>
                </a:solidFill>
                <a:latin typeface="Footlight MT Light" charset="0"/>
              </a:rPr>
              <a:t>  </a:t>
            </a:r>
            <a:endParaRPr lang="en-US" sz="3000">
              <a:solidFill>
                <a:srgbClr val="FDEADA"/>
              </a:solidFill>
              <a:latin typeface="Footlight MT Light" charset="0"/>
            </a:endParaRPr>
          </a:p>
          <a:p>
            <a:pPr rtl="1">
              <a:buFont typeface="Arial" charset="0"/>
              <a:buNone/>
            </a:pPr>
            <a:r>
              <a:rPr lang="en-GB" sz="3000" b="1">
                <a:solidFill>
                  <a:srgbClr val="FDEADA"/>
                </a:solidFill>
                <a:latin typeface="Footlight MT Light" charset="0"/>
              </a:rPr>
              <a:t> </a:t>
            </a:r>
            <a:r>
              <a:rPr lang="en-US" sz="3000" b="1">
                <a:solidFill>
                  <a:srgbClr val="FFC000"/>
                </a:solidFill>
                <a:latin typeface="Footlight MT Light" charset="0"/>
              </a:rPr>
              <a:t>2-</a:t>
            </a:r>
            <a:r>
              <a:rPr lang="en-US" sz="3000" b="1">
                <a:solidFill>
                  <a:srgbClr val="FDEADA"/>
                </a:solidFill>
                <a:latin typeface="Footlight MT Light" charset="0"/>
              </a:rPr>
              <a:t>Know host response to parasite invasion that include; nonspecific and specific defense mechanisms.                 </a:t>
            </a:r>
            <a:r>
              <a:rPr lang="ar-SA" sz="3000" b="1">
                <a:solidFill>
                  <a:srgbClr val="FDEADA"/>
                </a:solidFill>
                <a:latin typeface="Footlight MT Light" charset="0"/>
                <a:cs typeface="Arial" charset="0"/>
              </a:rPr>
              <a:t>        </a:t>
            </a:r>
            <a:endParaRPr lang="en-US" sz="3000">
              <a:solidFill>
                <a:srgbClr val="FDEADA"/>
              </a:solidFill>
              <a:latin typeface="Footlight MT Light" charset="0"/>
            </a:endParaRPr>
          </a:p>
          <a:p>
            <a:pPr rtl="1">
              <a:buFont typeface="Arial" charset="0"/>
              <a:buNone/>
            </a:pPr>
            <a:r>
              <a:rPr lang="en-GB" sz="3000" b="1">
                <a:solidFill>
                  <a:srgbClr val="FDEADA"/>
                </a:solidFill>
                <a:latin typeface="Footlight MT Light" charset="0"/>
              </a:rPr>
              <a:t> </a:t>
            </a:r>
            <a:endParaRPr lang="en-US" sz="3000">
              <a:solidFill>
                <a:srgbClr val="FDEADA"/>
              </a:solidFill>
              <a:latin typeface="Footlight MT Light"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1506" name="Picture 2" descr="http://ocw.tufts.edu/data/2/191262/191289_xlarg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7088" y="1641475"/>
            <a:ext cx="7172325" cy="521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371600" y="620713"/>
            <a:ext cx="5867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US" sz="3600" b="1">
                <a:solidFill>
                  <a:srgbClr val="FFFF00"/>
                </a:solidFill>
                <a:latin typeface="Footlight MT Light" charset="0"/>
                <a:cs typeface="Times New Roman" charset="0"/>
              </a:rPr>
              <a:t>Exotoxin verus Endotoxin</a:t>
            </a:r>
            <a:r>
              <a:rPr lang="en-US" sz="3200">
                <a:solidFill>
                  <a:srgbClr val="FFFF00"/>
                </a:solidFill>
                <a:latin typeface="Footlight MT Light" charset="0"/>
                <a:cs typeface="Times New Roman" charset="0"/>
              </a:rPr>
              <a:t> </a:t>
            </a:r>
          </a:p>
        </p:txBody>
      </p:sp>
      <p:sp>
        <p:nvSpPr>
          <p:cNvPr id="22531" name="Text Box 3"/>
          <p:cNvSpPr txBox="1">
            <a:spLocks noChangeArrowheads="1"/>
          </p:cNvSpPr>
          <p:nvPr/>
        </p:nvSpPr>
        <p:spPr bwMode="auto">
          <a:xfrm>
            <a:off x="1143000" y="20574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400" b="1">
                <a:solidFill>
                  <a:srgbClr val="FFFF00"/>
                </a:solidFill>
                <a:latin typeface="Footlight MT Light" charset="0"/>
                <a:cs typeface="Times New Roman" charset="0"/>
              </a:rPr>
              <a:t>Exotoxin </a:t>
            </a:r>
          </a:p>
        </p:txBody>
      </p:sp>
      <p:sp>
        <p:nvSpPr>
          <p:cNvPr id="22532" name="Text Box 4"/>
          <p:cNvSpPr txBox="1">
            <a:spLocks noChangeArrowheads="1"/>
          </p:cNvSpPr>
          <p:nvPr/>
        </p:nvSpPr>
        <p:spPr bwMode="auto">
          <a:xfrm>
            <a:off x="5715000" y="20574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400" b="1">
                <a:solidFill>
                  <a:srgbClr val="FFFF00"/>
                </a:solidFill>
                <a:latin typeface="Footlight MT Light" charset="0"/>
                <a:cs typeface="Times New Roman" charset="0"/>
              </a:rPr>
              <a:t>Endotoxin </a:t>
            </a:r>
          </a:p>
        </p:txBody>
      </p:sp>
      <p:sp>
        <p:nvSpPr>
          <p:cNvPr id="22533" name="Line 5"/>
          <p:cNvSpPr>
            <a:spLocks noChangeShapeType="1"/>
          </p:cNvSpPr>
          <p:nvPr/>
        </p:nvSpPr>
        <p:spPr bwMode="auto">
          <a:xfrm>
            <a:off x="381000" y="1905000"/>
            <a:ext cx="75438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22534" name="Line 6"/>
          <p:cNvSpPr>
            <a:spLocks noChangeShapeType="1"/>
          </p:cNvSpPr>
          <p:nvPr/>
        </p:nvSpPr>
        <p:spPr bwMode="auto">
          <a:xfrm>
            <a:off x="381000" y="2667000"/>
            <a:ext cx="75438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22535" name="Line 7"/>
          <p:cNvSpPr>
            <a:spLocks noChangeShapeType="1"/>
          </p:cNvSpPr>
          <p:nvPr/>
        </p:nvSpPr>
        <p:spPr bwMode="auto">
          <a:xfrm>
            <a:off x="5181600" y="1905000"/>
            <a:ext cx="0" cy="4800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22536" name="Line 8"/>
          <p:cNvSpPr>
            <a:spLocks noChangeShapeType="1"/>
          </p:cNvSpPr>
          <p:nvPr/>
        </p:nvSpPr>
        <p:spPr bwMode="auto">
          <a:xfrm>
            <a:off x="457200" y="6705600"/>
            <a:ext cx="75438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22537" name="Text Box 9"/>
          <p:cNvSpPr txBox="1">
            <a:spLocks noChangeArrowheads="1"/>
          </p:cNvSpPr>
          <p:nvPr/>
        </p:nvSpPr>
        <p:spPr bwMode="auto">
          <a:xfrm>
            <a:off x="381000" y="2895600"/>
            <a:ext cx="2286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400">
                <a:solidFill>
                  <a:schemeClr val="bg1"/>
                </a:solidFill>
                <a:latin typeface="Footlight MT Light" charset="0"/>
                <a:cs typeface="Times New Roman" charset="0"/>
              </a:rPr>
              <a:t>1-  Protein</a:t>
            </a:r>
          </a:p>
        </p:txBody>
      </p:sp>
      <p:sp>
        <p:nvSpPr>
          <p:cNvPr id="22538" name="Text Box 10"/>
          <p:cNvSpPr txBox="1">
            <a:spLocks noChangeArrowheads="1"/>
          </p:cNvSpPr>
          <p:nvPr/>
        </p:nvSpPr>
        <p:spPr bwMode="auto">
          <a:xfrm>
            <a:off x="381000" y="3429000"/>
            <a:ext cx="3200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400">
                <a:solidFill>
                  <a:schemeClr val="bg1"/>
                </a:solidFill>
                <a:latin typeface="Footlight MT Light" charset="0"/>
                <a:cs typeface="Times New Roman" charset="0"/>
              </a:rPr>
              <a:t>2-  Soluble &amp; Diffusible </a:t>
            </a:r>
          </a:p>
        </p:txBody>
      </p:sp>
      <p:sp>
        <p:nvSpPr>
          <p:cNvPr id="22539" name="Text Box 11"/>
          <p:cNvSpPr txBox="1">
            <a:spLocks noChangeArrowheads="1"/>
          </p:cNvSpPr>
          <p:nvPr/>
        </p:nvSpPr>
        <p:spPr bwMode="auto">
          <a:xfrm>
            <a:off x="381000" y="3962400"/>
            <a:ext cx="3200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400">
                <a:solidFill>
                  <a:schemeClr val="bg1"/>
                </a:solidFill>
                <a:latin typeface="Footlight MT Light" charset="0"/>
                <a:cs typeface="Times New Roman" charset="0"/>
              </a:rPr>
              <a:t>3-  Heat Labile  </a:t>
            </a:r>
          </a:p>
        </p:txBody>
      </p:sp>
      <p:sp>
        <p:nvSpPr>
          <p:cNvPr id="22540" name="Text Box 12"/>
          <p:cNvSpPr txBox="1">
            <a:spLocks noChangeArrowheads="1"/>
          </p:cNvSpPr>
          <p:nvPr/>
        </p:nvSpPr>
        <p:spPr bwMode="auto">
          <a:xfrm>
            <a:off x="304800" y="4495800"/>
            <a:ext cx="47244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400">
                <a:solidFill>
                  <a:schemeClr val="bg1"/>
                </a:solidFill>
                <a:latin typeface="Footlight MT Light" charset="0"/>
                <a:cs typeface="Times New Roman" charset="0"/>
              </a:rPr>
              <a:t>4-  Pharmacologically specific action   </a:t>
            </a:r>
          </a:p>
        </p:txBody>
      </p:sp>
      <p:sp>
        <p:nvSpPr>
          <p:cNvPr id="22541" name="Text Box 13"/>
          <p:cNvSpPr txBox="1">
            <a:spLocks noChangeArrowheads="1"/>
          </p:cNvSpPr>
          <p:nvPr/>
        </p:nvSpPr>
        <p:spPr bwMode="auto">
          <a:xfrm>
            <a:off x="381000" y="5181600"/>
            <a:ext cx="3352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400">
                <a:solidFill>
                  <a:schemeClr val="bg1"/>
                </a:solidFill>
                <a:latin typeface="Footlight MT Light" charset="0"/>
                <a:cs typeface="Times New Roman" charset="0"/>
              </a:rPr>
              <a:t>5-  High Immunogenicity</a:t>
            </a:r>
          </a:p>
        </p:txBody>
      </p:sp>
      <p:sp>
        <p:nvSpPr>
          <p:cNvPr id="22542" name="Text Box 14"/>
          <p:cNvSpPr txBox="1">
            <a:spLocks noChangeArrowheads="1"/>
          </p:cNvSpPr>
          <p:nvPr/>
        </p:nvSpPr>
        <p:spPr bwMode="auto">
          <a:xfrm>
            <a:off x="304800" y="5486400"/>
            <a:ext cx="41148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400">
                <a:solidFill>
                  <a:schemeClr val="bg1"/>
                </a:solidFill>
                <a:latin typeface="Footlight MT Light" charset="0"/>
                <a:cs typeface="Times New Roman" charset="0"/>
              </a:rPr>
              <a:t>6</a:t>
            </a:r>
            <a:r>
              <a:rPr lang="en-US" sz="2800">
                <a:solidFill>
                  <a:schemeClr val="bg1"/>
                </a:solidFill>
                <a:latin typeface="Footlight MT Light" charset="0"/>
                <a:cs typeface="Times New Roman" charset="0"/>
              </a:rPr>
              <a:t>- </a:t>
            </a:r>
            <a:r>
              <a:rPr lang="en-US" sz="2400">
                <a:solidFill>
                  <a:schemeClr val="bg1"/>
                </a:solidFill>
                <a:latin typeface="Footlight MT Light" charset="0"/>
                <a:cs typeface="Times New Roman" charset="0"/>
              </a:rPr>
              <a:t>Inactivated by</a:t>
            </a:r>
            <a:r>
              <a:rPr lang="en-US" sz="2400">
                <a:latin typeface="Footlight MT Light" charset="0"/>
                <a:cs typeface="Times New Roman" charset="0"/>
              </a:rPr>
              <a:t>  </a:t>
            </a:r>
            <a:r>
              <a:rPr lang="en-US" sz="2400">
                <a:solidFill>
                  <a:schemeClr val="bg1"/>
                </a:solidFill>
                <a:latin typeface="Footlight MT Light" charset="0"/>
                <a:cs typeface="Times New Roman" charset="0"/>
              </a:rPr>
              <a:t>chemicals</a:t>
            </a:r>
          </a:p>
          <a:p>
            <a:pPr eaLnBrk="1" hangingPunct="1">
              <a:spcBef>
                <a:spcPct val="50000"/>
              </a:spcBef>
            </a:pPr>
            <a:r>
              <a:rPr lang="en-US" sz="2400">
                <a:solidFill>
                  <a:schemeClr val="bg1"/>
                </a:solidFill>
                <a:latin typeface="Footlight MT Light" charset="0"/>
                <a:cs typeface="Times New Roman" charset="0"/>
              </a:rPr>
              <a:t> to</a:t>
            </a:r>
          </a:p>
        </p:txBody>
      </p:sp>
      <p:sp>
        <p:nvSpPr>
          <p:cNvPr id="22543" name="Text Box 15"/>
          <p:cNvSpPr txBox="1">
            <a:spLocks noChangeArrowheads="1"/>
          </p:cNvSpPr>
          <p:nvPr/>
        </p:nvSpPr>
        <p:spPr bwMode="auto">
          <a:xfrm>
            <a:off x="381000" y="6248400"/>
            <a:ext cx="3200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400">
                <a:solidFill>
                  <a:schemeClr val="bg1"/>
                </a:solidFill>
                <a:latin typeface="Footlight MT Light" charset="0"/>
                <a:cs typeface="Times New Roman" charset="0"/>
              </a:rPr>
              <a:t>7-  No Fever </a:t>
            </a:r>
          </a:p>
        </p:txBody>
      </p:sp>
      <p:sp>
        <p:nvSpPr>
          <p:cNvPr id="22544" name="Text Box 16"/>
          <p:cNvSpPr txBox="1">
            <a:spLocks noChangeArrowheads="1"/>
          </p:cNvSpPr>
          <p:nvPr/>
        </p:nvSpPr>
        <p:spPr bwMode="auto">
          <a:xfrm>
            <a:off x="5334000" y="2971800"/>
            <a:ext cx="3200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400">
                <a:solidFill>
                  <a:schemeClr val="bg1"/>
                </a:solidFill>
                <a:latin typeface="Footlight MT Light" charset="0"/>
                <a:cs typeface="Times New Roman" charset="0"/>
              </a:rPr>
              <a:t>Lipopolysaccharide </a:t>
            </a:r>
          </a:p>
        </p:txBody>
      </p:sp>
      <p:sp>
        <p:nvSpPr>
          <p:cNvPr id="22545" name="Text Box 17"/>
          <p:cNvSpPr txBox="1">
            <a:spLocks noChangeArrowheads="1"/>
          </p:cNvSpPr>
          <p:nvPr/>
        </p:nvSpPr>
        <p:spPr bwMode="auto">
          <a:xfrm>
            <a:off x="5334000" y="3429000"/>
            <a:ext cx="3200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400">
                <a:solidFill>
                  <a:schemeClr val="bg1"/>
                </a:solidFill>
                <a:latin typeface="Footlight MT Light" charset="0"/>
                <a:cs typeface="Times New Roman" charset="0"/>
              </a:rPr>
              <a:t>Part of cell wall  </a:t>
            </a:r>
          </a:p>
        </p:txBody>
      </p:sp>
      <p:sp>
        <p:nvSpPr>
          <p:cNvPr id="22546" name="Text Box 18"/>
          <p:cNvSpPr txBox="1">
            <a:spLocks noChangeArrowheads="1"/>
          </p:cNvSpPr>
          <p:nvPr/>
        </p:nvSpPr>
        <p:spPr bwMode="auto">
          <a:xfrm>
            <a:off x="5334000" y="3962400"/>
            <a:ext cx="3200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400">
                <a:solidFill>
                  <a:schemeClr val="bg1"/>
                </a:solidFill>
                <a:latin typeface="Footlight MT Light" charset="0"/>
                <a:cs typeface="Times New Roman" charset="0"/>
              </a:rPr>
              <a:t>Heat stable</a:t>
            </a:r>
          </a:p>
        </p:txBody>
      </p:sp>
      <p:sp>
        <p:nvSpPr>
          <p:cNvPr id="22547" name="Text Box 19"/>
          <p:cNvSpPr txBox="1">
            <a:spLocks noChangeArrowheads="1"/>
          </p:cNvSpPr>
          <p:nvPr/>
        </p:nvSpPr>
        <p:spPr bwMode="auto">
          <a:xfrm>
            <a:off x="5334000" y="4495800"/>
            <a:ext cx="3200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400">
                <a:solidFill>
                  <a:schemeClr val="bg1"/>
                </a:solidFill>
                <a:latin typeface="Footlight MT Light" charset="0"/>
                <a:cs typeface="Times New Roman" charset="0"/>
              </a:rPr>
              <a:t>Non-Specific</a:t>
            </a:r>
            <a:r>
              <a:rPr lang="en-US" sz="2400">
                <a:latin typeface="Footlight MT Light" charset="0"/>
                <a:cs typeface="Times New Roman" charset="0"/>
              </a:rPr>
              <a:t> </a:t>
            </a:r>
          </a:p>
        </p:txBody>
      </p:sp>
      <p:sp>
        <p:nvSpPr>
          <p:cNvPr id="22548" name="Text Box 20"/>
          <p:cNvSpPr txBox="1">
            <a:spLocks noChangeArrowheads="1"/>
          </p:cNvSpPr>
          <p:nvPr/>
        </p:nvSpPr>
        <p:spPr bwMode="auto">
          <a:xfrm>
            <a:off x="5334000" y="4953000"/>
            <a:ext cx="3200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400">
                <a:solidFill>
                  <a:schemeClr val="bg1"/>
                </a:solidFill>
                <a:latin typeface="Footlight MT Light" charset="0"/>
                <a:cs typeface="Times New Roman" charset="0"/>
              </a:rPr>
              <a:t>Low Immunognicity  </a:t>
            </a:r>
          </a:p>
        </p:txBody>
      </p:sp>
      <p:sp>
        <p:nvSpPr>
          <p:cNvPr id="22549" name="Text Box 21"/>
          <p:cNvSpPr txBox="1">
            <a:spLocks noChangeArrowheads="1"/>
          </p:cNvSpPr>
          <p:nvPr/>
        </p:nvSpPr>
        <p:spPr bwMode="auto">
          <a:xfrm>
            <a:off x="5334000" y="5486400"/>
            <a:ext cx="3200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400">
                <a:solidFill>
                  <a:schemeClr val="bg1"/>
                </a:solidFill>
                <a:latin typeface="Footlight MT Light" charset="0"/>
                <a:cs typeface="Times New Roman" charset="0"/>
              </a:rPr>
              <a:t>Do not form toxoids</a:t>
            </a:r>
          </a:p>
        </p:txBody>
      </p:sp>
      <p:sp>
        <p:nvSpPr>
          <p:cNvPr id="22550" name="Text Box 22"/>
          <p:cNvSpPr txBox="1">
            <a:spLocks noChangeArrowheads="1"/>
          </p:cNvSpPr>
          <p:nvPr/>
        </p:nvSpPr>
        <p:spPr bwMode="auto">
          <a:xfrm>
            <a:off x="5334000" y="6248400"/>
            <a:ext cx="3200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400">
                <a:solidFill>
                  <a:schemeClr val="bg1"/>
                </a:solidFill>
                <a:latin typeface="Footlight MT Light" charset="0"/>
                <a:cs typeface="Times New Roman" charset="0"/>
              </a:rPr>
              <a:t>Induce Fever </a:t>
            </a:r>
          </a:p>
        </p:txBody>
      </p:sp>
      <p:sp>
        <p:nvSpPr>
          <p:cNvPr id="22551" name="Text Box 23"/>
          <p:cNvSpPr txBox="1">
            <a:spLocks noChangeArrowheads="1"/>
          </p:cNvSpPr>
          <p:nvPr/>
        </p:nvSpPr>
        <p:spPr bwMode="auto">
          <a:xfrm>
            <a:off x="762000" y="5867400"/>
            <a:ext cx="3200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400">
                <a:solidFill>
                  <a:schemeClr val="bg1"/>
                </a:solidFill>
                <a:latin typeface="Footlight MT Light" charset="0"/>
                <a:cs typeface="Times New Roman" charset="0"/>
              </a:rPr>
              <a:t>7- form  toxoids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23850" y="476250"/>
            <a:ext cx="8496300" cy="706438"/>
          </a:xfrm>
        </p:spPr>
        <p:txBody>
          <a:bodyPr/>
          <a:lstStyle/>
          <a:p>
            <a:r>
              <a:rPr lang="en-US" sz="4000" b="1">
                <a:solidFill>
                  <a:srgbClr val="FFFF00"/>
                </a:solidFill>
                <a:latin typeface="Times New Roman" charset="0"/>
                <a:cs typeface="Times New Roman" charset="0"/>
              </a:rPr>
              <a:t>Koch</a:t>
            </a:r>
            <a:r>
              <a:rPr lang="ja-JP" altLang="en-US" sz="4000" b="1">
                <a:solidFill>
                  <a:srgbClr val="FFFF00"/>
                </a:solidFill>
                <a:latin typeface="Times New Roman" charset="0"/>
                <a:cs typeface="Times New Roman" charset="0"/>
              </a:rPr>
              <a:t>’</a:t>
            </a:r>
            <a:r>
              <a:rPr lang="en-US" sz="4000" b="1">
                <a:solidFill>
                  <a:srgbClr val="FFFF00"/>
                </a:solidFill>
                <a:latin typeface="Times New Roman" charset="0"/>
                <a:cs typeface="Times New Roman" charset="0"/>
              </a:rPr>
              <a:t>s Postulates</a:t>
            </a:r>
          </a:p>
        </p:txBody>
      </p:sp>
      <p:sp>
        <p:nvSpPr>
          <p:cNvPr id="3" name="Rectangle 3"/>
          <p:cNvSpPr txBox="1">
            <a:spLocks noChangeArrowheads="1"/>
          </p:cNvSpPr>
          <p:nvPr/>
        </p:nvSpPr>
        <p:spPr bwMode="auto">
          <a:xfrm>
            <a:off x="323850" y="1614488"/>
            <a:ext cx="8424863" cy="4176712"/>
          </a:xfrm>
          <a:prstGeom prst="rect">
            <a:avLst/>
          </a:prstGeom>
          <a:noFill/>
          <a:ln w="9525">
            <a:noFill/>
            <a:miter lim="800000"/>
            <a:headEnd/>
            <a:tailEnd/>
          </a:ln>
        </p:spPr>
        <p:txBody>
          <a:bodyPr/>
          <a:lstStyle/>
          <a:p>
            <a:pPr marL="342900" indent="-342900" algn="just">
              <a:spcBef>
                <a:spcPct val="20000"/>
              </a:spcBef>
              <a:buClr>
                <a:schemeClr val="tx1"/>
              </a:buClr>
              <a:buFont typeface="Arial" charset="0"/>
              <a:buChar char="•"/>
              <a:defRPr/>
            </a:pPr>
            <a:r>
              <a:rPr lang="en-US" sz="2800" dirty="0">
                <a:solidFill>
                  <a:schemeClr val="bg1">
                    <a:lumMod val="95000"/>
                  </a:schemeClr>
                </a:solidFill>
                <a:latin typeface="Times New Roman" pitchFamily="18" charset="0"/>
                <a:ea typeface="+mn-ea"/>
                <a:cs typeface="Times New Roman" pitchFamily="18" charset="0"/>
              </a:rPr>
              <a:t>For a microorganism to be accepted as the cause of an infectious disease it must satisfy all or most of these criteria:</a:t>
            </a:r>
          </a:p>
          <a:p>
            <a:pPr marL="342900" indent="-342900">
              <a:spcBef>
                <a:spcPct val="20000"/>
              </a:spcBef>
              <a:buFont typeface="Wingdings" pitchFamily="2" charset="2"/>
              <a:buNone/>
              <a:defRPr/>
            </a:pPr>
            <a:endParaRPr lang="en-US" sz="2800" dirty="0">
              <a:latin typeface="Times New Roman" pitchFamily="18" charset="0"/>
              <a:ea typeface="+mn-ea"/>
              <a:cs typeface="Times New Roman" pitchFamily="18" charset="0"/>
            </a:endParaRPr>
          </a:p>
          <a:p>
            <a:pPr marL="342900" indent="-342900" algn="just">
              <a:spcBef>
                <a:spcPct val="20000"/>
              </a:spcBef>
              <a:buFont typeface="Wingdings" pitchFamily="2" charset="2"/>
              <a:buNone/>
              <a:defRPr/>
            </a:pPr>
            <a:r>
              <a:rPr lang="en-US" sz="2800" dirty="0">
                <a:latin typeface="Times New Roman" pitchFamily="18" charset="0"/>
                <a:ea typeface="+mn-ea"/>
                <a:cs typeface="Times New Roman" pitchFamily="18" charset="0"/>
              </a:rPr>
              <a:t>	</a:t>
            </a:r>
            <a:r>
              <a:rPr lang="en-US" sz="2800" dirty="0">
                <a:solidFill>
                  <a:srgbClr val="FFFFCC"/>
                </a:solidFill>
                <a:latin typeface="Times New Roman" pitchFamily="18" charset="0"/>
                <a:ea typeface="+mn-ea"/>
                <a:cs typeface="Times New Roman" pitchFamily="18" charset="0"/>
              </a:rPr>
              <a:t>1)	The organism must be found in all cases of the 	disease and its distribution in the body must 	Correspond to that of the lesions observed in the 	host.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23850" y="836613"/>
            <a:ext cx="8351838" cy="417512"/>
          </a:xfrm>
        </p:spPr>
        <p:txBody>
          <a:bodyPr>
            <a:normAutofit/>
          </a:bodyPr>
          <a:lstStyle/>
          <a:p>
            <a:r>
              <a:rPr lang="en-US" sz="1800">
                <a:latin typeface="Times New Roman" charset="0"/>
                <a:cs typeface="Times New Roman" charset="0"/>
              </a:rPr>
              <a:t> </a:t>
            </a:r>
            <a:r>
              <a:rPr lang="en-US" sz="2900">
                <a:solidFill>
                  <a:srgbClr val="FFFF00"/>
                </a:solidFill>
                <a:latin typeface="Times New Roman" charset="0"/>
                <a:cs typeface="Times New Roman" charset="0"/>
              </a:rPr>
              <a:t>Koch</a:t>
            </a:r>
            <a:r>
              <a:rPr lang="ja-JP" altLang="en-US" sz="2900">
                <a:solidFill>
                  <a:srgbClr val="FFFF00"/>
                </a:solidFill>
                <a:latin typeface="Times New Roman" charset="0"/>
                <a:cs typeface="Times New Roman" charset="0"/>
              </a:rPr>
              <a:t>’</a:t>
            </a:r>
            <a:r>
              <a:rPr lang="en-US" sz="2900">
                <a:solidFill>
                  <a:srgbClr val="FFFF00"/>
                </a:solidFill>
                <a:latin typeface="Times New Roman" charset="0"/>
                <a:cs typeface="Times New Roman" charset="0"/>
              </a:rPr>
              <a:t>s Postulates (continued)</a:t>
            </a:r>
          </a:p>
        </p:txBody>
      </p:sp>
      <p:sp>
        <p:nvSpPr>
          <p:cNvPr id="3" name="Rectangle 3"/>
          <p:cNvSpPr txBox="1">
            <a:spLocks noChangeArrowheads="1"/>
          </p:cNvSpPr>
          <p:nvPr/>
        </p:nvSpPr>
        <p:spPr bwMode="auto">
          <a:xfrm>
            <a:off x="323850" y="1903413"/>
            <a:ext cx="8424863" cy="5183187"/>
          </a:xfrm>
          <a:prstGeom prst="rect">
            <a:avLst/>
          </a:prstGeom>
          <a:noFill/>
          <a:ln w="9525">
            <a:noFill/>
            <a:miter lim="800000"/>
            <a:headEnd/>
            <a:tailEnd/>
          </a:ln>
        </p:spPr>
        <p:txBody>
          <a:bodyPr/>
          <a:lstStyle/>
          <a:p>
            <a:pPr marL="342900" indent="-342900" algn="just">
              <a:lnSpc>
                <a:spcPct val="80000"/>
              </a:lnSpc>
              <a:spcBef>
                <a:spcPct val="20000"/>
              </a:spcBef>
              <a:buFont typeface="Wingdings" pitchFamily="2" charset="2"/>
              <a:buNone/>
              <a:defRPr/>
            </a:pPr>
            <a:r>
              <a:rPr lang="en-US" sz="2000">
                <a:latin typeface="+mn-lt"/>
                <a:ea typeface="+mn-ea"/>
                <a:cs typeface="+mn-cs"/>
              </a:rPr>
              <a:t>		</a:t>
            </a:r>
            <a:r>
              <a:rPr lang="en-US" sz="2800">
                <a:solidFill>
                  <a:srgbClr val="FFFFCC"/>
                </a:solidFill>
                <a:latin typeface="Times New Roman" pitchFamily="18" charset="0"/>
                <a:ea typeface="+mn-ea"/>
                <a:cs typeface="Times New Roman" pitchFamily="18" charset="0"/>
              </a:rPr>
              <a:t>2)	The organism should be cultured in pure 			culture from all cases of the disease.  	</a:t>
            </a:r>
          </a:p>
          <a:p>
            <a:pPr marL="342900" indent="-342900" algn="just">
              <a:lnSpc>
                <a:spcPct val="80000"/>
              </a:lnSpc>
              <a:spcBef>
                <a:spcPct val="20000"/>
              </a:spcBef>
              <a:buFont typeface="Wingdings" pitchFamily="2" charset="2"/>
              <a:buNone/>
              <a:defRPr/>
            </a:pPr>
            <a:r>
              <a:rPr lang="en-US" sz="2800">
                <a:latin typeface="Times New Roman" pitchFamily="18" charset="0"/>
                <a:ea typeface="+mn-ea"/>
                <a:cs typeface="Times New Roman" pitchFamily="18" charset="0"/>
              </a:rPr>
              <a:t>		</a:t>
            </a:r>
            <a:r>
              <a:rPr lang="en-US" sz="2400" b="1">
                <a:solidFill>
                  <a:srgbClr val="FFFF00"/>
                </a:solidFill>
                <a:latin typeface="Times New Roman" pitchFamily="18" charset="0"/>
                <a:ea typeface="+mn-ea"/>
                <a:cs typeface="Times New Roman" pitchFamily="18" charset="0"/>
              </a:rPr>
              <a:t>N.B.</a:t>
            </a:r>
            <a:r>
              <a:rPr lang="en-US" sz="2400">
                <a:solidFill>
                  <a:srgbClr val="FFFF00"/>
                </a:solidFill>
                <a:latin typeface="Times New Roman" pitchFamily="18" charset="0"/>
                <a:ea typeface="+mn-ea"/>
                <a:cs typeface="Times New Roman" pitchFamily="18" charset="0"/>
              </a:rPr>
              <a:t> 	Some 	organisms are yet to be cultured in the lab.  	</a:t>
            </a:r>
          </a:p>
          <a:p>
            <a:pPr marL="342900" indent="-342900" algn="just">
              <a:lnSpc>
                <a:spcPct val="80000"/>
              </a:lnSpc>
              <a:spcBef>
                <a:spcPct val="20000"/>
              </a:spcBef>
              <a:buFont typeface="Wingdings" pitchFamily="2" charset="2"/>
              <a:buNone/>
              <a:defRPr/>
            </a:pPr>
            <a:r>
              <a:rPr lang="en-US" sz="2800">
                <a:latin typeface="Times New Roman" pitchFamily="18" charset="0"/>
                <a:ea typeface="+mn-ea"/>
                <a:cs typeface="Times New Roman" pitchFamily="18" charset="0"/>
              </a:rPr>
              <a:t>			</a:t>
            </a:r>
            <a:r>
              <a:rPr lang="en-US" sz="2800" b="1">
                <a:solidFill>
                  <a:srgbClr val="FFFF00"/>
                </a:solidFill>
                <a:latin typeface="Times New Roman" pitchFamily="18" charset="0"/>
                <a:ea typeface="+mn-ea"/>
                <a:cs typeface="Times New Roman" pitchFamily="18" charset="0"/>
              </a:rPr>
              <a:t>e.g.</a:t>
            </a:r>
            <a:r>
              <a:rPr lang="en-US" sz="2800">
                <a:solidFill>
                  <a:srgbClr val="FFFF00"/>
                </a:solidFill>
                <a:latin typeface="Times New Roman" pitchFamily="18" charset="0"/>
                <a:ea typeface="+mn-ea"/>
                <a:cs typeface="Times New Roman" pitchFamily="18" charset="0"/>
              </a:rPr>
              <a:t>.</a:t>
            </a:r>
            <a:r>
              <a:rPr lang="en-US" sz="2800">
                <a:latin typeface="Times New Roman" pitchFamily="18" charset="0"/>
                <a:ea typeface="+mn-ea"/>
                <a:cs typeface="Times New Roman" pitchFamily="18" charset="0"/>
              </a:rPr>
              <a:t>  </a:t>
            </a:r>
            <a:r>
              <a:rPr lang="en-US" sz="2800" b="1" i="1">
                <a:solidFill>
                  <a:srgbClr val="66FF33"/>
                </a:solidFill>
                <a:latin typeface="Times New Roman" pitchFamily="18" charset="0"/>
                <a:ea typeface="+mn-ea"/>
                <a:cs typeface="Times New Roman" pitchFamily="18" charset="0"/>
              </a:rPr>
              <a:t>Treponema pallidum, M. leprae.</a:t>
            </a:r>
          </a:p>
          <a:p>
            <a:pPr marL="342900" indent="-342900" algn="just">
              <a:lnSpc>
                <a:spcPct val="80000"/>
              </a:lnSpc>
              <a:spcBef>
                <a:spcPct val="20000"/>
              </a:spcBef>
              <a:buFont typeface="Wingdings" pitchFamily="2" charset="2"/>
              <a:buNone/>
              <a:defRPr/>
            </a:pPr>
            <a:endParaRPr lang="en-US" sz="2800">
              <a:latin typeface="Times New Roman" pitchFamily="18" charset="0"/>
              <a:ea typeface="+mn-ea"/>
              <a:cs typeface="Times New Roman" pitchFamily="18" charset="0"/>
            </a:endParaRPr>
          </a:p>
          <a:p>
            <a:pPr marL="342900" indent="-342900" algn="just">
              <a:lnSpc>
                <a:spcPct val="80000"/>
              </a:lnSpc>
              <a:spcBef>
                <a:spcPct val="20000"/>
              </a:spcBef>
              <a:buFont typeface="Wingdings" pitchFamily="2" charset="2"/>
              <a:buNone/>
              <a:defRPr/>
            </a:pPr>
            <a:r>
              <a:rPr lang="en-US" sz="2800">
                <a:latin typeface="Times New Roman" pitchFamily="18" charset="0"/>
                <a:ea typeface="+mn-ea"/>
                <a:cs typeface="Times New Roman" pitchFamily="18" charset="0"/>
              </a:rPr>
              <a:t>		</a:t>
            </a:r>
            <a:r>
              <a:rPr lang="en-US" sz="2800">
                <a:solidFill>
                  <a:srgbClr val="FFFFCC"/>
                </a:solidFill>
                <a:latin typeface="Times New Roman" pitchFamily="18" charset="0"/>
                <a:ea typeface="+mn-ea"/>
                <a:cs typeface="Times New Roman" pitchFamily="18" charset="0"/>
              </a:rPr>
              <a:t>3)	The organisms should reproduce the disease 			in other susceptible animal hosts.</a:t>
            </a:r>
          </a:p>
          <a:p>
            <a:pPr marL="342900" indent="-342900" algn="just">
              <a:lnSpc>
                <a:spcPct val="80000"/>
              </a:lnSpc>
              <a:spcBef>
                <a:spcPct val="20000"/>
              </a:spcBef>
              <a:buFont typeface="Wingdings" pitchFamily="2" charset="2"/>
              <a:buNone/>
              <a:defRPr/>
            </a:pPr>
            <a:endParaRPr lang="en-US" sz="2800">
              <a:solidFill>
                <a:srgbClr val="FFFFCC"/>
              </a:solidFill>
              <a:latin typeface="Times New Roman" pitchFamily="18" charset="0"/>
              <a:ea typeface="+mn-ea"/>
              <a:cs typeface="Times New Roman" pitchFamily="18" charset="0"/>
            </a:endParaRPr>
          </a:p>
          <a:p>
            <a:pPr marL="342900" indent="-342900" algn="just">
              <a:lnSpc>
                <a:spcPct val="80000"/>
              </a:lnSpc>
              <a:spcBef>
                <a:spcPct val="20000"/>
              </a:spcBef>
              <a:buFont typeface="Wingdings" pitchFamily="2" charset="2"/>
              <a:buNone/>
              <a:defRPr/>
            </a:pPr>
            <a:r>
              <a:rPr lang="en-US" sz="2800">
                <a:solidFill>
                  <a:srgbClr val="FFFFCC"/>
                </a:solidFill>
                <a:latin typeface="Times New Roman" pitchFamily="18" charset="0"/>
                <a:ea typeface="+mn-ea"/>
                <a:cs typeface="Times New Roman" pitchFamily="18" charset="0"/>
              </a:rPr>
              <a:t>		4)	Antibodies to the disease usually develop in 			the course of the disease.</a:t>
            </a:r>
            <a:endParaRPr lang="en-US" sz="2800" dirty="0">
              <a:solidFill>
                <a:srgbClr val="FFFFCC"/>
              </a:solidFill>
              <a:latin typeface="Times New Roman" pitchFamily="18" charset="0"/>
              <a:ea typeface="+mn-ea"/>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143000" y="152400"/>
            <a:ext cx="5638800" cy="1143000"/>
          </a:xfrm>
        </p:spPr>
        <p:txBody>
          <a:bodyPr rtlCol="0">
            <a:noAutofit/>
          </a:bodyPr>
          <a:lstStyle/>
          <a:p>
            <a:pPr algn="l" fontAlgn="auto">
              <a:spcAft>
                <a:spcPts val="0"/>
              </a:spcAft>
              <a:defRPr/>
            </a:pPr>
            <a:r>
              <a:rPr lang="en-US" sz="3600" b="1" dirty="0">
                <a:solidFill>
                  <a:schemeClr val="bg2"/>
                </a:solidFill>
                <a:effectLst>
                  <a:outerShdw blurRad="38100" dist="38100" dir="2700000" algn="tl">
                    <a:srgbClr val="000000">
                      <a:alpha val="43137"/>
                    </a:srgbClr>
                  </a:outerShdw>
                </a:effectLst>
                <a:latin typeface="Footlight MT Light" pitchFamily="18" charset="0"/>
                <a:ea typeface="+mj-ea"/>
                <a:cs typeface="Century Gothic"/>
              </a:rPr>
              <a:t>R</a:t>
            </a:r>
            <a:r>
              <a:rPr lang="en-US" sz="3600" b="1" dirty="0" smtClean="0">
                <a:solidFill>
                  <a:schemeClr val="bg2"/>
                </a:solidFill>
                <a:effectLst>
                  <a:outerShdw blurRad="38100" dist="38100" dir="2700000" algn="tl">
                    <a:srgbClr val="000000">
                      <a:alpha val="43137"/>
                    </a:srgbClr>
                  </a:outerShdw>
                </a:effectLst>
                <a:latin typeface="Footlight MT Light" pitchFamily="18" charset="0"/>
                <a:ea typeface="+mj-ea"/>
                <a:cs typeface="Century Gothic"/>
              </a:rPr>
              <a:t>eference book and the relevant page numbers..</a:t>
            </a:r>
            <a:endParaRPr lang="en-US" sz="3600" dirty="0">
              <a:solidFill>
                <a:schemeClr val="bg2"/>
              </a:solidFill>
              <a:latin typeface="Footlight MT Light" pitchFamily="18" charset="0"/>
              <a:ea typeface="+mj-ea"/>
            </a:endParaRPr>
          </a:p>
        </p:txBody>
      </p:sp>
      <p:sp>
        <p:nvSpPr>
          <p:cNvPr id="22531" name="Content Placeholder 2"/>
          <p:cNvSpPr>
            <a:spLocks noGrp="1"/>
          </p:cNvSpPr>
          <p:nvPr>
            <p:ph idx="1"/>
          </p:nvPr>
        </p:nvSpPr>
        <p:spPr>
          <a:xfrm>
            <a:off x="228600" y="2027238"/>
            <a:ext cx="8458200" cy="4525962"/>
          </a:xfrm>
        </p:spPr>
        <p:txBody>
          <a:bodyPr rtlCol="0">
            <a:normAutofit/>
          </a:bodyPr>
          <a:lstStyle/>
          <a:p>
            <a:pPr fontAlgn="auto">
              <a:spcAft>
                <a:spcPts val="0"/>
              </a:spcAft>
              <a:buFont typeface="Arial" charset="0"/>
              <a:buNone/>
              <a:defRPr/>
            </a:pPr>
            <a:r>
              <a:rPr lang="en-US" b="1" dirty="0" smtClean="0">
                <a:solidFill>
                  <a:schemeClr val="accent6">
                    <a:lumMod val="20000"/>
                    <a:lumOff val="80000"/>
                  </a:schemeClr>
                </a:solidFill>
                <a:latin typeface="Footlight MT Light" pitchFamily="18" charset="0"/>
                <a:ea typeface="+mn-ea"/>
              </a:rPr>
              <a:t>Sherries page 149-172</a:t>
            </a:r>
            <a:r>
              <a:rPr lang="en-US" i="1" dirty="0" smtClean="0">
                <a:solidFill>
                  <a:schemeClr val="bg1">
                    <a:lumMod val="95000"/>
                  </a:schemeClr>
                </a:solidFill>
                <a:latin typeface="Footlight MT Light" pitchFamily="18" charset="0"/>
                <a:ea typeface="+mn-ea"/>
              </a:rPr>
              <a:t>SHERRIS</a:t>
            </a:r>
            <a:r>
              <a:rPr lang="en-US" dirty="0" smtClean="0">
                <a:solidFill>
                  <a:schemeClr val="bg1">
                    <a:lumMod val="95000"/>
                  </a:schemeClr>
                </a:solidFill>
                <a:latin typeface="Footlight MT Light" pitchFamily="18" charset="0"/>
                <a:ea typeface="+mn-ea"/>
              </a:rPr>
              <a:t> MEDICAL MICROBIOLOGY, AN INTRODUCTION TO INFECTIOUS DISEASES. </a:t>
            </a:r>
          </a:p>
          <a:p>
            <a:pPr fontAlgn="auto">
              <a:spcAft>
                <a:spcPts val="0"/>
              </a:spcAft>
              <a:buFont typeface="Wingdings" pitchFamily="2" charset="2"/>
              <a:buNone/>
              <a:defRPr/>
            </a:pPr>
            <a:r>
              <a:rPr lang="en-US" i="1" dirty="0" smtClean="0">
                <a:solidFill>
                  <a:srgbClr val="66FF33"/>
                </a:solidFill>
                <a:latin typeface="Footlight MT Light" pitchFamily="18" charset="0"/>
                <a:ea typeface="+mn-ea"/>
              </a:rPr>
              <a:t>KENNETH RYAN /GEORGE RAY</a:t>
            </a:r>
            <a:r>
              <a:rPr lang="en-US" dirty="0" smtClean="0">
                <a:latin typeface="Footlight MT Light" pitchFamily="18" charset="0"/>
                <a:ea typeface="+mn-ea"/>
              </a:rPr>
              <a:t>. </a:t>
            </a:r>
            <a:r>
              <a:rPr lang="en-US" dirty="0" smtClean="0">
                <a:solidFill>
                  <a:schemeClr val="bg1">
                    <a:lumMod val="95000"/>
                  </a:schemeClr>
                </a:solidFill>
                <a:latin typeface="Footlight MT Light" pitchFamily="18" charset="0"/>
                <a:ea typeface="+mn-ea"/>
              </a:rPr>
              <a:t>LATEST EDITION.</a:t>
            </a:r>
          </a:p>
          <a:p>
            <a:pPr fontAlgn="auto">
              <a:spcAft>
                <a:spcPts val="0"/>
              </a:spcAft>
              <a:buFont typeface="Wingdings" pitchFamily="2" charset="2"/>
              <a:buNone/>
              <a:defRPr/>
            </a:pPr>
            <a:r>
              <a:rPr lang="en-US" dirty="0" smtClean="0">
                <a:solidFill>
                  <a:schemeClr val="bg1">
                    <a:lumMod val="95000"/>
                  </a:schemeClr>
                </a:solidFill>
                <a:latin typeface="Footlight MT Light" pitchFamily="18" charset="0"/>
                <a:ea typeface="+mn-ea"/>
              </a:rPr>
              <a:t>PUBLISHER MC GRW HILL</a:t>
            </a:r>
          </a:p>
          <a:p>
            <a:pPr fontAlgn="auto">
              <a:spcAft>
                <a:spcPts val="0"/>
              </a:spcAft>
              <a:buFont typeface="Wingdings" pitchFamily="2" charset="2"/>
              <a:buNone/>
              <a:defRPr/>
            </a:pPr>
            <a:r>
              <a:rPr lang="en-US" dirty="0" smtClean="0">
                <a:solidFill>
                  <a:schemeClr val="accent1">
                    <a:lumMod val="20000"/>
                    <a:lumOff val="80000"/>
                  </a:schemeClr>
                </a:solidFill>
                <a:latin typeface="Footlight MT Light" pitchFamily="18" charset="0"/>
                <a:ea typeface="+mn-ea"/>
              </a:rPr>
              <a:t>CHAPTER 10, PAGE 149- 172</a:t>
            </a:r>
          </a:p>
          <a:p>
            <a:pPr fontAlgn="auto">
              <a:spcAft>
                <a:spcPts val="0"/>
              </a:spcAft>
              <a:buFont typeface="Arial" charset="0"/>
              <a:buNone/>
              <a:defRPr/>
            </a:pPr>
            <a:endParaRPr lang="en-US" dirty="0" smtClean="0">
              <a:solidFill>
                <a:schemeClr val="accent6">
                  <a:lumMod val="20000"/>
                  <a:lumOff val="80000"/>
                </a:schemeClr>
              </a:solidFill>
              <a:latin typeface="Footlight MT Light" pitchFamily="18" charset="0"/>
              <a:ea typeface="Century Gothic" pitchFamily="34" charset="0"/>
              <a:cs typeface="Century Gothic"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990600" y="762000"/>
            <a:ext cx="9296400" cy="1905000"/>
          </a:xfrm>
        </p:spPr>
        <p:txBody>
          <a:bodyPr>
            <a:noAutofit/>
          </a:bodyPr>
          <a:lstStyle/>
          <a:p>
            <a:r>
              <a:rPr lang="en-US" sz="11500" b="1" u="sng">
                <a:solidFill>
                  <a:schemeClr val="bg2"/>
                </a:solidFill>
                <a:effectLst>
                  <a:outerShdw blurRad="38100" dist="38100" dir="2700000" algn="tl">
                    <a:srgbClr val="DDDDDD"/>
                  </a:outerShdw>
                </a:effectLst>
                <a:latin typeface="Century Gothic" charset="0"/>
                <a:cs typeface="Century Gothic" charset="0"/>
              </a:rPr>
              <a:t>T</a:t>
            </a:r>
            <a:r>
              <a:rPr lang="en-US" sz="6600" b="1">
                <a:solidFill>
                  <a:schemeClr val="bg2"/>
                </a:solidFill>
                <a:effectLst>
                  <a:outerShdw blurRad="38100" dist="38100" dir="2700000" algn="tl">
                    <a:srgbClr val="DDDDDD"/>
                  </a:outerShdw>
                </a:effectLst>
                <a:latin typeface="Century Gothic" charset="0"/>
                <a:cs typeface="Century Gothic" charset="0"/>
              </a:rPr>
              <a:t>hank You </a:t>
            </a:r>
            <a:r>
              <a:rPr lang="en-US" sz="6600" b="1">
                <a:solidFill>
                  <a:schemeClr val="bg2"/>
                </a:solidFill>
                <a:effectLst>
                  <a:outerShdw blurRad="38100" dist="38100" dir="2700000" algn="tl">
                    <a:srgbClr val="DDDDDD"/>
                  </a:outerShdw>
                </a:effectLst>
                <a:latin typeface="Century Gothic" charset="0"/>
                <a:cs typeface="Century Gothic" charset="0"/>
                <a:sym typeface="Wingdings" charset="0"/>
              </a:rPr>
              <a:t></a:t>
            </a:r>
            <a:r>
              <a:rPr lang="en-US" sz="6600" b="1">
                <a:solidFill>
                  <a:schemeClr val="bg2"/>
                </a:solidFill>
                <a:effectLst>
                  <a:outerShdw blurRad="38100" dist="38100" dir="2700000" algn="tl">
                    <a:srgbClr val="DDDDDD"/>
                  </a:outerShdw>
                </a:effectLst>
                <a:latin typeface="Century Gothic" charset="0"/>
                <a:cs typeface="Century Gothic" charset="0"/>
              </a:rPr>
              <a:t/>
            </a:r>
            <a:br>
              <a:rPr lang="en-US" sz="6600" b="1">
                <a:solidFill>
                  <a:schemeClr val="bg2"/>
                </a:solidFill>
                <a:effectLst>
                  <a:outerShdw blurRad="38100" dist="38100" dir="2700000" algn="tl">
                    <a:srgbClr val="DDDDDD"/>
                  </a:outerShdw>
                </a:effectLst>
                <a:latin typeface="Century Gothic" charset="0"/>
                <a:cs typeface="Century Gothic" charset="0"/>
              </a:rPr>
            </a:br>
            <a:endParaRPr lang="en-US" sz="6600" b="1">
              <a:solidFill>
                <a:schemeClr val="bg2"/>
              </a:solidFill>
              <a:effectLst>
                <a:outerShdw blurRad="38100" dist="38100" dir="2700000" algn="tl">
                  <a:srgbClr val="DDDDDD"/>
                </a:outerShdw>
              </a:effectLst>
              <a:latin typeface="Century Gothic" charset="0"/>
              <a:cs typeface="Century Gothic" charset="0"/>
            </a:endParaRPr>
          </a:p>
        </p:txBody>
      </p:sp>
      <p:sp>
        <p:nvSpPr>
          <p:cNvPr id="7170" name="Subtitle 2"/>
          <p:cNvSpPr>
            <a:spLocks noGrp="1"/>
          </p:cNvSpPr>
          <p:nvPr>
            <p:ph type="subTitle" idx="1"/>
          </p:nvPr>
        </p:nvSpPr>
        <p:spPr>
          <a:xfrm>
            <a:off x="3505200" y="3962400"/>
            <a:ext cx="6400800" cy="1752600"/>
          </a:xfrm>
        </p:spPr>
        <p:txBody>
          <a:bodyPr rtlCol="0">
            <a:normAutofit/>
          </a:bodyPr>
          <a:lstStyle/>
          <a:p>
            <a:pPr fontAlgn="auto">
              <a:spcAft>
                <a:spcPts val="0"/>
              </a:spcAft>
              <a:buFont typeface="Arial" pitchFamily="34" charset="0"/>
              <a:buNone/>
              <a:defRPr/>
            </a:pPr>
            <a:r>
              <a:rPr lang="en-US" b="1" i="1" dirty="0" smtClean="0">
                <a:solidFill>
                  <a:schemeClr val="accent1">
                    <a:lumMod val="60000"/>
                    <a:lumOff val="40000"/>
                  </a:schemeClr>
                </a:solidFill>
                <a:effectLst>
                  <a:outerShdw blurRad="38100" dist="38100" dir="2700000" algn="tl">
                    <a:srgbClr val="000000"/>
                  </a:outerShdw>
                </a:effectLst>
                <a:latin typeface="Times New Roman" pitchFamily="18" charset="0"/>
                <a:ea typeface="+mn-ea"/>
                <a:cs typeface="Times New Roman" pitchFamily="18" charset="0"/>
              </a:rPr>
              <a:t>Prof .</a:t>
            </a:r>
            <a:r>
              <a:rPr lang="en-US" b="1" i="1" dirty="0" err="1" smtClean="0">
                <a:solidFill>
                  <a:schemeClr val="accent1">
                    <a:lumMod val="60000"/>
                    <a:lumOff val="40000"/>
                  </a:schemeClr>
                </a:solidFill>
                <a:effectLst>
                  <a:outerShdw blurRad="38100" dist="38100" dir="2700000" algn="tl">
                    <a:srgbClr val="000000"/>
                  </a:outerShdw>
                </a:effectLst>
                <a:latin typeface="Times New Roman" pitchFamily="18" charset="0"/>
                <a:ea typeface="+mn-ea"/>
                <a:cs typeface="Times New Roman" pitchFamily="18" charset="0"/>
              </a:rPr>
              <a:t>Hanan</a:t>
            </a:r>
            <a:r>
              <a:rPr lang="en-US" b="1" i="1" dirty="0" smtClean="0">
                <a:solidFill>
                  <a:schemeClr val="accent1">
                    <a:lumMod val="60000"/>
                    <a:lumOff val="40000"/>
                  </a:schemeClr>
                </a:solidFill>
                <a:effectLst>
                  <a:outerShdw blurRad="38100" dist="38100" dir="2700000" algn="tl">
                    <a:srgbClr val="000000"/>
                  </a:outerShdw>
                </a:effectLst>
                <a:latin typeface="Times New Roman" pitchFamily="18" charset="0"/>
                <a:ea typeface="+mn-ea"/>
                <a:cs typeface="Times New Roman" pitchFamily="18" charset="0"/>
              </a:rPr>
              <a:t> </a:t>
            </a:r>
            <a:r>
              <a:rPr lang="en-US" b="1" i="1" dirty="0" err="1" smtClean="0">
                <a:solidFill>
                  <a:schemeClr val="accent1">
                    <a:lumMod val="60000"/>
                    <a:lumOff val="40000"/>
                  </a:schemeClr>
                </a:solidFill>
                <a:effectLst>
                  <a:outerShdw blurRad="38100" dist="38100" dir="2700000" algn="tl">
                    <a:srgbClr val="000000"/>
                  </a:outerShdw>
                </a:effectLst>
                <a:latin typeface="Times New Roman" pitchFamily="18" charset="0"/>
                <a:ea typeface="+mn-ea"/>
                <a:cs typeface="Times New Roman" pitchFamily="18" charset="0"/>
              </a:rPr>
              <a:t>Habib</a:t>
            </a:r>
            <a:r>
              <a:rPr lang="en-US" b="1" i="1" dirty="0" smtClean="0">
                <a:solidFill>
                  <a:schemeClr val="accent1">
                    <a:lumMod val="60000"/>
                    <a:lumOff val="40000"/>
                  </a:schemeClr>
                </a:solidFill>
                <a:effectLst>
                  <a:outerShdw blurRad="38100" dist="38100" dir="2700000" algn="tl">
                    <a:srgbClr val="000000"/>
                  </a:outerShdw>
                </a:effectLst>
                <a:latin typeface="Times New Roman" pitchFamily="18" charset="0"/>
                <a:ea typeface="+mn-ea"/>
                <a:cs typeface="Times New Roman" pitchFamily="18" charset="0"/>
              </a:rPr>
              <a:t> &amp; </a:t>
            </a:r>
          </a:p>
          <a:p>
            <a:pPr fontAlgn="auto">
              <a:spcAft>
                <a:spcPts val="0"/>
              </a:spcAft>
              <a:buFont typeface="Arial" pitchFamily="34" charset="0"/>
              <a:buNone/>
              <a:defRPr/>
            </a:pPr>
            <a:r>
              <a:rPr lang="en-US" b="1" i="1" dirty="0" smtClean="0">
                <a:solidFill>
                  <a:schemeClr val="accent1">
                    <a:lumMod val="60000"/>
                    <a:lumOff val="40000"/>
                  </a:schemeClr>
                </a:solidFill>
                <a:effectLst>
                  <a:outerShdw blurRad="38100" dist="38100" dir="2700000" algn="tl">
                    <a:srgbClr val="000000"/>
                  </a:outerShdw>
                </a:effectLst>
                <a:latin typeface="Times New Roman" pitchFamily="18" charset="0"/>
                <a:ea typeface="+mn-ea"/>
                <a:cs typeface="Times New Roman" pitchFamily="18" charset="0"/>
              </a:rPr>
              <a:t>Prof A.M. Kambal</a:t>
            </a:r>
            <a:endParaRPr lang="en-US" dirty="0" smtClean="0">
              <a:solidFill>
                <a:schemeClr val="bg2"/>
              </a:solidFill>
              <a:ea typeface="+mn-ea"/>
            </a:endParaRPr>
          </a:p>
          <a:p>
            <a:pPr fontAlgn="auto">
              <a:spcAft>
                <a:spcPts val="0"/>
              </a:spcAft>
              <a:buFont typeface="Arial" pitchFamily="34" charset="0"/>
              <a:buNone/>
              <a:defRPr/>
            </a:pPr>
            <a:endParaRPr lang="en-US" dirty="0" smtClean="0">
              <a:solidFill>
                <a:schemeClr val="bg2"/>
              </a:solidFill>
              <a:ea typeface="+mn-ea"/>
            </a:endParaRPr>
          </a:p>
        </p:txBody>
      </p:sp>
      <p:sp>
        <p:nvSpPr>
          <p:cNvPr id="5" name="TextBox 4"/>
          <p:cNvSpPr txBox="1"/>
          <p:nvPr/>
        </p:nvSpPr>
        <p:spPr>
          <a:xfrm>
            <a:off x="4114800" y="2743200"/>
            <a:ext cx="4114800" cy="369888"/>
          </a:xfrm>
          <a:prstGeom prst="rect">
            <a:avLst/>
          </a:prstGeom>
          <a:noFill/>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chemeClr val="bg2"/>
                </a:solidFill>
                <a:effectLst>
                  <a:outerShdw blurRad="38100" dist="38100" dir="2700000" algn="tl">
                    <a:srgbClr val="DDDDDD"/>
                  </a:outerShdw>
                </a:effectLst>
                <a:latin typeface="Century Gothic" charset="0"/>
                <a:cs typeface="Century Gothic" charset="0"/>
              </a:rPr>
              <a:t>(Foundation Block, Microbiology)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81000" y="152400"/>
            <a:ext cx="8229600" cy="1143000"/>
          </a:xfrm>
          <a:prstGeom prst="rect">
            <a:avLst/>
          </a:prstGeom>
        </p:spPr>
        <p:txBody>
          <a:bodyPr anchor="ctr">
            <a:normAutofit/>
          </a:bodyPr>
          <a:lstStyle/>
          <a:p>
            <a:pPr algn="ctr" fontAlgn="auto">
              <a:spcAft>
                <a:spcPts val="0"/>
              </a:spcAft>
              <a:defRPr/>
            </a:pPr>
            <a:r>
              <a:rPr lang="en-US" sz="4800" b="1" dirty="0">
                <a:solidFill>
                  <a:schemeClr val="accent6">
                    <a:lumMod val="20000"/>
                    <a:lumOff val="80000"/>
                  </a:schemeClr>
                </a:solidFill>
                <a:effectLst>
                  <a:outerShdw blurRad="38100" dist="38100" dir="2700000" algn="tl">
                    <a:srgbClr val="000000">
                      <a:alpha val="43137"/>
                    </a:srgbClr>
                  </a:outerShdw>
                </a:effectLst>
                <a:latin typeface="Footlight MT Light" pitchFamily="18" charset="0"/>
                <a:ea typeface="+mj-ea"/>
                <a:cs typeface="Century Gothic"/>
              </a:rPr>
              <a:t>Lecture Objectives..</a:t>
            </a:r>
            <a:endParaRPr lang="en-US" sz="4800" dirty="0">
              <a:solidFill>
                <a:schemeClr val="accent6">
                  <a:lumMod val="20000"/>
                  <a:lumOff val="80000"/>
                </a:schemeClr>
              </a:solidFill>
              <a:latin typeface="Footlight MT Light" pitchFamily="18" charset="0"/>
              <a:ea typeface="+mj-ea"/>
              <a:cs typeface="+mj-cs"/>
            </a:endParaRPr>
          </a:p>
        </p:txBody>
      </p:sp>
      <p:sp>
        <p:nvSpPr>
          <p:cNvPr id="4099" name="Content Placeholder 4"/>
          <p:cNvSpPr>
            <a:spLocks noGrp="1"/>
          </p:cNvSpPr>
          <p:nvPr>
            <p:ph idx="1"/>
          </p:nvPr>
        </p:nvSpPr>
        <p:spPr/>
        <p:txBody>
          <a:bodyPr>
            <a:normAutofit/>
          </a:bodyPr>
          <a:lstStyle/>
          <a:p>
            <a:pPr rtl="1">
              <a:buFont typeface="Arial" charset="0"/>
              <a:buNone/>
            </a:pPr>
            <a:r>
              <a:rPr lang="en-GB" b="1">
                <a:solidFill>
                  <a:srgbClr val="FFC000"/>
                </a:solidFill>
                <a:latin typeface="Footlight MT Light" charset="0"/>
              </a:rPr>
              <a:t>3</a:t>
            </a:r>
            <a:r>
              <a:rPr lang="en-US" b="1">
                <a:solidFill>
                  <a:srgbClr val="FFC000"/>
                </a:solidFill>
                <a:latin typeface="Footlight MT Light" charset="0"/>
              </a:rPr>
              <a:t>-</a:t>
            </a:r>
            <a:r>
              <a:rPr lang="en-US" b="1">
                <a:solidFill>
                  <a:srgbClr val="FDEADA"/>
                </a:solidFill>
                <a:latin typeface="Footlight MT Light" charset="0"/>
              </a:rPr>
              <a:t>Name the important examples of primary pathogens and opportunistic pathogens.</a:t>
            </a:r>
            <a:r>
              <a:rPr lang="ar-SA" b="1">
                <a:solidFill>
                  <a:srgbClr val="FDEADA"/>
                </a:solidFill>
                <a:latin typeface="Footlight MT Light" charset="0"/>
                <a:cs typeface="Arial" charset="0"/>
              </a:rPr>
              <a:t>  </a:t>
            </a:r>
            <a:r>
              <a:rPr lang="en-GB" b="1">
                <a:solidFill>
                  <a:srgbClr val="FDEADA"/>
                </a:solidFill>
                <a:latin typeface="Footlight MT Light" charset="0"/>
              </a:rPr>
              <a:t>   </a:t>
            </a:r>
            <a:r>
              <a:rPr lang="ar-SA" b="1">
                <a:solidFill>
                  <a:srgbClr val="FDEADA"/>
                </a:solidFill>
                <a:latin typeface="Footlight MT Light" charset="0"/>
                <a:cs typeface="Arial" charset="0"/>
              </a:rPr>
              <a:t>       </a:t>
            </a:r>
            <a:endParaRPr lang="en-US">
              <a:solidFill>
                <a:srgbClr val="FDEADA"/>
              </a:solidFill>
              <a:latin typeface="Footlight MT Light" charset="0"/>
            </a:endParaRPr>
          </a:p>
          <a:p>
            <a:pPr rtl="1">
              <a:buFont typeface="Arial" charset="0"/>
              <a:buNone/>
            </a:pPr>
            <a:r>
              <a:rPr lang="ar-SA" b="1">
                <a:solidFill>
                  <a:srgbClr val="FDEADA"/>
                </a:solidFill>
                <a:latin typeface="Footlight MT Light" charset="0"/>
                <a:cs typeface="Arial" charset="0"/>
              </a:rPr>
              <a:t> </a:t>
            </a:r>
            <a:r>
              <a:rPr lang="en-GB" b="1">
                <a:solidFill>
                  <a:srgbClr val="FFC000"/>
                </a:solidFill>
                <a:latin typeface="Footlight MT Light" charset="0"/>
              </a:rPr>
              <a:t>4-</a:t>
            </a:r>
            <a:r>
              <a:rPr lang="en-GB" b="1">
                <a:solidFill>
                  <a:srgbClr val="FDEADA"/>
                </a:solidFill>
                <a:latin typeface="Footlight MT Light" charset="0"/>
              </a:rPr>
              <a:t> Recognize the differences between virulence and pathogenicity and  know how virulence is measured.</a:t>
            </a:r>
            <a:r>
              <a:rPr lang="ar-SA" b="1">
                <a:solidFill>
                  <a:srgbClr val="FDEADA"/>
                </a:solidFill>
                <a:latin typeface="Footlight MT Light" charset="0"/>
                <a:cs typeface="Arial" charset="0"/>
              </a:rPr>
              <a:t>    </a:t>
            </a:r>
            <a:endParaRPr lang="en-US">
              <a:solidFill>
                <a:srgbClr val="FDEADA"/>
              </a:solidFill>
              <a:latin typeface="Footlight MT Light" charset="0"/>
            </a:endParaRPr>
          </a:p>
          <a:p>
            <a:pPr>
              <a:buFont typeface="Arial" charset="0"/>
              <a:buNone/>
            </a:pPr>
            <a:r>
              <a:rPr lang="en-US" b="1">
                <a:solidFill>
                  <a:srgbClr val="FFC000"/>
                </a:solidFill>
                <a:latin typeface="Footlight MT Light" charset="0"/>
              </a:rPr>
              <a:t>5-</a:t>
            </a:r>
            <a:r>
              <a:rPr lang="en-US" b="1">
                <a:solidFill>
                  <a:srgbClr val="FDEADA"/>
                </a:solidFill>
                <a:latin typeface="Footlight MT Light" charset="0"/>
              </a:rPr>
              <a:t> Recognize the transmissibility of pathogens.</a:t>
            </a:r>
            <a:endParaRPr lang="en-US">
              <a:solidFill>
                <a:srgbClr val="FDEADA"/>
              </a:solidFill>
              <a:latin typeface="Footlight MT Light" charset="0"/>
            </a:endParaRPr>
          </a:p>
          <a:p>
            <a:pPr>
              <a:buFont typeface="Arial" charset="0"/>
              <a:buNone/>
            </a:pPr>
            <a:endParaRPr lang="en-US">
              <a:solidFill>
                <a:srgbClr val="FDEADA"/>
              </a:solidFill>
              <a:latin typeface="Footlight MT Light"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81000" y="152400"/>
            <a:ext cx="8229600" cy="1143000"/>
          </a:xfrm>
          <a:prstGeom prst="rect">
            <a:avLst/>
          </a:prstGeom>
        </p:spPr>
        <p:txBody>
          <a:bodyPr anchor="ctr">
            <a:normAutofit/>
          </a:bodyPr>
          <a:lstStyle/>
          <a:p>
            <a:pPr algn="ctr" fontAlgn="auto">
              <a:spcAft>
                <a:spcPts val="0"/>
              </a:spcAft>
              <a:defRPr/>
            </a:pPr>
            <a:r>
              <a:rPr lang="en-US" sz="4800" b="1" dirty="0">
                <a:solidFill>
                  <a:schemeClr val="accent6">
                    <a:lumMod val="20000"/>
                    <a:lumOff val="80000"/>
                  </a:schemeClr>
                </a:solidFill>
                <a:effectLst>
                  <a:outerShdw blurRad="38100" dist="38100" dir="2700000" algn="tl">
                    <a:srgbClr val="000000">
                      <a:alpha val="43137"/>
                    </a:srgbClr>
                  </a:outerShdw>
                </a:effectLst>
                <a:latin typeface="Footlight MT Light" pitchFamily="18" charset="0"/>
                <a:ea typeface="+mj-ea"/>
                <a:cs typeface="Century Gothic"/>
              </a:rPr>
              <a:t>Lecture Objectives..</a:t>
            </a:r>
            <a:endParaRPr lang="en-US" sz="4800" dirty="0">
              <a:solidFill>
                <a:schemeClr val="accent6">
                  <a:lumMod val="20000"/>
                  <a:lumOff val="80000"/>
                </a:schemeClr>
              </a:solidFill>
              <a:latin typeface="Footlight MT Light" pitchFamily="18" charset="0"/>
              <a:ea typeface="+mj-ea"/>
              <a:cs typeface="+mj-cs"/>
            </a:endParaRPr>
          </a:p>
        </p:txBody>
      </p:sp>
      <p:sp>
        <p:nvSpPr>
          <p:cNvPr id="5123" name="Content Placeholder 4"/>
          <p:cNvSpPr>
            <a:spLocks noGrp="1"/>
          </p:cNvSpPr>
          <p:nvPr>
            <p:ph idx="1"/>
          </p:nvPr>
        </p:nvSpPr>
        <p:spPr/>
        <p:txBody>
          <a:bodyPr>
            <a:normAutofit/>
          </a:bodyPr>
          <a:lstStyle/>
          <a:p>
            <a:pPr>
              <a:lnSpc>
                <a:spcPct val="90000"/>
              </a:lnSpc>
              <a:buFont typeface="Arial" charset="0"/>
              <a:buNone/>
            </a:pPr>
            <a:r>
              <a:rPr lang="en-US" sz="2800" b="1">
                <a:solidFill>
                  <a:srgbClr val="FFC000"/>
                </a:solidFill>
                <a:latin typeface="Footlight MT Light" charset="0"/>
              </a:rPr>
              <a:t>6-</a:t>
            </a:r>
            <a:r>
              <a:rPr lang="en-US" sz="2800" b="1">
                <a:solidFill>
                  <a:srgbClr val="FDEADA"/>
                </a:solidFill>
                <a:latin typeface="Footlight MT Light" charset="0"/>
              </a:rPr>
              <a:t> Describe the attributes of pathogenicity and recalls examples, including:</a:t>
            </a:r>
            <a:r>
              <a:rPr lang="en-US" sz="2800">
                <a:solidFill>
                  <a:srgbClr val="FDEADA"/>
                </a:solidFill>
                <a:latin typeface="Footlight MT Light" charset="0"/>
              </a:rPr>
              <a:t> </a:t>
            </a:r>
            <a:r>
              <a:rPr lang="ar-SA" sz="2800">
                <a:solidFill>
                  <a:srgbClr val="FDEADA"/>
                </a:solidFill>
                <a:latin typeface="Footlight MT Light" charset="0"/>
                <a:cs typeface="Arial" charset="0"/>
              </a:rPr>
              <a:t>    </a:t>
            </a:r>
            <a:r>
              <a:rPr lang="en-GB" sz="2800">
                <a:solidFill>
                  <a:srgbClr val="FDEADA"/>
                </a:solidFill>
                <a:latin typeface="Footlight MT Light" charset="0"/>
              </a:rPr>
              <a:t>   </a:t>
            </a:r>
            <a:endParaRPr lang="en-US" sz="2800">
              <a:solidFill>
                <a:srgbClr val="FDEADA"/>
              </a:solidFill>
              <a:latin typeface="Footlight MT Light" charset="0"/>
            </a:endParaRPr>
          </a:p>
          <a:p>
            <a:pPr>
              <a:lnSpc>
                <a:spcPct val="90000"/>
              </a:lnSpc>
              <a:buFont typeface="Arial" charset="0"/>
              <a:buNone/>
            </a:pPr>
            <a:r>
              <a:rPr lang="en-GB" sz="2800" b="1">
                <a:solidFill>
                  <a:srgbClr val="FDEADA"/>
                </a:solidFill>
                <a:latin typeface="Footlight MT Light" charset="0"/>
              </a:rPr>
              <a:t>a- Adherence </a:t>
            </a:r>
            <a:endParaRPr lang="en-US" sz="2800">
              <a:solidFill>
                <a:srgbClr val="FDEADA"/>
              </a:solidFill>
              <a:latin typeface="Footlight MT Light" charset="0"/>
            </a:endParaRPr>
          </a:p>
          <a:p>
            <a:pPr>
              <a:lnSpc>
                <a:spcPct val="90000"/>
              </a:lnSpc>
              <a:buFont typeface="Arial" charset="0"/>
              <a:buNone/>
            </a:pPr>
            <a:r>
              <a:rPr lang="en-GB" sz="2800" b="1">
                <a:solidFill>
                  <a:srgbClr val="FDEADA"/>
                </a:solidFill>
                <a:latin typeface="Footlight MT Light" charset="0"/>
              </a:rPr>
              <a:t>b- Survival of host natural defence mechanisms</a:t>
            </a:r>
            <a:endParaRPr lang="en-US" sz="2800">
              <a:solidFill>
                <a:srgbClr val="FDEADA"/>
              </a:solidFill>
              <a:latin typeface="Footlight MT Light" charset="0"/>
            </a:endParaRPr>
          </a:p>
          <a:p>
            <a:pPr>
              <a:lnSpc>
                <a:spcPct val="90000"/>
              </a:lnSpc>
              <a:buFont typeface="Arial" charset="0"/>
              <a:buNone/>
            </a:pPr>
            <a:r>
              <a:rPr lang="en-GB" sz="2800" b="1">
                <a:solidFill>
                  <a:srgbClr val="FDEADA"/>
                </a:solidFill>
                <a:latin typeface="Footlight MT Light" charset="0"/>
              </a:rPr>
              <a:t>C-Invasion (capsulated and non capsulated organisms)</a:t>
            </a:r>
            <a:endParaRPr lang="en-US" sz="2800">
              <a:solidFill>
                <a:srgbClr val="FDEADA"/>
              </a:solidFill>
              <a:latin typeface="Footlight MT Light" charset="0"/>
            </a:endParaRPr>
          </a:p>
          <a:p>
            <a:pPr>
              <a:lnSpc>
                <a:spcPct val="90000"/>
              </a:lnSpc>
              <a:buFont typeface="Arial" charset="0"/>
              <a:buNone/>
            </a:pPr>
            <a:r>
              <a:rPr lang="en-GB" sz="2800" b="1">
                <a:solidFill>
                  <a:srgbClr val="FDEADA"/>
                </a:solidFill>
                <a:latin typeface="Footlight MT Light" charset="0"/>
              </a:rPr>
              <a:t>d- Multiplication</a:t>
            </a:r>
            <a:endParaRPr lang="en-US" sz="2800">
              <a:solidFill>
                <a:srgbClr val="FDEADA"/>
              </a:solidFill>
              <a:latin typeface="Footlight MT Light" charset="0"/>
            </a:endParaRPr>
          </a:p>
          <a:p>
            <a:pPr>
              <a:lnSpc>
                <a:spcPct val="90000"/>
              </a:lnSpc>
              <a:buFont typeface="Arial" charset="0"/>
              <a:buNone/>
            </a:pPr>
            <a:r>
              <a:rPr lang="en-GB" sz="2800" b="1">
                <a:solidFill>
                  <a:srgbClr val="FDEADA"/>
                </a:solidFill>
                <a:latin typeface="Footlight MT Light" charset="0"/>
              </a:rPr>
              <a:t>e- Tissue destruction by toxins (the differences between endotoxins and exotoxins) </a:t>
            </a:r>
            <a:r>
              <a:rPr lang="ar-SA" sz="2800" b="1">
                <a:solidFill>
                  <a:srgbClr val="FDEADA"/>
                </a:solidFill>
                <a:latin typeface="Footlight MT Light" charset="0"/>
                <a:cs typeface="Arial" charset="0"/>
              </a:rPr>
              <a:t>                </a:t>
            </a:r>
            <a:endParaRPr lang="en-US" sz="2800">
              <a:solidFill>
                <a:srgbClr val="FDEADA"/>
              </a:solidFill>
              <a:latin typeface="Footlight MT Light" charset="0"/>
            </a:endParaRPr>
          </a:p>
          <a:p>
            <a:pPr>
              <a:lnSpc>
                <a:spcPct val="90000"/>
              </a:lnSpc>
              <a:buFont typeface="Arial" charset="0"/>
              <a:buNone/>
            </a:pPr>
            <a:r>
              <a:rPr lang="en-GB" sz="2800" b="1">
                <a:solidFill>
                  <a:srgbClr val="FFC000"/>
                </a:solidFill>
                <a:latin typeface="Footlight MT Light" charset="0"/>
              </a:rPr>
              <a:t>7-</a:t>
            </a:r>
            <a:r>
              <a:rPr lang="en-GB" sz="2800" b="1">
                <a:solidFill>
                  <a:srgbClr val="FDEADA"/>
                </a:solidFill>
                <a:latin typeface="Footlight MT Light" charset="0"/>
              </a:rPr>
              <a:t> States Koch's postulates.</a:t>
            </a:r>
            <a:endParaRPr lang="en-US" sz="2800">
              <a:solidFill>
                <a:srgbClr val="FDEADA"/>
              </a:solidFill>
              <a:latin typeface="Footlight MT Light" charset="0"/>
            </a:endParaRPr>
          </a:p>
          <a:p>
            <a:pPr>
              <a:lnSpc>
                <a:spcPct val="90000"/>
              </a:lnSpc>
              <a:buFont typeface="Arial" charset="0"/>
              <a:buNone/>
            </a:pPr>
            <a:endParaRPr lang="en-US" sz="2800">
              <a:solidFill>
                <a:srgbClr val="FDEADA"/>
              </a:solidFill>
              <a:latin typeface="Footlight MT Light"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3025" y="274638"/>
            <a:ext cx="8569325" cy="850900"/>
          </a:xfrm>
        </p:spPr>
        <p:txBody>
          <a:bodyPr/>
          <a:lstStyle/>
          <a:p>
            <a:r>
              <a:rPr lang="en-US" sz="4800" b="1">
                <a:solidFill>
                  <a:srgbClr val="FFFF00"/>
                </a:solidFill>
                <a:latin typeface="Footlight MT Light" charset="0"/>
                <a:cs typeface="Times New Roman" charset="0"/>
              </a:rPr>
              <a:t>Host - Parasite  Relationship</a:t>
            </a:r>
          </a:p>
        </p:txBody>
      </p:sp>
      <p:sp>
        <p:nvSpPr>
          <p:cNvPr id="7" name="Rectangle 3"/>
          <p:cNvSpPr txBox="1">
            <a:spLocks noChangeArrowheads="1"/>
          </p:cNvSpPr>
          <p:nvPr/>
        </p:nvSpPr>
        <p:spPr bwMode="auto">
          <a:xfrm>
            <a:off x="0" y="1412875"/>
            <a:ext cx="8642350" cy="5184775"/>
          </a:xfrm>
          <a:prstGeom prst="rect">
            <a:avLst/>
          </a:prstGeom>
          <a:noFill/>
          <a:ln w="9525">
            <a:noFill/>
            <a:miter lim="800000"/>
            <a:headEnd/>
            <a:tailEnd/>
          </a:ln>
        </p:spPr>
        <p:txBody>
          <a:bodyPr/>
          <a:lstStyle/>
          <a:p>
            <a:pPr marL="342900" indent="-342900" algn="just">
              <a:lnSpc>
                <a:spcPct val="90000"/>
              </a:lnSpc>
              <a:spcBef>
                <a:spcPct val="20000"/>
              </a:spcBef>
              <a:buClr>
                <a:schemeClr val="tx1"/>
              </a:buClr>
              <a:buFont typeface="Arial" charset="0"/>
              <a:buChar char="•"/>
              <a:defRPr/>
            </a:pPr>
            <a:endParaRPr lang="en-US" sz="3200" dirty="0">
              <a:latin typeface="Footlight MT Light" pitchFamily="18" charset="0"/>
              <a:ea typeface="+mn-ea"/>
              <a:cs typeface="Times New Roman" pitchFamily="18" charset="0"/>
              <a:sym typeface="Wingdings 3" pitchFamily="18" charset="2"/>
            </a:endParaRPr>
          </a:p>
          <a:p>
            <a:pPr marL="342900" indent="-342900" algn="just">
              <a:lnSpc>
                <a:spcPct val="90000"/>
              </a:lnSpc>
              <a:spcBef>
                <a:spcPct val="20000"/>
              </a:spcBef>
              <a:buClr>
                <a:schemeClr val="tx1"/>
              </a:buClr>
              <a:buFont typeface="Arial" charset="0"/>
              <a:buChar char="•"/>
              <a:defRPr/>
            </a:pPr>
            <a:r>
              <a:rPr lang="en-US" sz="3200" dirty="0">
                <a:solidFill>
                  <a:schemeClr val="bg1">
                    <a:lumMod val="95000"/>
                  </a:schemeClr>
                </a:solidFill>
                <a:latin typeface="Footlight MT Light" pitchFamily="18" charset="0"/>
                <a:ea typeface="+mn-ea"/>
                <a:cs typeface="Times New Roman" pitchFamily="18" charset="0"/>
                <a:sym typeface="Wingdings 3" pitchFamily="18" charset="2"/>
              </a:rPr>
              <a:t>Human host is in contact with many microorganisms </a:t>
            </a:r>
            <a:r>
              <a:rPr lang="en-US" sz="3200" dirty="0">
                <a:solidFill>
                  <a:srgbClr val="FFFF66"/>
                </a:solidFill>
                <a:latin typeface="Footlight MT Light" pitchFamily="18" charset="0"/>
                <a:ea typeface="+mn-ea"/>
                <a:cs typeface="Times New Roman" pitchFamily="18" charset="0"/>
                <a:sym typeface="Wingdings 3" pitchFamily="18" charset="2"/>
              </a:rPr>
              <a:t>(normal flora)</a:t>
            </a:r>
            <a:r>
              <a:rPr lang="en-US" sz="3200" dirty="0">
                <a:solidFill>
                  <a:schemeClr val="bg1">
                    <a:lumMod val="95000"/>
                  </a:schemeClr>
                </a:solidFill>
                <a:latin typeface="Footlight MT Light" pitchFamily="18" charset="0"/>
                <a:ea typeface="+mn-ea"/>
                <a:cs typeface="Times New Roman" pitchFamily="18" charset="0"/>
                <a:sym typeface="Wingdings 3" pitchFamily="18" charset="2"/>
              </a:rPr>
              <a:t> only a small number of these </a:t>
            </a:r>
            <a:r>
              <a:rPr lang="en-US" sz="3200" dirty="0">
                <a:solidFill>
                  <a:srgbClr val="FFFF66"/>
                </a:solidFill>
                <a:latin typeface="Footlight MT Light" pitchFamily="18" charset="0"/>
                <a:ea typeface="+mn-ea"/>
                <a:cs typeface="Times New Roman" pitchFamily="18" charset="0"/>
                <a:sym typeface="Wingdings 3" pitchFamily="18" charset="2"/>
              </a:rPr>
              <a:t>(primary and opportunistic pathogens)</a:t>
            </a:r>
            <a:r>
              <a:rPr lang="en-US" sz="3200" dirty="0">
                <a:latin typeface="Footlight MT Light" pitchFamily="18" charset="0"/>
                <a:ea typeface="+mn-ea"/>
                <a:cs typeface="Times New Roman" pitchFamily="18" charset="0"/>
                <a:sym typeface="Wingdings 3" pitchFamily="18" charset="2"/>
              </a:rPr>
              <a:t> </a:t>
            </a:r>
            <a:r>
              <a:rPr lang="en-US" sz="3200" dirty="0">
                <a:solidFill>
                  <a:schemeClr val="bg1">
                    <a:lumMod val="95000"/>
                  </a:schemeClr>
                </a:solidFill>
                <a:latin typeface="Footlight MT Light" pitchFamily="18" charset="0"/>
                <a:ea typeface="+mn-ea"/>
                <a:cs typeface="Times New Roman" pitchFamily="18" charset="0"/>
                <a:sym typeface="Wingdings 3" pitchFamily="18" charset="2"/>
              </a:rPr>
              <a:t>can cause disease.</a:t>
            </a:r>
          </a:p>
          <a:p>
            <a:pPr marL="342900" indent="-342900" algn="just">
              <a:lnSpc>
                <a:spcPct val="90000"/>
              </a:lnSpc>
              <a:spcBef>
                <a:spcPct val="20000"/>
              </a:spcBef>
              <a:buFont typeface="Wingdings 3" pitchFamily="18" charset="2"/>
              <a:buNone/>
              <a:defRPr/>
            </a:pPr>
            <a:endParaRPr lang="en-US" sz="3200" dirty="0">
              <a:latin typeface="Footlight MT Light" pitchFamily="18" charset="0"/>
              <a:ea typeface="+mn-ea"/>
              <a:cs typeface="Times New Roman" pitchFamily="18" charset="0"/>
              <a:sym typeface="Wingdings 3" pitchFamily="18" charset="2"/>
            </a:endParaRPr>
          </a:p>
          <a:p>
            <a:pPr marL="342900" indent="-342900" algn="just">
              <a:lnSpc>
                <a:spcPct val="90000"/>
              </a:lnSpc>
              <a:spcBef>
                <a:spcPct val="20000"/>
              </a:spcBef>
              <a:buClr>
                <a:schemeClr val="tx1"/>
              </a:buClr>
              <a:buFont typeface="Arial" charset="0"/>
              <a:buChar char="•"/>
              <a:defRPr/>
            </a:pPr>
            <a:r>
              <a:rPr lang="en-US" sz="3200" dirty="0">
                <a:solidFill>
                  <a:srgbClr val="FFFF00"/>
                </a:solidFill>
                <a:latin typeface="Footlight MT Light" pitchFamily="18" charset="0"/>
                <a:ea typeface="+mn-ea"/>
                <a:cs typeface="Times New Roman" pitchFamily="18" charset="0"/>
                <a:sym typeface="Wingdings 3" pitchFamily="18" charset="2"/>
              </a:rPr>
              <a:t>Host-parasite relationships:</a:t>
            </a:r>
          </a:p>
          <a:p>
            <a:pPr marL="342900" indent="-342900" algn="just">
              <a:lnSpc>
                <a:spcPct val="90000"/>
              </a:lnSpc>
              <a:spcBef>
                <a:spcPct val="20000"/>
              </a:spcBef>
              <a:buClr>
                <a:schemeClr val="tx1"/>
              </a:buClr>
              <a:buFont typeface="Wingdings" pitchFamily="2" charset="2"/>
              <a:buNone/>
              <a:defRPr/>
            </a:pPr>
            <a:r>
              <a:rPr lang="en-US" sz="3200" dirty="0">
                <a:solidFill>
                  <a:schemeClr val="bg1">
                    <a:lumMod val="95000"/>
                  </a:schemeClr>
                </a:solidFill>
                <a:latin typeface="Footlight MT Light" pitchFamily="18" charset="0"/>
                <a:ea typeface="+mn-ea"/>
                <a:cs typeface="Times New Roman" pitchFamily="18" charset="0"/>
                <a:sym typeface="Wingdings 3" pitchFamily="18" charset="2"/>
              </a:rPr>
              <a:t>	Is characterized by fighting of the organism to invade the body and the body defending itself by protective measures.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395288" y="990600"/>
            <a:ext cx="8424862" cy="6264275"/>
          </a:xfrm>
          <a:prstGeom prst="rect">
            <a:avLst/>
          </a:prstGeom>
          <a:noFill/>
          <a:ln w="9525">
            <a:noFill/>
            <a:miter lim="800000"/>
            <a:headEnd/>
            <a:tailEnd/>
          </a:ln>
        </p:spPr>
        <p:txBody>
          <a:bodyPr/>
          <a:lstStyle/>
          <a:p>
            <a:pPr marL="609600" indent="-609600">
              <a:spcBef>
                <a:spcPct val="20000"/>
              </a:spcBef>
              <a:buFont typeface="Arial" charset="0"/>
              <a:buChar char="•"/>
              <a:defRPr/>
            </a:pPr>
            <a:endParaRPr lang="en-US" sz="3600" b="1" i="1" dirty="0">
              <a:solidFill>
                <a:srgbClr val="6600FF"/>
              </a:solidFill>
              <a:latin typeface="Comic Sans MS" pitchFamily="66" charset="0"/>
              <a:ea typeface="+mn-ea"/>
              <a:cs typeface="+mn-cs"/>
            </a:endParaRPr>
          </a:p>
          <a:p>
            <a:pPr marL="609600" indent="-609600">
              <a:spcBef>
                <a:spcPct val="20000"/>
              </a:spcBef>
              <a:buFont typeface="Arial" charset="0"/>
              <a:buChar char="•"/>
              <a:defRPr/>
            </a:pPr>
            <a:r>
              <a:rPr lang="en-US" sz="3600" b="1" dirty="0">
                <a:solidFill>
                  <a:srgbClr val="F4FDA1"/>
                </a:solidFill>
                <a:latin typeface="Times New Roman" pitchFamily="18" charset="0"/>
                <a:ea typeface="+mn-ea"/>
                <a:cs typeface="Times New Roman" pitchFamily="18" charset="0"/>
              </a:rPr>
              <a:t>It can be discussed under:</a:t>
            </a:r>
          </a:p>
          <a:p>
            <a:pPr marL="609600" indent="-609600">
              <a:spcBef>
                <a:spcPct val="20000"/>
              </a:spcBef>
              <a:defRPr/>
            </a:pPr>
            <a:endParaRPr lang="en-US" sz="3200" b="1" dirty="0">
              <a:solidFill>
                <a:srgbClr val="F4FDA1"/>
              </a:solidFill>
              <a:latin typeface="Times New Roman" pitchFamily="18" charset="0"/>
              <a:ea typeface="+mn-ea"/>
              <a:cs typeface="Times New Roman" pitchFamily="18" charset="0"/>
            </a:endParaRPr>
          </a:p>
          <a:p>
            <a:pPr marL="609600" indent="-609600">
              <a:spcBef>
                <a:spcPct val="20000"/>
              </a:spcBef>
              <a:defRPr/>
            </a:pPr>
            <a:r>
              <a:rPr lang="en-US" sz="3200" b="1" dirty="0">
                <a:solidFill>
                  <a:schemeClr val="bg1">
                    <a:lumMod val="95000"/>
                  </a:schemeClr>
                </a:solidFill>
                <a:latin typeface="Times New Roman" pitchFamily="18" charset="0"/>
                <a:ea typeface="+mn-ea"/>
                <a:cs typeface="Times New Roman" pitchFamily="18" charset="0"/>
              </a:rPr>
              <a:t>A)		</a:t>
            </a:r>
            <a:r>
              <a:rPr lang="en-US" sz="3200" b="1" dirty="0" err="1">
                <a:solidFill>
                  <a:schemeClr val="bg1">
                    <a:lumMod val="95000"/>
                  </a:schemeClr>
                </a:solidFill>
                <a:latin typeface="Times New Roman" pitchFamily="18" charset="0"/>
                <a:ea typeface="+mn-ea"/>
                <a:cs typeface="Times New Roman" pitchFamily="18" charset="0"/>
              </a:rPr>
              <a:t>Pathogenecity</a:t>
            </a:r>
            <a:endParaRPr lang="en-US" sz="3200" b="1" dirty="0">
              <a:solidFill>
                <a:schemeClr val="bg1">
                  <a:lumMod val="95000"/>
                </a:schemeClr>
              </a:solidFill>
              <a:latin typeface="Times New Roman" pitchFamily="18" charset="0"/>
              <a:ea typeface="+mn-ea"/>
              <a:cs typeface="Times New Roman" pitchFamily="18" charset="0"/>
            </a:endParaRPr>
          </a:p>
          <a:p>
            <a:pPr marL="609600" indent="-609600">
              <a:spcBef>
                <a:spcPct val="20000"/>
              </a:spcBef>
              <a:defRPr/>
            </a:pPr>
            <a:r>
              <a:rPr lang="en-US" sz="3200" b="1" dirty="0">
                <a:solidFill>
                  <a:schemeClr val="bg1">
                    <a:lumMod val="95000"/>
                  </a:schemeClr>
                </a:solidFill>
                <a:latin typeface="Times New Roman" pitchFamily="18" charset="0"/>
                <a:ea typeface="+mn-ea"/>
                <a:cs typeface="Times New Roman" pitchFamily="18" charset="0"/>
              </a:rPr>
              <a:t>B)		Normal flora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3850" y="746125"/>
            <a:ext cx="6697663" cy="850900"/>
          </a:xfrm>
        </p:spPr>
        <p:txBody>
          <a:bodyPr/>
          <a:lstStyle/>
          <a:p>
            <a:pPr algn="l"/>
            <a:r>
              <a:rPr lang="en-US" sz="2400" b="1">
                <a:solidFill>
                  <a:srgbClr val="F4FDA1"/>
                </a:solidFill>
                <a:latin typeface="Footlight MT Light" charset="0"/>
                <a:cs typeface="Times New Roman" charset="0"/>
              </a:rPr>
              <a:t>Host Resistance to Parasite Invasion is divided into:</a:t>
            </a:r>
          </a:p>
        </p:txBody>
      </p:sp>
      <p:sp>
        <p:nvSpPr>
          <p:cNvPr id="3" name="Rectangle 3"/>
          <p:cNvSpPr txBox="1">
            <a:spLocks noChangeArrowheads="1"/>
          </p:cNvSpPr>
          <p:nvPr/>
        </p:nvSpPr>
        <p:spPr bwMode="auto">
          <a:xfrm>
            <a:off x="611188" y="1597025"/>
            <a:ext cx="8208962" cy="4730750"/>
          </a:xfrm>
          <a:prstGeom prst="rect">
            <a:avLst/>
          </a:prstGeom>
          <a:noFill/>
          <a:ln w="9525">
            <a:noFill/>
            <a:miter lim="800000"/>
            <a:headEnd/>
            <a:tailEnd/>
          </a:ln>
        </p:spPr>
        <p:txBody>
          <a:bodyPr/>
          <a:lstStyle>
            <a:lvl1pPr marL="609600" indent="-6096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80000"/>
              </a:lnSpc>
              <a:spcBef>
                <a:spcPct val="20000"/>
              </a:spcBef>
              <a:buFontTx/>
              <a:buAutoNum type="alphaLcParenR"/>
            </a:pPr>
            <a:r>
              <a:rPr lang="en-US" sz="2400" b="1">
                <a:solidFill>
                  <a:srgbClr val="FFC000"/>
                </a:solidFill>
                <a:latin typeface="Footlight MT Light" charset="0"/>
                <a:cs typeface="Times New Roman" charset="0"/>
              </a:rPr>
              <a:t>Non specific resistance</a:t>
            </a:r>
            <a:r>
              <a:rPr lang="en-US" sz="2400">
                <a:solidFill>
                  <a:srgbClr val="FFC000"/>
                </a:solidFill>
                <a:latin typeface="Footlight MT Light" charset="0"/>
                <a:cs typeface="Times New Roman" charset="0"/>
              </a:rPr>
              <a:t> </a:t>
            </a:r>
            <a:r>
              <a:rPr lang="en-US" sz="2400">
                <a:solidFill>
                  <a:srgbClr val="FFFF00"/>
                </a:solidFill>
                <a:latin typeface="Footlight MT Light" charset="0"/>
                <a:cs typeface="Times New Roman" charset="0"/>
              </a:rPr>
              <a:t>–</a:t>
            </a:r>
            <a:r>
              <a:rPr lang="en-US" sz="2400">
                <a:latin typeface="Footlight MT Light" charset="0"/>
                <a:cs typeface="Times New Roman" charset="0"/>
              </a:rPr>
              <a:t> </a:t>
            </a:r>
            <a:r>
              <a:rPr lang="en-US" sz="2400">
                <a:solidFill>
                  <a:srgbClr val="F2F2F2"/>
                </a:solidFill>
                <a:latin typeface="Footlight MT Light" charset="0"/>
                <a:cs typeface="Times New Roman" charset="0"/>
              </a:rPr>
              <a:t>part of natural constitution of the host.</a:t>
            </a:r>
            <a:r>
              <a:rPr lang="en-US" sz="2400" b="1">
                <a:solidFill>
                  <a:srgbClr val="FFFF99"/>
                </a:solidFill>
                <a:latin typeface="Footlight MT Light" charset="0"/>
                <a:cs typeface="Times New Roman" charset="0"/>
              </a:rPr>
              <a:t>e.g.</a:t>
            </a:r>
          </a:p>
          <a:p>
            <a:pPr eaLnBrk="1" hangingPunct="1">
              <a:lnSpc>
                <a:spcPct val="80000"/>
              </a:lnSpc>
              <a:spcBef>
                <a:spcPct val="20000"/>
              </a:spcBef>
              <a:buFontTx/>
              <a:buAutoNum type="alphaUcPeriod"/>
            </a:pPr>
            <a:r>
              <a:rPr lang="en-US" sz="2400">
                <a:solidFill>
                  <a:srgbClr val="F4FDA1"/>
                </a:solidFill>
                <a:latin typeface="Footlight MT Light" charset="0"/>
                <a:cs typeface="Times New Roman" charset="0"/>
              </a:rPr>
              <a:t>Skin mechanical barrier</a:t>
            </a:r>
          </a:p>
          <a:p>
            <a:pPr eaLnBrk="1" hangingPunct="1">
              <a:lnSpc>
                <a:spcPct val="80000"/>
              </a:lnSpc>
              <a:spcBef>
                <a:spcPct val="20000"/>
              </a:spcBef>
              <a:buFontTx/>
              <a:buAutoNum type="alphaUcPeriod"/>
            </a:pPr>
            <a:r>
              <a:rPr lang="en-US" sz="2400">
                <a:solidFill>
                  <a:srgbClr val="F4FDA1"/>
                </a:solidFill>
                <a:latin typeface="Footlight MT Light" charset="0"/>
                <a:cs typeface="Times New Roman" charset="0"/>
              </a:rPr>
              <a:t>ciliated epithelium of respiratory tract</a:t>
            </a:r>
          </a:p>
          <a:p>
            <a:pPr eaLnBrk="1" hangingPunct="1">
              <a:lnSpc>
                <a:spcPct val="80000"/>
              </a:lnSpc>
              <a:spcBef>
                <a:spcPct val="20000"/>
              </a:spcBef>
              <a:buFontTx/>
              <a:buAutoNum type="alphaUcPeriod"/>
            </a:pPr>
            <a:r>
              <a:rPr lang="en-US" sz="2400">
                <a:solidFill>
                  <a:srgbClr val="F4FDA1"/>
                </a:solidFill>
                <a:latin typeface="Footlight MT Light" charset="0"/>
                <a:cs typeface="Times New Roman" charset="0"/>
              </a:rPr>
              <a:t>Competition by normal flora</a:t>
            </a:r>
          </a:p>
          <a:p>
            <a:pPr eaLnBrk="1" hangingPunct="1">
              <a:lnSpc>
                <a:spcPct val="80000"/>
              </a:lnSpc>
              <a:spcBef>
                <a:spcPct val="20000"/>
              </a:spcBef>
              <a:buFontTx/>
              <a:buAutoNum type="alphaUcPeriod"/>
            </a:pPr>
            <a:r>
              <a:rPr lang="en-US" sz="2400">
                <a:solidFill>
                  <a:srgbClr val="F4FDA1"/>
                </a:solidFill>
                <a:latin typeface="Footlight MT Light" charset="0"/>
                <a:cs typeface="Times New Roman" charset="0"/>
              </a:rPr>
              <a:t>Low pH in the stomach</a:t>
            </a:r>
          </a:p>
          <a:p>
            <a:pPr eaLnBrk="1" hangingPunct="1">
              <a:lnSpc>
                <a:spcPct val="80000"/>
              </a:lnSpc>
              <a:spcBef>
                <a:spcPct val="20000"/>
              </a:spcBef>
              <a:buFontTx/>
              <a:buAutoNum type="alphaUcPeriod"/>
            </a:pPr>
            <a:r>
              <a:rPr lang="en-US" sz="2400">
                <a:solidFill>
                  <a:srgbClr val="F4FDA1"/>
                </a:solidFill>
                <a:latin typeface="Footlight MT Light" charset="0"/>
                <a:cs typeface="Times New Roman" charset="0"/>
              </a:rPr>
              <a:t>Cough</a:t>
            </a:r>
          </a:p>
          <a:p>
            <a:pPr eaLnBrk="1" hangingPunct="1">
              <a:lnSpc>
                <a:spcPct val="80000"/>
              </a:lnSpc>
              <a:spcBef>
                <a:spcPct val="20000"/>
              </a:spcBef>
              <a:buFontTx/>
              <a:buAutoNum type="alphaUcPeriod"/>
            </a:pPr>
            <a:r>
              <a:rPr lang="en-US" sz="2400">
                <a:solidFill>
                  <a:srgbClr val="F4FDA1"/>
                </a:solidFill>
                <a:latin typeface="Footlight MT Light" charset="0"/>
                <a:cs typeface="Times New Roman" charset="0"/>
              </a:rPr>
              <a:t>peristalsis</a:t>
            </a:r>
          </a:p>
          <a:p>
            <a:pPr eaLnBrk="1" hangingPunct="1">
              <a:lnSpc>
                <a:spcPct val="80000"/>
              </a:lnSpc>
              <a:spcBef>
                <a:spcPct val="20000"/>
              </a:spcBef>
              <a:buFontTx/>
              <a:buAutoNum type="alphaUcPeriod"/>
            </a:pPr>
            <a:r>
              <a:rPr lang="en-US" sz="2400">
                <a:solidFill>
                  <a:srgbClr val="F4FDA1"/>
                </a:solidFill>
                <a:latin typeface="Footlight MT Light" charset="0"/>
                <a:cs typeface="Times New Roman" charset="0"/>
              </a:rPr>
              <a:t>Lysozymes</a:t>
            </a:r>
          </a:p>
          <a:p>
            <a:pPr eaLnBrk="1" hangingPunct="1">
              <a:lnSpc>
                <a:spcPct val="80000"/>
              </a:lnSpc>
              <a:spcBef>
                <a:spcPct val="20000"/>
              </a:spcBef>
              <a:buFontTx/>
              <a:buAutoNum type="alphaUcPeriod"/>
            </a:pPr>
            <a:r>
              <a:rPr lang="en-US" sz="2400">
                <a:solidFill>
                  <a:srgbClr val="F4FDA1"/>
                </a:solidFill>
                <a:latin typeface="Footlight MT Light" charset="0"/>
                <a:cs typeface="Times New Roman" charset="0"/>
              </a:rPr>
              <a:t>Neutrophils</a:t>
            </a:r>
          </a:p>
          <a:p>
            <a:pPr eaLnBrk="1" hangingPunct="1">
              <a:lnSpc>
                <a:spcPct val="80000"/>
              </a:lnSpc>
              <a:spcBef>
                <a:spcPct val="20000"/>
              </a:spcBef>
            </a:pPr>
            <a:endParaRPr lang="en-US" sz="2000" b="1" i="1">
              <a:solidFill>
                <a:srgbClr val="FFFF99"/>
              </a:solidFill>
              <a:latin typeface="Footlight MT Light" charset="0"/>
              <a:cs typeface="Times New Roman" charset="0"/>
            </a:endParaRPr>
          </a:p>
          <a:p>
            <a:pPr eaLnBrk="1" hangingPunct="1">
              <a:lnSpc>
                <a:spcPct val="80000"/>
              </a:lnSpc>
              <a:spcBef>
                <a:spcPct val="20000"/>
              </a:spcBef>
            </a:pPr>
            <a:r>
              <a:rPr lang="en-US" sz="2000" b="1">
                <a:solidFill>
                  <a:srgbClr val="FFFF99"/>
                </a:solidFill>
                <a:latin typeface="Footlight MT Light" charset="0"/>
                <a:cs typeface="Times New Roman" charset="0"/>
              </a:rPr>
              <a:t>b)	</a:t>
            </a:r>
            <a:r>
              <a:rPr lang="en-US" sz="2400" b="1">
                <a:solidFill>
                  <a:srgbClr val="FFC000"/>
                </a:solidFill>
                <a:latin typeface="Footlight MT Light" charset="0"/>
                <a:cs typeface="Times New Roman" charset="0"/>
              </a:rPr>
              <a:t>Specific / Acquired resistance</a:t>
            </a:r>
            <a:r>
              <a:rPr lang="en-US" sz="2400">
                <a:solidFill>
                  <a:srgbClr val="FFC000"/>
                </a:solidFill>
                <a:latin typeface="Footlight MT Light" charset="0"/>
                <a:cs typeface="Times New Roman" charset="0"/>
              </a:rPr>
              <a:t> </a:t>
            </a:r>
            <a:r>
              <a:rPr lang="en-US" sz="2400">
                <a:solidFill>
                  <a:srgbClr val="FFFF00"/>
                </a:solidFill>
                <a:latin typeface="Footlight MT Light" charset="0"/>
                <a:cs typeface="Times New Roman" charset="0"/>
              </a:rPr>
              <a:t>– </a:t>
            </a:r>
            <a:r>
              <a:rPr lang="en-US" sz="2400">
                <a:solidFill>
                  <a:srgbClr val="F2F2F2"/>
                </a:solidFill>
                <a:latin typeface="Footlight MT Light" charset="0"/>
                <a:cs typeface="Times New Roman" charset="0"/>
              </a:rPr>
              <a:t>to certain organism:  </a:t>
            </a:r>
            <a:r>
              <a:rPr lang="en-US" sz="2400" b="1">
                <a:solidFill>
                  <a:srgbClr val="FFFF00"/>
                </a:solidFill>
                <a:latin typeface="Footlight MT Light" charset="0"/>
                <a:cs typeface="Times New Roman" charset="0"/>
              </a:rPr>
              <a:t>e.g.</a:t>
            </a:r>
            <a:r>
              <a:rPr lang="en-US" sz="2400">
                <a:latin typeface="Footlight MT Light" charset="0"/>
                <a:cs typeface="Times New Roman" charset="0"/>
              </a:rPr>
              <a:t>  </a:t>
            </a:r>
            <a:r>
              <a:rPr lang="en-US" sz="2400">
                <a:solidFill>
                  <a:srgbClr val="FFFFCC"/>
                </a:solidFill>
                <a:latin typeface="Footlight MT Light" charset="0"/>
                <a:cs typeface="Times New Roman" charset="0"/>
              </a:rPr>
              <a:t>Antibodies</a:t>
            </a:r>
          </a:p>
        </p:txBody>
      </p:sp>
      <p:sp>
        <p:nvSpPr>
          <p:cNvPr id="8196" name="Rectangle 4"/>
          <p:cNvSpPr>
            <a:spLocks noChangeArrowheads="1"/>
          </p:cNvSpPr>
          <p:nvPr/>
        </p:nvSpPr>
        <p:spPr bwMode="auto">
          <a:xfrm>
            <a:off x="0" y="0"/>
            <a:ext cx="3240088" cy="85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1"/>
          <a:lstStyle/>
          <a:p>
            <a:pPr>
              <a:buFont typeface="Wingdings" charset="0"/>
              <a:buChar char="Ø"/>
            </a:pPr>
            <a:r>
              <a:rPr lang="en-US" sz="2800" b="1">
                <a:solidFill>
                  <a:srgbClr val="F4FDA1"/>
                </a:solidFill>
                <a:latin typeface="Footlight MT Light" charset="0"/>
                <a:cs typeface="Times New Roman" charset="0"/>
              </a:rPr>
              <a:t>A- Pathogenecity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4211638" y="1639888"/>
            <a:ext cx="4608512" cy="4608512"/>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None/>
              <a:defRPr/>
            </a:pPr>
            <a:r>
              <a:rPr lang="en-US" sz="2800" dirty="0">
                <a:solidFill>
                  <a:schemeClr val="bg1">
                    <a:lumMod val="95000"/>
                  </a:schemeClr>
                </a:solidFill>
                <a:latin typeface="Footlight MT Light" pitchFamily="18" charset="0"/>
                <a:ea typeface="+mn-ea"/>
                <a:cs typeface="Times New Roman" pitchFamily="18" charset="0"/>
              </a:rPr>
              <a:t>	the ability of a microorganism to cause disease.</a:t>
            </a:r>
          </a:p>
          <a:p>
            <a:pPr marL="342900" indent="-342900" algn="just">
              <a:spcBef>
                <a:spcPct val="20000"/>
              </a:spcBef>
              <a:buFont typeface="Wingdings" pitchFamily="2" charset="2"/>
              <a:buNone/>
              <a:defRPr/>
            </a:pPr>
            <a:endParaRPr lang="en-US" sz="2800" dirty="0">
              <a:solidFill>
                <a:schemeClr val="bg1">
                  <a:lumMod val="95000"/>
                </a:schemeClr>
              </a:solidFill>
              <a:latin typeface="Footlight MT Light" pitchFamily="18" charset="0"/>
              <a:ea typeface="+mn-ea"/>
              <a:cs typeface="Times New Roman" pitchFamily="18" charset="0"/>
            </a:endParaRPr>
          </a:p>
          <a:p>
            <a:pPr marL="342900" indent="-342900" algn="just">
              <a:spcBef>
                <a:spcPct val="20000"/>
              </a:spcBef>
              <a:buClr>
                <a:schemeClr val="tx1"/>
              </a:buClr>
              <a:buFont typeface="Wingdings" pitchFamily="2" charset="2"/>
              <a:buNone/>
              <a:defRPr/>
            </a:pPr>
            <a:r>
              <a:rPr lang="en-US" sz="2800" dirty="0">
                <a:solidFill>
                  <a:schemeClr val="bg1">
                    <a:lumMod val="95000"/>
                  </a:schemeClr>
                </a:solidFill>
                <a:latin typeface="Footlight MT Light" pitchFamily="18" charset="0"/>
                <a:ea typeface="+mn-ea"/>
                <a:cs typeface="Times New Roman" pitchFamily="18" charset="0"/>
              </a:rPr>
              <a:t>	A microorganism having capacity to cause disease in a particular host.</a:t>
            </a:r>
          </a:p>
          <a:p>
            <a:pPr marL="342900" indent="-342900" algn="just">
              <a:spcBef>
                <a:spcPct val="20000"/>
              </a:spcBef>
              <a:buFont typeface="Wingdings" pitchFamily="2" charset="2"/>
              <a:buNone/>
              <a:defRPr/>
            </a:pPr>
            <a:endParaRPr lang="en-US" sz="2800" dirty="0">
              <a:solidFill>
                <a:schemeClr val="bg1">
                  <a:lumMod val="95000"/>
                </a:schemeClr>
              </a:solidFill>
              <a:latin typeface="Footlight MT Light" pitchFamily="18" charset="0"/>
              <a:ea typeface="+mn-ea"/>
              <a:cs typeface="Times New Roman" pitchFamily="18" charset="0"/>
            </a:endParaRPr>
          </a:p>
          <a:p>
            <a:pPr marL="342900" indent="-342900" algn="just">
              <a:spcBef>
                <a:spcPct val="20000"/>
              </a:spcBef>
              <a:buClr>
                <a:schemeClr val="tx1"/>
              </a:buClr>
              <a:buFont typeface="Wingdings" pitchFamily="2" charset="2"/>
              <a:buNone/>
              <a:defRPr/>
            </a:pPr>
            <a:r>
              <a:rPr lang="en-US" sz="2800" dirty="0">
                <a:solidFill>
                  <a:schemeClr val="bg1">
                    <a:lumMod val="95000"/>
                  </a:schemeClr>
                </a:solidFill>
                <a:latin typeface="Footlight MT Light" pitchFamily="18" charset="0"/>
                <a:ea typeface="+mn-ea"/>
                <a:cs typeface="Times New Roman" pitchFamily="18" charset="0"/>
              </a:rPr>
              <a:t>	Is the end product of an infectious process.</a:t>
            </a:r>
            <a:endParaRPr lang="en-US" sz="2800" dirty="0">
              <a:solidFill>
                <a:schemeClr val="bg1">
                  <a:lumMod val="95000"/>
                </a:schemeClr>
              </a:solidFill>
              <a:latin typeface="Footlight MT Light" pitchFamily="18" charset="0"/>
              <a:ea typeface="+mn-ea"/>
              <a:cs typeface="+mn-cs"/>
            </a:endParaRPr>
          </a:p>
        </p:txBody>
      </p:sp>
      <p:sp>
        <p:nvSpPr>
          <p:cNvPr id="9219" name="Text Box 4"/>
          <p:cNvSpPr txBox="1">
            <a:spLocks noChangeArrowheads="1"/>
          </p:cNvSpPr>
          <p:nvPr/>
        </p:nvSpPr>
        <p:spPr bwMode="auto">
          <a:xfrm>
            <a:off x="611188" y="1782763"/>
            <a:ext cx="31686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800" b="1">
                <a:solidFill>
                  <a:srgbClr val="F4FDA1"/>
                </a:solidFill>
                <a:latin typeface="Footlight MT Light" charset="0"/>
                <a:cs typeface="Times New Roman" charset="0"/>
              </a:rPr>
              <a:t>Pathogenecity </a:t>
            </a:r>
          </a:p>
        </p:txBody>
      </p:sp>
      <p:sp>
        <p:nvSpPr>
          <p:cNvPr id="9220" name="Text Box 5"/>
          <p:cNvSpPr txBox="1">
            <a:spLocks noChangeArrowheads="1"/>
          </p:cNvSpPr>
          <p:nvPr/>
        </p:nvSpPr>
        <p:spPr bwMode="auto">
          <a:xfrm>
            <a:off x="611188" y="3222625"/>
            <a:ext cx="31686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800" b="1">
                <a:solidFill>
                  <a:srgbClr val="F4FDA1"/>
                </a:solidFill>
                <a:latin typeface="Footlight MT Light" charset="0"/>
                <a:cs typeface="Times New Roman" charset="0"/>
              </a:rPr>
              <a:t>Pathogen </a:t>
            </a:r>
          </a:p>
        </p:txBody>
      </p:sp>
      <p:sp>
        <p:nvSpPr>
          <p:cNvPr id="9221" name="Text Box 6"/>
          <p:cNvSpPr txBox="1">
            <a:spLocks noChangeArrowheads="1"/>
          </p:cNvSpPr>
          <p:nvPr/>
        </p:nvSpPr>
        <p:spPr bwMode="auto">
          <a:xfrm>
            <a:off x="684213" y="4951413"/>
            <a:ext cx="2303462"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800" b="1">
                <a:solidFill>
                  <a:srgbClr val="F4FDA1"/>
                </a:solidFill>
                <a:latin typeface="Footlight MT Light" charset="0"/>
                <a:cs typeface="Times New Roman" charset="0"/>
              </a:rPr>
              <a:t>Disease </a:t>
            </a:r>
          </a:p>
        </p:txBody>
      </p:sp>
      <p:sp>
        <p:nvSpPr>
          <p:cNvPr id="9222" name="AutoShape 7"/>
          <p:cNvSpPr>
            <a:spLocks noChangeArrowheads="1"/>
          </p:cNvSpPr>
          <p:nvPr/>
        </p:nvSpPr>
        <p:spPr bwMode="auto">
          <a:xfrm>
            <a:off x="3132138" y="1927225"/>
            <a:ext cx="1223962" cy="431800"/>
          </a:xfrm>
          <a:prstGeom prst="rightArrow">
            <a:avLst>
              <a:gd name="adj1" fmla="val 50000"/>
              <a:gd name="adj2" fmla="val 70864"/>
            </a:avLst>
          </a:prstGeom>
          <a:solidFill>
            <a:srgbClr val="FF0000"/>
          </a:solidFill>
          <a:ln w="9525">
            <a:solidFill>
              <a:schemeClr val="tx1"/>
            </a:solidFill>
            <a:miter lim="800000"/>
            <a:headEnd/>
            <a:tailEnd/>
          </a:ln>
        </p:spPr>
        <p:txBody>
          <a:bodyPr wrap="none" anchor="ctr"/>
          <a:lstStyle/>
          <a:p>
            <a:endParaRPr lang="en-US">
              <a:latin typeface="Footlight MT Light" charset="0"/>
            </a:endParaRPr>
          </a:p>
        </p:txBody>
      </p:sp>
      <p:sp>
        <p:nvSpPr>
          <p:cNvPr id="9223" name="AutoShape 8"/>
          <p:cNvSpPr>
            <a:spLocks noChangeArrowheads="1"/>
          </p:cNvSpPr>
          <p:nvPr/>
        </p:nvSpPr>
        <p:spPr bwMode="auto">
          <a:xfrm>
            <a:off x="2484438" y="3294063"/>
            <a:ext cx="1798637" cy="433387"/>
          </a:xfrm>
          <a:prstGeom prst="rightArrow">
            <a:avLst>
              <a:gd name="adj1" fmla="val 50000"/>
              <a:gd name="adj2" fmla="val 103755"/>
            </a:avLst>
          </a:prstGeom>
          <a:solidFill>
            <a:srgbClr val="FF0000"/>
          </a:solidFill>
          <a:ln w="9525">
            <a:solidFill>
              <a:schemeClr val="tx1"/>
            </a:solidFill>
            <a:miter lim="800000"/>
            <a:headEnd/>
            <a:tailEnd/>
          </a:ln>
        </p:spPr>
        <p:txBody>
          <a:bodyPr wrap="none" anchor="ctr"/>
          <a:lstStyle/>
          <a:p>
            <a:endParaRPr lang="en-US">
              <a:latin typeface="Footlight MT Light" charset="0"/>
            </a:endParaRPr>
          </a:p>
        </p:txBody>
      </p:sp>
      <p:sp>
        <p:nvSpPr>
          <p:cNvPr id="9224" name="AutoShape 9"/>
          <p:cNvSpPr>
            <a:spLocks noChangeArrowheads="1"/>
          </p:cNvSpPr>
          <p:nvPr/>
        </p:nvSpPr>
        <p:spPr bwMode="auto">
          <a:xfrm>
            <a:off x="2484438" y="5022850"/>
            <a:ext cx="1798637" cy="433388"/>
          </a:xfrm>
          <a:prstGeom prst="rightArrow">
            <a:avLst>
              <a:gd name="adj1" fmla="val 50000"/>
              <a:gd name="adj2" fmla="val 103754"/>
            </a:avLst>
          </a:prstGeom>
          <a:solidFill>
            <a:srgbClr val="FF0000"/>
          </a:solidFill>
          <a:ln w="9525">
            <a:solidFill>
              <a:schemeClr val="tx1"/>
            </a:solidFill>
            <a:miter lim="800000"/>
            <a:headEnd/>
            <a:tailEnd/>
          </a:ln>
        </p:spPr>
        <p:txBody>
          <a:bodyPr wrap="none" anchor="ctr"/>
          <a:lstStyle/>
          <a:p>
            <a:endParaRPr lang="en-US">
              <a:latin typeface="Footlight MT Light"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52400" y="76200"/>
            <a:ext cx="8496300" cy="6192838"/>
          </a:xfrm>
          <a:prstGeom prst="rect">
            <a:avLst/>
          </a:prstGeom>
          <a:noFill/>
          <a:ln w="9525">
            <a:noFill/>
            <a:miter lim="800000"/>
            <a:headEnd/>
            <a:tailEnd/>
          </a:ln>
        </p:spPr>
        <p:txBody>
          <a:bodyPr/>
          <a:lstStyle/>
          <a:p>
            <a:pPr marL="342900" indent="-342900">
              <a:lnSpc>
                <a:spcPct val="90000"/>
              </a:lnSpc>
              <a:spcBef>
                <a:spcPct val="20000"/>
              </a:spcBef>
              <a:buFont typeface="Wingdings" pitchFamily="2" charset="2"/>
              <a:buNone/>
              <a:defRPr/>
            </a:pPr>
            <a:r>
              <a:rPr lang="en-US" sz="3200" dirty="0">
                <a:solidFill>
                  <a:srgbClr val="FF0000"/>
                </a:solidFill>
                <a:latin typeface="Footlight MT Light" pitchFamily="18" charset="0"/>
                <a:ea typeface="+mn-ea"/>
                <a:cs typeface="Times New Roman" pitchFamily="18" charset="0"/>
              </a:rPr>
              <a:t>Pathogens	</a:t>
            </a:r>
          </a:p>
          <a:p>
            <a:pPr marL="342900" indent="-342900">
              <a:lnSpc>
                <a:spcPct val="90000"/>
              </a:lnSpc>
              <a:spcBef>
                <a:spcPct val="20000"/>
              </a:spcBef>
              <a:buClr>
                <a:schemeClr val="tx1"/>
              </a:buClr>
              <a:buFont typeface="Wingdings" pitchFamily="2" charset="2"/>
              <a:buChar char="§"/>
              <a:defRPr/>
            </a:pPr>
            <a:r>
              <a:rPr lang="en-US" sz="2800" dirty="0">
                <a:solidFill>
                  <a:schemeClr val="bg1">
                    <a:lumMod val="95000"/>
                  </a:schemeClr>
                </a:solidFill>
                <a:latin typeface="Footlight MT Light" pitchFamily="18" charset="0"/>
                <a:ea typeface="+mn-ea"/>
                <a:cs typeface="Times New Roman" pitchFamily="18" charset="0"/>
              </a:rPr>
              <a:t>Can be divided according to degree of </a:t>
            </a:r>
            <a:r>
              <a:rPr lang="en-US" sz="2800" dirty="0" err="1">
                <a:solidFill>
                  <a:schemeClr val="bg1">
                    <a:lumMod val="95000"/>
                  </a:schemeClr>
                </a:solidFill>
                <a:latin typeface="Footlight MT Light" pitchFamily="18" charset="0"/>
                <a:ea typeface="+mn-ea"/>
                <a:cs typeface="Times New Roman" pitchFamily="18" charset="0"/>
              </a:rPr>
              <a:t>Pathogenecity</a:t>
            </a:r>
            <a:r>
              <a:rPr lang="en-US" sz="2800" dirty="0">
                <a:solidFill>
                  <a:schemeClr val="bg1">
                    <a:lumMod val="95000"/>
                  </a:schemeClr>
                </a:solidFill>
                <a:latin typeface="Footlight MT Light" pitchFamily="18" charset="0"/>
                <a:ea typeface="+mn-ea"/>
                <a:cs typeface="Times New Roman" pitchFamily="18" charset="0"/>
              </a:rPr>
              <a:t> into:</a:t>
            </a:r>
          </a:p>
          <a:p>
            <a:pPr marL="342900" indent="-342900">
              <a:lnSpc>
                <a:spcPct val="90000"/>
              </a:lnSpc>
              <a:spcBef>
                <a:spcPct val="20000"/>
              </a:spcBef>
              <a:buFont typeface="Wingdings" pitchFamily="2" charset="2"/>
              <a:buNone/>
              <a:defRPr/>
            </a:pPr>
            <a:r>
              <a:rPr lang="en-US" sz="3200" dirty="0">
                <a:solidFill>
                  <a:srgbClr val="6600FF"/>
                </a:solidFill>
                <a:latin typeface="Footlight MT Light" pitchFamily="18" charset="0"/>
                <a:ea typeface="+mn-ea"/>
                <a:cs typeface="Times New Roman" pitchFamily="18" charset="0"/>
              </a:rPr>
              <a:t>	</a:t>
            </a:r>
            <a:r>
              <a:rPr lang="en-US" sz="3200" dirty="0">
                <a:solidFill>
                  <a:srgbClr val="F4FDA1"/>
                </a:solidFill>
                <a:latin typeface="Footlight MT Light" pitchFamily="18" charset="0"/>
                <a:ea typeface="+mn-ea"/>
                <a:cs typeface="Times New Roman" pitchFamily="18" charset="0"/>
              </a:rPr>
              <a:t>a)	</a:t>
            </a:r>
            <a:r>
              <a:rPr lang="en-US" sz="3200" dirty="0">
                <a:solidFill>
                  <a:srgbClr val="FF0000"/>
                </a:solidFill>
                <a:latin typeface="Footlight MT Light" pitchFamily="18" charset="0"/>
                <a:ea typeface="+mn-ea"/>
                <a:cs typeface="Times New Roman" pitchFamily="18" charset="0"/>
              </a:rPr>
              <a:t>Primary pathogens:</a:t>
            </a:r>
            <a:r>
              <a:rPr lang="en-US" sz="3200" dirty="0">
                <a:solidFill>
                  <a:srgbClr val="F4FDA1"/>
                </a:solidFill>
                <a:latin typeface="Footlight MT Light" pitchFamily="18" charset="0"/>
                <a:ea typeface="+mn-ea"/>
                <a:cs typeface="Times New Roman" pitchFamily="18" charset="0"/>
              </a:rPr>
              <a:t>	</a:t>
            </a:r>
          </a:p>
          <a:p>
            <a:pPr marL="342900" indent="-342900">
              <a:lnSpc>
                <a:spcPct val="90000"/>
              </a:lnSpc>
              <a:spcBef>
                <a:spcPct val="20000"/>
              </a:spcBef>
              <a:buFont typeface="Wingdings" pitchFamily="2" charset="2"/>
              <a:buNone/>
              <a:defRPr/>
            </a:pPr>
            <a:r>
              <a:rPr lang="en-US" sz="3200" dirty="0">
                <a:latin typeface="Footlight MT Light" pitchFamily="18" charset="0"/>
                <a:ea typeface="+mn-ea"/>
                <a:cs typeface="Times New Roman" pitchFamily="18" charset="0"/>
              </a:rPr>
              <a:t>		</a:t>
            </a:r>
            <a:r>
              <a:rPr lang="en-US" sz="2800" dirty="0">
                <a:solidFill>
                  <a:schemeClr val="bg1">
                    <a:lumMod val="95000"/>
                  </a:schemeClr>
                </a:solidFill>
                <a:latin typeface="Footlight MT Light" pitchFamily="18" charset="0"/>
                <a:ea typeface="+mn-ea"/>
                <a:cs typeface="Times New Roman" pitchFamily="18" charset="0"/>
              </a:rPr>
              <a:t>causing disease in non immune host to that 		diseases.</a:t>
            </a:r>
          </a:p>
          <a:p>
            <a:pPr marL="342900" indent="-342900">
              <a:lnSpc>
                <a:spcPct val="90000"/>
              </a:lnSpc>
              <a:spcBef>
                <a:spcPct val="20000"/>
              </a:spcBef>
              <a:buFont typeface="Wingdings" pitchFamily="2" charset="2"/>
              <a:buNone/>
              <a:defRPr/>
            </a:pPr>
            <a:r>
              <a:rPr lang="en-US" sz="2800" dirty="0">
                <a:latin typeface="Footlight MT Light" pitchFamily="18" charset="0"/>
                <a:ea typeface="+mn-ea"/>
                <a:cs typeface="Times New Roman" pitchFamily="18" charset="0"/>
              </a:rPr>
              <a:t>			</a:t>
            </a:r>
            <a:r>
              <a:rPr lang="en-US" sz="2800" b="1" dirty="0">
                <a:solidFill>
                  <a:srgbClr val="F4FDA1"/>
                </a:solidFill>
                <a:latin typeface="Footlight MT Light" pitchFamily="18" charset="0"/>
                <a:ea typeface="+mn-ea"/>
                <a:cs typeface="Times New Roman" pitchFamily="18" charset="0"/>
              </a:rPr>
              <a:t>e.g.</a:t>
            </a:r>
            <a:r>
              <a:rPr lang="en-US" sz="2800" dirty="0">
                <a:latin typeface="Footlight MT Light" pitchFamily="18" charset="0"/>
                <a:ea typeface="+mn-ea"/>
                <a:cs typeface="Times New Roman" pitchFamily="18" charset="0"/>
              </a:rPr>
              <a:t>	</a:t>
            </a:r>
            <a:r>
              <a:rPr lang="en-US" sz="2800" dirty="0">
                <a:solidFill>
                  <a:srgbClr val="F4FDA1"/>
                </a:solidFill>
                <a:latin typeface="Footlight MT Light" pitchFamily="18" charset="0"/>
                <a:ea typeface="+mn-ea"/>
                <a:cs typeface="Times New Roman" pitchFamily="18" charset="0"/>
              </a:rPr>
              <a:t>-  </a:t>
            </a:r>
            <a:r>
              <a:rPr lang="en-US" sz="2800" i="1" dirty="0">
                <a:solidFill>
                  <a:srgbClr val="F4FDA1"/>
                </a:solidFill>
                <a:latin typeface="Footlight MT Light" pitchFamily="18" charset="0"/>
                <a:ea typeface="+mn-ea"/>
                <a:cs typeface="Times New Roman" pitchFamily="18" charset="0"/>
              </a:rPr>
              <a:t>Bordetella species</a:t>
            </a:r>
          </a:p>
          <a:p>
            <a:pPr marL="342900" indent="-342900">
              <a:lnSpc>
                <a:spcPct val="90000"/>
              </a:lnSpc>
              <a:spcBef>
                <a:spcPct val="20000"/>
              </a:spcBef>
              <a:buFont typeface="Wingdings" pitchFamily="2" charset="2"/>
              <a:buNone/>
              <a:defRPr/>
            </a:pPr>
            <a:r>
              <a:rPr lang="en-US" sz="2800" dirty="0">
                <a:latin typeface="Footlight MT Light" pitchFamily="18" charset="0"/>
                <a:ea typeface="+mn-ea"/>
                <a:cs typeface="Times New Roman" pitchFamily="18" charset="0"/>
              </a:rPr>
              <a:t>				     </a:t>
            </a:r>
            <a:r>
              <a:rPr lang="en-US" sz="2800" dirty="0">
                <a:solidFill>
                  <a:srgbClr val="F4FDA1"/>
                </a:solidFill>
                <a:latin typeface="Footlight MT Light" pitchFamily="18" charset="0"/>
                <a:ea typeface="+mn-ea"/>
                <a:cs typeface="Times New Roman" pitchFamily="18" charset="0"/>
              </a:rPr>
              <a:t>-  </a:t>
            </a:r>
            <a:r>
              <a:rPr lang="en-US" sz="2800" i="1" dirty="0">
                <a:solidFill>
                  <a:srgbClr val="F4FDA1"/>
                </a:solidFill>
                <a:latin typeface="Footlight MT Light" pitchFamily="18" charset="0"/>
                <a:ea typeface="+mn-ea"/>
                <a:cs typeface="Times New Roman" pitchFamily="18" charset="0"/>
              </a:rPr>
              <a:t>Mycobacterium tuberculosis</a:t>
            </a:r>
          </a:p>
          <a:p>
            <a:pPr marL="342900" indent="-342900">
              <a:lnSpc>
                <a:spcPct val="90000"/>
              </a:lnSpc>
              <a:spcBef>
                <a:spcPct val="20000"/>
              </a:spcBef>
              <a:buFont typeface="Wingdings" pitchFamily="2" charset="2"/>
              <a:buNone/>
              <a:defRPr/>
            </a:pPr>
            <a:r>
              <a:rPr lang="en-US" sz="3200" dirty="0">
                <a:solidFill>
                  <a:srgbClr val="FF3300"/>
                </a:solidFill>
                <a:latin typeface="Footlight MT Light" pitchFamily="18" charset="0"/>
                <a:ea typeface="+mn-ea"/>
                <a:cs typeface="Times New Roman" pitchFamily="18" charset="0"/>
              </a:rPr>
              <a:t>	</a:t>
            </a:r>
            <a:r>
              <a:rPr lang="en-US" sz="3200" dirty="0">
                <a:solidFill>
                  <a:srgbClr val="F4FDA1"/>
                </a:solidFill>
                <a:latin typeface="Footlight MT Light" pitchFamily="18" charset="0"/>
                <a:ea typeface="+mn-ea"/>
                <a:cs typeface="Times New Roman" pitchFamily="18" charset="0"/>
              </a:rPr>
              <a:t>b)	</a:t>
            </a:r>
            <a:r>
              <a:rPr lang="en-US" sz="3200" dirty="0">
                <a:solidFill>
                  <a:srgbClr val="FF0000"/>
                </a:solidFill>
                <a:latin typeface="Footlight MT Light" pitchFamily="18" charset="0"/>
                <a:ea typeface="+mn-ea"/>
                <a:cs typeface="Times New Roman" pitchFamily="18" charset="0"/>
              </a:rPr>
              <a:t>Opportunistic pathogens</a:t>
            </a:r>
            <a:r>
              <a:rPr lang="en-US" sz="3200" dirty="0">
                <a:solidFill>
                  <a:srgbClr val="F4FDA1"/>
                </a:solidFill>
                <a:latin typeface="Footlight MT Light" pitchFamily="18" charset="0"/>
                <a:ea typeface="+mn-ea"/>
                <a:cs typeface="Times New Roman" pitchFamily="18" charset="0"/>
              </a:rPr>
              <a:t>:</a:t>
            </a:r>
            <a:r>
              <a:rPr lang="en-US" sz="3200" dirty="0">
                <a:latin typeface="Footlight MT Light" pitchFamily="18" charset="0"/>
                <a:ea typeface="+mn-ea"/>
                <a:cs typeface="Times New Roman" pitchFamily="18" charset="0"/>
              </a:rPr>
              <a:t>	</a:t>
            </a:r>
          </a:p>
          <a:p>
            <a:pPr marL="342900" indent="-342900">
              <a:lnSpc>
                <a:spcPct val="90000"/>
              </a:lnSpc>
              <a:spcBef>
                <a:spcPct val="20000"/>
              </a:spcBef>
              <a:buFont typeface="Wingdings" pitchFamily="2" charset="2"/>
              <a:buNone/>
              <a:defRPr/>
            </a:pPr>
            <a:r>
              <a:rPr lang="en-US" sz="3200" dirty="0">
                <a:latin typeface="Footlight MT Light" pitchFamily="18" charset="0"/>
                <a:ea typeface="+mn-ea"/>
                <a:cs typeface="Times New Roman" pitchFamily="18" charset="0"/>
              </a:rPr>
              <a:t>		</a:t>
            </a:r>
            <a:r>
              <a:rPr lang="en-US" sz="2800" dirty="0">
                <a:solidFill>
                  <a:schemeClr val="bg1">
                    <a:lumMod val="95000"/>
                  </a:schemeClr>
                </a:solidFill>
                <a:latin typeface="Footlight MT Light" pitchFamily="18" charset="0"/>
                <a:ea typeface="+mn-ea"/>
                <a:cs typeface="Times New Roman" pitchFamily="18" charset="0"/>
              </a:rPr>
              <a:t>having low </a:t>
            </a:r>
            <a:r>
              <a:rPr lang="en-US" sz="2800" dirty="0" err="1">
                <a:solidFill>
                  <a:schemeClr val="bg1">
                    <a:lumMod val="95000"/>
                  </a:schemeClr>
                </a:solidFill>
                <a:latin typeface="Footlight MT Light" pitchFamily="18" charset="0"/>
                <a:ea typeface="+mn-ea"/>
                <a:cs typeface="Times New Roman" pitchFamily="18" charset="0"/>
              </a:rPr>
              <a:t>pathogenecity</a:t>
            </a:r>
            <a:r>
              <a:rPr lang="en-US" sz="2800" dirty="0">
                <a:solidFill>
                  <a:schemeClr val="bg1">
                    <a:lumMod val="95000"/>
                  </a:schemeClr>
                </a:solidFill>
                <a:latin typeface="Footlight MT Light" pitchFamily="18" charset="0"/>
                <a:ea typeface="+mn-ea"/>
                <a:cs typeface="Times New Roman" pitchFamily="18" charset="0"/>
              </a:rPr>
              <a:t> and infect people with 	low immunity.</a:t>
            </a:r>
          </a:p>
          <a:p>
            <a:pPr marL="342900" indent="-342900">
              <a:lnSpc>
                <a:spcPct val="90000"/>
              </a:lnSpc>
              <a:spcBef>
                <a:spcPct val="20000"/>
              </a:spcBef>
              <a:buFont typeface="Wingdings" pitchFamily="2" charset="2"/>
              <a:buNone/>
              <a:defRPr/>
            </a:pPr>
            <a:r>
              <a:rPr lang="en-US" sz="2800" dirty="0">
                <a:latin typeface="Footlight MT Light" pitchFamily="18" charset="0"/>
                <a:ea typeface="+mn-ea"/>
                <a:cs typeface="Times New Roman" pitchFamily="18" charset="0"/>
              </a:rPr>
              <a:t>			</a:t>
            </a:r>
            <a:r>
              <a:rPr lang="en-US" sz="2800" b="1" dirty="0">
                <a:solidFill>
                  <a:srgbClr val="F4FDA1"/>
                </a:solidFill>
                <a:latin typeface="Footlight MT Light" pitchFamily="18" charset="0"/>
                <a:ea typeface="+mn-ea"/>
                <a:cs typeface="Times New Roman" pitchFamily="18" charset="0"/>
              </a:rPr>
              <a:t>e.g.</a:t>
            </a:r>
            <a:r>
              <a:rPr lang="en-US" sz="2800" dirty="0">
                <a:latin typeface="Footlight MT Light" pitchFamily="18" charset="0"/>
                <a:ea typeface="+mn-ea"/>
                <a:cs typeface="Times New Roman" pitchFamily="18" charset="0"/>
              </a:rPr>
              <a:t>	</a:t>
            </a:r>
            <a:r>
              <a:rPr lang="en-US" sz="2800" i="1" dirty="0">
                <a:solidFill>
                  <a:srgbClr val="F4FDA1"/>
                </a:solidFill>
                <a:latin typeface="Footlight MT Light" pitchFamily="18" charset="0"/>
                <a:ea typeface="+mn-ea"/>
                <a:cs typeface="Times New Roman" pitchFamily="18" charset="0"/>
              </a:rPr>
              <a:t>Pseudomonas</a:t>
            </a:r>
          </a:p>
          <a:p>
            <a:pPr marL="342900" indent="-342900">
              <a:lnSpc>
                <a:spcPct val="90000"/>
              </a:lnSpc>
              <a:spcBef>
                <a:spcPct val="20000"/>
              </a:spcBef>
              <a:buFont typeface="Wingdings" pitchFamily="2" charset="2"/>
              <a:buNone/>
              <a:defRPr/>
            </a:pPr>
            <a:endParaRPr lang="en-US" sz="2800" dirty="0">
              <a:solidFill>
                <a:srgbClr val="F4FDA1"/>
              </a:solidFill>
              <a:latin typeface="Footlight MT Light" pitchFamily="18" charset="0"/>
              <a:ea typeface="+mn-ea"/>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175</TotalTime>
  <Words>506</Words>
  <Application>Microsoft Office PowerPoint</Application>
  <PresentationFormat>On-screen Show (4:3)</PresentationFormat>
  <Paragraphs>160</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Host - Parasite  Relationship</vt:lpstr>
      <vt:lpstr>Slide 6</vt:lpstr>
      <vt:lpstr>Host Resistance to Parasite Invasion is divided into:</vt:lpstr>
      <vt:lpstr>Slide 8</vt:lpstr>
      <vt:lpstr>Slide 9</vt:lpstr>
      <vt:lpstr>Slide 10</vt:lpstr>
      <vt:lpstr>Note:</vt:lpstr>
      <vt:lpstr>Slide 12</vt:lpstr>
      <vt:lpstr>Transmissibility</vt:lpstr>
      <vt:lpstr>Determinants of Pathogenecity</vt:lpstr>
      <vt:lpstr>a) Adherence:</vt:lpstr>
      <vt:lpstr>c) Tissue destruction is produced by:</vt:lpstr>
      <vt:lpstr>Slide 17</vt:lpstr>
      <vt:lpstr>Slide 18</vt:lpstr>
      <vt:lpstr>Slide 19</vt:lpstr>
      <vt:lpstr>Slide 20</vt:lpstr>
      <vt:lpstr>Slide 21</vt:lpstr>
      <vt:lpstr>Koch’s Postulates</vt:lpstr>
      <vt:lpstr> Koch’s Postulates (continued)</vt:lpstr>
      <vt:lpstr>Reference book and the relevant page numbers..</vt:lpstr>
      <vt:lpstr>Thank You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zaina</dc:creator>
  <cp:lastModifiedBy>zaina</cp:lastModifiedBy>
  <cp:revision>19</cp:revision>
  <dcterms:created xsi:type="dcterms:W3CDTF">2011-06-14T17:07:28Z</dcterms:created>
  <dcterms:modified xsi:type="dcterms:W3CDTF">2012-10-12T11:27:11Z</dcterms:modified>
</cp:coreProperties>
</file>