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41"/>
  </p:notesMasterIdLst>
  <p:handoutMasterIdLst>
    <p:handoutMasterId r:id="rId42"/>
  </p:handoutMasterIdLst>
  <p:sldIdLst>
    <p:sldId id="256" r:id="rId2"/>
    <p:sldId id="257" r:id="rId3"/>
    <p:sldId id="258" r:id="rId4"/>
    <p:sldId id="320" r:id="rId5"/>
    <p:sldId id="286" r:id="rId6"/>
    <p:sldId id="289" r:id="rId7"/>
    <p:sldId id="269" r:id="rId8"/>
    <p:sldId id="297" r:id="rId9"/>
    <p:sldId id="259" r:id="rId10"/>
    <p:sldId id="260" r:id="rId11"/>
    <p:sldId id="261" r:id="rId12"/>
    <p:sldId id="262" r:id="rId13"/>
    <p:sldId id="290" r:id="rId14"/>
    <p:sldId id="298" r:id="rId15"/>
    <p:sldId id="299" r:id="rId16"/>
    <p:sldId id="300" r:id="rId17"/>
    <p:sldId id="321" r:id="rId18"/>
    <p:sldId id="322" r:id="rId19"/>
    <p:sldId id="301" r:id="rId20"/>
    <p:sldId id="263" r:id="rId21"/>
    <p:sldId id="308" r:id="rId22"/>
    <p:sldId id="307" r:id="rId23"/>
    <p:sldId id="264" r:id="rId24"/>
    <p:sldId id="287" r:id="rId25"/>
    <p:sldId id="288" r:id="rId26"/>
    <p:sldId id="266" r:id="rId27"/>
    <p:sldId id="324" r:id="rId28"/>
    <p:sldId id="267" r:id="rId29"/>
    <p:sldId id="268" r:id="rId30"/>
    <p:sldId id="309" r:id="rId31"/>
    <p:sldId id="310" r:id="rId32"/>
    <p:sldId id="311" r:id="rId33"/>
    <p:sldId id="312" r:id="rId34"/>
    <p:sldId id="314" r:id="rId35"/>
    <p:sldId id="313" r:id="rId36"/>
    <p:sldId id="315" r:id="rId37"/>
    <p:sldId id="316" r:id="rId38"/>
    <p:sldId id="317" r:id="rId39"/>
    <p:sldId id="323" r:id="rId4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r" defTabSz="914400" rtl="1" eaLnBrk="1" latinLnBrk="0" hangingPunct="1">
      <a:defRPr kern="1200">
        <a:solidFill>
          <a:schemeClr val="tx1"/>
        </a:solidFill>
        <a:latin typeface="Tahoma" pitchFamily="34" charset="0"/>
        <a:ea typeface="+mn-ea"/>
        <a:cs typeface="+mn-cs"/>
      </a:defRPr>
    </a:lvl6pPr>
    <a:lvl7pPr marL="2743200" algn="r" defTabSz="914400" rtl="1" eaLnBrk="1" latinLnBrk="0" hangingPunct="1">
      <a:defRPr kern="1200">
        <a:solidFill>
          <a:schemeClr val="tx1"/>
        </a:solidFill>
        <a:latin typeface="Tahoma" pitchFamily="34" charset="0"/>
        <a:ea typeface="+mn-ea"/>
        <a:cs typeface="+mn-cs"/>
      </a:defRPr>
    </a:lvl7pPr>
    <a:lvl8pPr marL="3200400" algn="r" defTabSz="914400" rtl="1" eaLnBrk="1" latinLnBrk="0" hangingPunct="1">
      <a:defRPr kern="1200">
        <a:solidFill>
          <a:schemeClr val="tx1"/>
        </a:solidFill>
        <a:latin typeface="Tahoma" pitchFamily="34" charset="0"/>
        <a:ea typeface="+mn-ea"/>
        <a:cs typeface="+mn-cs"/>
      </a:defRPr>
    </a:lvl8pPr>
    <a:lvl9pPr marL="3657600" algn="r" defTabSz="914400" rtl="1"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681" autoAdjust="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18288FD4-D4F8-4632-B4EE-F83CD9731386}" type="datetimeFigureOut">
              <a:rPr lang="ar-SA" smtClean="0"/>
              <a:pPr/>
              <a:t>10/11/1433</a:t>
            </a:fld>
            <a:endParaRPr lang="ar-SA"/>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0758A2D8-9DE2-438A-8E47-84EEE74232B8}" type="slidenum">
              <a:rPr lang="ar-SA" smtClean="0"/>
              <a:pPr/>
              <a:t>‹#›</a:t>
            </a:fld>
            <a:endParaRPr lang="ar-S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E4D1D2-7A51-4040-BEB6-68F5308BFFBE}" type="datetimeFigureOut">
              <a:rPr lang="en-US" smtClean="0"/>
              <a:pPr/>
              <a:t>9/25/2012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E0732F-2313-4B02-84C2-32D80151F4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pic>
        <p:nvPicPr>
          <p:cNvPr id="2050" name="Picture 2" descr="C:\Users\andersonl\Desktop\Design\blood template\blood template title.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ctrTitle"/>
          </p:nvPr>
        </p:nvSpPr>
        <p:spPr>
          <a:xfrm>
            <a:off x="685800" y="692696"/>
            <a:ext cx="7772400" cy="1470025"/>
          </a:xfrm>
        </p:spPr>
        <p:txBody>
          <a:bodyPr anchor="b">
            <a:normAutofit/>
          </a:bodyPr>
          <a:lstStyle>
            <a:lvl1pPr algn="ctr">
              <a:defRPr sz="4000" b="1"/>
            </a:lvl1pPr>
          </a:lstStyle>
          <a:p>
            <a:r>
              <a:rPr lang="en-US" smtClean="0"/>
              <a:t>Click to edit Master title style</a:t>
            </a:r>
            <a:endParaRPr lang="en-GB"/>
          </a:p>
        </p:txBody>
      </p:sp>
      <p:sp>
        <p:nvSpPr>
          <p:cNvPr id="3" name="Subtitle 2"/>
          <p:cNvSpPr>
            <a:spLocks noGrp="1"/>
          </p:cNvSpPr>
          <p:nvPr>
            <p:ph type="subTitle" idx="1"/>
          </p:nvPr>
        </p:nvSpPr>
        <p:spPr>
          <a:xfrm>
            <a:off x="683568" y="2420888"/>
            <a:ext cx="7776864"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Dr Sitelbanat 2011</a:t>
            </a:r>
            <a:endParaRPr lang="en-US"/>
          </a:p>
        </p:txBody>
      </p:sp>
      <p:sp>
        <p:nvSpPr>
          <p:cNvPr id="6" name="Slide Number Placeholder 5"/>
          <p:cNvSpPr>
            <a:spLocks noGrp="1"/>
          </p:cNvSpPr>
          <p:nvPr>
            <p:ph type="sldNum" sz="quarter" idx="12"/>
          </p:nvPr>
        </p:nvSpPr>
        <p:spPr/>
        <p:txBody>
          <a:bodyPr/>
          <a:lstStyle/>
          <a:p>
            <a:pPr>
              <a:defRPr/>
            </a:pPr>
            <a:fld id="{DFE16D8D-A00A-45F0-BCE4-1808E6EBF8F0}" type="slidenum">
              <a:rPr lang="en-US" smtClean="0"/>
              <a:pPr>
                <a:defRPr/>
              </a:pPr>
              <a:t>‹#›</a:t>
            </a:fld>
            <a:endParaRPr lang="en-US"/>
          </a:p>
        </p:txBody>
      </p:sp>
    </p:spTree>
    <p:extLst>
      <p:ext uri="{BB962C8B-B14F-4D97-AF65-F5344CB8AC3E}">
        <p14:creationId xmlns="" xmlns:p14="http://schemas.microsoft.com/office/powerpoint/2010/main" val="253729261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Dr Sitelbanat 2011</a:t>
            </a:r>
            <a:endParaRPr lang="en-US"/>
          </a:p>
        </p:txBody>
      </p:sp>
      <p:sp>
        <p:nvSpPr>
          <p:cNvPr id="6" name="Slide Number Placeholder 5"/>
          <p:cNvSpPr>
            <a:spLocks noGrp="1"/>
          </p:cNvSpPr>
          <p:nvPr>
            <p:ph type="sldNum" sz="quarter" idx="12"/>
          </p:nvPr>
        </p:nvSpPr>
        <p:spPr/>
        <p:txBody>
          <a:bodyPr/>
          <a:lstStyle/>
          <a:p>
            <a:pPr>
              <a:defRPr/>
            </a:pPr>
            <a:fld id="{274887EB-A6E3-47AD-8116-043321F41624}" type="slidenum">
              <a:rPr lang="en-US" smtClean="0"/>
              <a:pPr>
                <a:defRPr/>
              </a:pPr>
              <a:t>‹#›</a:t>
            </a:fld>
            <a:endParaRPr lang="en-US"/>
          </a:p>
        </p:txBody>
      </p:sp>
    </p:spTree>
    <p:extLst>
      <p:ext uri="{BB962C8B-B14F-4D97-AF65-F5344CB8AC3E}">
        <p14:creationId xmlns="" xmlns:p14="http://schemas.microsoft.com/office/powerpoint/2010/main" val="160036222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Dr Sitelbanat 2011</a:t>
            </a:r>
            <a:endParaRPr lang="en-US"/>
          </a:p>
        </p:txBody>
      </p:sp>
      <p:sp>
        <p:nvSpPr>
          <p:cNvPr id="6" name="Slide Number Placeholder 5"/>
          <p:cNvSpPr>
            <a:spLocks noGrp="1"/>
          </p:cNvSpPr>
          <p:nvPr>
            <p:ph type="sldNum" sz="quarter" idx="12"/>
          </p:nvPr>
        </p:nvSpPr>
        <p:spPr/>
        <p:txBody>
          <a:bodyPr/>
          <a:lstStyle/>
          <a:p>
            <a:pPr>
              <a:defRPr/>
            </a:pPr>
            <a:fld id="{3E5E0014-49FE-4623-8C1B-99F20D7CD993}" type="slidenum">
              <a:rPr lang="en-US" smtClean="0"/>
              <a:pPr>
                <a:defRPr/>
              </a:pPr>
              <a:t>‹#›</a:t>
            </a:fld>
            <a:endParaRPr lang="en-US"/>
          </a:p>
        </p:txBody>
      </p:sp>
    </p:spTree>
    <p:extLst>
      <p:ext uri="{BB962C8B-B14F-4D97-AF65-F5344CB8AC3E}">
        <p14:creationId xmlns="" xmlns:p14="http://schemas.microsoft.com/office/powerpoint/2010/main" val="207855847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ar-SA"/>
          </a:p>
        </p:txBody>
      </p:sp>
      <p:sp>
        <p:nvSpPr>
          <p:cNvPr id="3" name="Table Placeholder 2"/>
          <p:cNvSpPr>
            <a:spLocks noGrp="1"/>
          </p:cNvSpPr>
          <p:nvPr>
            <p:ph type="tbl" idx="1"/>
          </p:nvPr>
        </p:nvSpPr>
        <p:spPr>
          <a:xfrm>
            <a:off x="457200" y="1600200"/>
            <a:ext cx="8229600" cy="4530725"/>
          </a:xfrm>
        </p:spPr>
        <p:txBody>
          <a:bodyPr/>
          <a:lstStyle/>
          <a:p>
            <a:pPr lvl="0"/>
            <a:endParaRPr lang="ar-SA" noProof="0" smtClean="0"/>
          </a:p>
        </p:txBody>
      </p:sp>
      <p:sp>
        <p:nvSpPr>
          <p:cNvPr id="4" name="Rectangle 26"/>
          <p:cNvSpPr>
            <a:spLocks noGrp="1" noChangeArrowheads="1"/>
          </p:cNvSpPr>
          <p:nvPr>
            <p:ph type="ftr" sz="quarter" idx="10"/>
          </p:nvPr>
        </p:nvSpPr>
        <p:spPr>
          <a:ln/>
        </p:spPr>
        <p:txBody>
          <a:bodyPr/>
          <a:lstStyle>
            <a:lvl1pPr>
              <a:defRPr/>
            </a:lvl1pPr>
          </a:lstStyle>
          <a:p>
            <a:pPr>
              <a:defRPr/>
            </a:pPr>
            <a:r>
              <a:rPr lang="en-US" smtClean="0"/>
              <a:t>Dr Sitelbanat 2011</a:t>
            </a: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9051FBB1-D4EE-45E2-9108-7578D61224F0}"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406300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26"/>
          <p:cNvSpPr>
            <a:spLocks noGrp="1" noChangeArrowheads="1"/>
          </p:cNvSpPr>
          <p:nvPr>
            <p:ph type="ftr" sz="quarter" idx="10"/>
          </p:nvPr>
        </p:nvSpPr>
        <p:spPr>
          <a:ln/>
        </p:spPr>
        <p:txBody>
          <a:bodyPr/>
          <a:lstStyle>
            <a:lvl1pPr>
              <a:defRPr/>
            </a:lvl1pPr>
          </a:lstStyle>
          <a:p>
            <a:pPr>
              <a:defRPr/>
            </a:pPr>
            <a:r>
              <a:rPr lang="en-US" smtClean="0"/>
              <a:t>Dr Sitelbanat 2011</a:t>
            </a: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C55887B7-FAB9-48A3-934F-E38CDFEE61EC}"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048491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576064"/>
          </a:xfr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Dr Sitelbanat 2011</a:t>
            </a:r>
            <a:endParaRPr lang="en-US"/>
          </a:p>
        </p:txBody>
      </p:sp>
      <p:sp>
        <p:nvSpPr>
          <p:cNvPr id="6" name="Slide Number Placeholder 5"/>
          <p:cNvSpPr>
            <a:spLocks noGrp="1"/>
          </p:cNvSpPr>
          <p:nvPr>
            <p:ph type="sldNum" sz="quarter" idx="12"/>
          </p:nvPr>
        </p:nvSpPr>
        <p:spPr/>
        <p:txBody>
          <a:bodyPr/>
          <a:lstStyle/>
          <a:p>
            <a:pPr>
              <a:defRPr/>
            </a:pPr>
            <a:fld id="{DF71BCA6-C280-4F56-9362-4C454F667347}" type="slidenum">
              <a:rPr lang="en-US" smtClean="0"/>
              <a:pPr>
                <a:defRPr/>
              </a:pPr>
              <a:t>‹#›</a:t>
            </a:fld>
            <a:endParaRPr lang="en-US"/>
          </a:p>
        </p:txBody>
      </p:sp>
    </p:spTree>
    <p:extLst>
      <p:ext uri="{BB962C8B-B14F-4D97-AF65-F5344CB8AC3E}">
        <p14:creationId xmlns="" xmlns:p14="http://schemas.microsoft.com/office/powerpoint/2010/main" val="342986068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Dr Sitelbanat 2011</a:t>
            </a:r>
            <a:endParaRPr lang="en-US"/>
          </a:p>
        </p:txBody>
      </p:sp>
      <p:sp>
        <p:nvSpPr>
          <p:cNvPr id="6" name="Slide Number Placeholder 5"/>
          <p:cNvSpPr>
            <a:spLocks noGrp="1"/>
          </p:cNvSpPr>
          <p:nvPr>
            <p:ph type="sldNum" sz="quarter" idx="12"/>
          </p:nvPr>
        </p:nvSpPr>
        <p:spPr/>
        <p:txBody>
          <a:bodyPr/>
          <a:lstStyle/>
          <a:p>
            <a:pPr>
              <a:defRPr/>
            </a:pPr>
            <a:fld id="{C95D8BF5-C512-4931-808D-1AC32CAE8514}" type="slidenum">
              <a:rPr lang="en-US" smtClean="0"/>
              <a:pPr>
                <a:defRPr/>
              </a:pPr>
              <a:t>‹#›</a:t>
            </a:fld>
            <a:endParaRPr lang="en-US"/>
          </a:p>
        </p:txBody>
      </p:sp>
    </p:spTree>
    <p:extLst>
      <p:ext uri="{BB962C8B-B14F-4D97-AF65-F5344CB8AC3E}">
        <p14:creationId xmlns="" xmlns:p14="http://schemas.microsoft.com/office/powerpoint/2010/main" val="337107103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Dr Sitelbanat 2011</a:t>
            </a:r>
            <a:endParaRPr lang="en-US"/>
          </a:p>
        </p:txBody>
      </p:sp>
      <p:sp>
        <p:nvSpPr>
          <p:cNvPr id="7" name="Slide Number Placeholder 6"/>
          <p:cNvSpPr>
            <a:spLocks noGrp="1"/>
          </p:cNvSpPr>
          <p:nvPr>
            <p:ph type="sldNum" sz="quarter" idx="12"/>
          </p:nvPr>
        </p:nvSpPr>
        <p:spPr/>
        <p:txBody>
          <a:bodyPr/>
          <a:lstStyle/>
          <a:p>
            <a:pPr>
              <a:defRPr/>
            </a:pPr>
            <a:fld id="{1106E6F8-C006-4A78-8B93-C12ACF65C118}" type="slidenum">
              <a:rPr lang="en-US" smtClean="0"/>
              <a:pPr>
                <a:defRPr/>
              </a:pPr>
              <a:t>‹#›</a:t>
            </a:fld>
            <a:endParaRPr lang="en-US"/>
          </a:p>
        </p:txBody>
      </p:sp>
    </p:spTree>
    <p:extLst>
      <p:ext uri="{BB962C8B-B14F-4D97-AF65-F5344CB8AC3E}">
        <p14:creationId xmlns="" xmlns:p14="http://schemas.microsoft.com/office/powerpoint/2010/main" val="14630605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smtClean="0"/>
              <a:t>Dr Sitelbanat 2011</a:t>
            </a:r>
            <a:endParaRPr lang="en-US"/>
          </a:p>
        </p:txBody>
      </p:sp>
      <p:sp>
        <p:nvSpPr>
          <p:cNvPr id="9" name="Slide Number Placeholder 8"/>
          <p:cNvSpPr>
            <a:spLocks noGrp="1"/>
          </p:cNvSpPr>
          <p:nvPr>
            <p:ph type="sldNum" sz="quarter" idx="12"/>
          </p:nvPr>
        </p:nvSpPr>
        <p:spPr/>
        <p:txBody>
          <a:bodyPr/>
          <a:lstStyle/>
          <a:p>
            <a:pPr>
              <a:defRPr/>
            </a:pPr>
            <a:fld id="{25DABE41-4F5B-4F09-BBF2-9C8BDB3E0EB4}" type="slidenum">
              <a:rPr lang="en-US" smtClean="0"/>
              <a:pPr>
                <a:defRPr/>
              </a:pPr>
              <a:t>‹#›</a:t>
            </a:fld>
            <a:endParaRPr lang="en-US"/>
          </a:p>
        </p:txBody>
      </p:sp>
    </p:spTree>
    <p:extLst>
      <p:ext uri="{BB962C8B-B14F-4D97-AF65-F5344CB8AC3E}">
        <p14:creationId xmlns="" xmlns:p14="http://schemas.microsoft.com/office/powerpoint/2010/main" val="110922081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Dr Sitelbanat 2011</a:t>
            </a:r>
            <a:endParaRPr lang="en-US"/>
          </a:p>
        </p:txBody>
      </p:sp>
      <p:sp>
        <p:nvSpPr>
          <p:cNvPr id="5" name="Slide Number Placeholder 4"/>
          <p:cNvSpPr>
            <a:spLocks noGrp="1"/>
          </p:cNvSpPr>
          <p:nvPr>
            <p:ph type="sldNum" sz="quarter" idx="12"/>
          </p:nvPr>
        </p:nvSpPr>
        <p:spPr/>
        <p:txBody>
          <a:bodyPr/>
          <a:lstStyle/>
          <a:p>
            <a:pPr>
              <a:defRPr/>
            </a:pPr>
            <a:fld id="{63B97514-3EC8-4D89-8F3A-9FB188A3265B}" type="slidenum">
              <a:rPr lang="en-US" smtClean="0"/>
              <a:pPr>
                <a:defRPr/>
              </a:pPr>
              <a:t>‹#›</a:t>
            </a:fld>
            <a:endParaRPr lang="en-US"/>
          </a:p>
        </p:txBody>
      </p:sp>
    </p:spTree>
    <p:extLst>
      <p:ext uri="{BB962C8B-B14F-4D97-AF65-F5344CB8AC3E}">
        <p14:creationId xmlns="" xmlns:p14="http://schemas.microsoft.com/office/powerpoint/2010/main" val="13034551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Dr Sitelbanat 2011</a:t>
            </a:r>
            <a:endParaRPr lang="en-US"/>
          </a:p>
        </p:txBody>
      </p:sp>
      <p:sp>
        <p:nvSpPr>
          <p:cNvPr id="4" name="Slide Number Placeholder 3"/>
          <p:cNvSpPr>
            <a:spLocks noGrp="1"/>
          </p:cNvSpPr>
          <p:nvPr>
            <p:ph type="sldNum" sz="quarter" idx="12"/>
          </p:nvPr>
        </p:nvSpPr>
        <p:spPr/>
        <p:txBody>
          <a:bodyPr/>
          <a:lstStyle/>
          <a:p>
            <a:pPr>
              <a:defRPr/>
            </a:pPr>
            <a:fld id="{D891D169-3B12-4CC6-B697-6228F5018D05}" type="slidenum">
              <a:rPr lang="en-US" smtClean="0"/>
              <a:pPr>
                <a:defRPr/>
              </a:pPr>
              <a:t>‹#›</a:t>
            </a:fld>
            <a:endParaRPr lang="en-US"/>
          </a:p>
        </p:txBody>
      </p:sp>
    </p:spTree>
    <p:extLst>
      <p:ext uri="{BB962C8B-B14F-4D97-AF65-F5344CB8AC3E}">
        <p14:creationId xmlns="" xmlns:p14="http://schemas.microsoft.com/office/powerpoint/2010/main" val="244677457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Dr Sitelbanat 2011</a:t>
            </a:r>
            <a:endParaRPr lang="en-US"/>
          </a:p>
        </p:txBody>
      </p:sp>
      <p:sp>
        <p:nvSpPr>
          <p:cNvPr id="7" name="Slide Number Placeholder 6"/>
          <p:cNvSpPr>
            <a:spLocks noGrp="1"/>
          </p:cNvSpPr>
          <p:nvPr>
            <p:ph type="sldNum" sz="quarter" idx="12"/>
          </p:nvPr>
        </p:nvSpPr>
        <p:spPr/>
        <p:txBody>
          <a:bodyPr/>
          <a:lstStyle/>
          <a:p>
            <a:pPr>
              <a:defRPr/>
            </a:pPr>
            <a:fld id="{843B38D4-B6FF-4026-83C0-C5FCACD274B3}" type="slidenum">
              <a:rPr lang="en-US" smtClean="0"/>
              <a:pPr>
                <a:defRPr/>
              </a:pPr>
              <a:t>‹#›</a:t>
            </a:fld>
            <a:endParaRPr lang="en-US"/>
          </a:p>
        </p:txBody>
      </p:sp>
    </p:spTree>
    <p:extLst>
      <p:ext uri="{BB962C8B-B14F-4D97-AF65-F5344CB8AC3E}">
        <p14:creationId xmlns="" xmlns:p14="http://schemas.microsoft.com/office/powerpoint/2010/main" val="22938167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Dr Sitelbanat 2011</a:t>
            </a:r>
            <a:endParaRPr lang="en-US"/>
          </a:p>
        </p:txBody>
      </p:sp>
      <p:sp>
        <p:nvSpPr>
          <p:cNvPr id="7" name="Slide Number Placeholder 6"/>
          <p:cNvSpPr>
            <a:spLocks noGrp="1"/>
          </p:cNvSpPr>
          <p:nvPr>
            <p:ph type="sldNum" sz="quarter" idx="12"/>
          </p:nvPr>
        </p:nvSpPr>
        <p:spPr/>
        <p:txBody>
          <a:bodyPr/>
          <a:lstStyle/>
          <a:p>
            <a:pPr>
              <a:defRPr/>
            </a:pPr>
            <a:fld id="{7BF6264F-5A6F-4F54-B46F-7FA8D96D0E27}" type="slidenum">
              <a:rPr lang="en-US" smtClean="0"/>
              <a:pPr>
                <a:defRPr/>
              </a:pPr>
              <a:t>‹#›</a:t>
            </a:fld>
            <a:endParaRPr lang="en-US"/>
          </a:p>
        </p:txBody>
      </p:sp>
    </p:spTree>
    <p:extLst>
      <p:ext uri="{BB962C8B-B14F-4D97-AF65-F5344CB8AC3E}">
        <p14:creationId xmlns="" xmlns:p14="http://schemas.microsoft.com/office/powerpoint/2010/main" val="248308835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C:\Users\andersonl\Desktop\Design\blood template\blood template.jpg"/>
          <p:cNvPicPr>
            <a:picLocks noChangeAspect="1" noChangeArrowheads="1"/>
          </p:cNvPicPr>
          <p:nvPr/>
        </p:nvPicPr>
        <p:blipFill>
          <a:blip r:embed="rId15"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 Placeholder 2"/>
          <p:cNvSpPr>
            <a:spLocks noGrp="1"/>
          </p:cNvSpPr>
          <p:nvPr>
            <p:ph type="body" idx="1"/>
          </p:nvPr>
        </p:nvSpPr>
        <p:spPr>
          <a:xfrm>
            <a:off x="107504" y="836712"/>
            <a:ext cx="8928992"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Dr Sitelbanat 2011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9F0FA57-5A3C-4B36-9F8E-6C86C1904A4E}" type="slidenum">
              <a:rPr lang="en-US" smtClean="0"/>
              <a:pPr>
                <a:defRPr/>
              </a:pPr>
              <a:t>‹#›</a:t>
            </a:fld>
            <a:endParaRPr lang="en-US"/>
          </a:p>
        </p:txBody>
      </p:sp>
      <p:sp>
        <p:nvSpPr>
          <p:cNvPr id="2" name="Title Placeholder 1"/>
          <p:cNvSpPr>
            <a:spLocks noGrp="1"/>
          </p:cNvSpPr>
          <p:nvPr>
            <p:ph type="title"/>
          </p:nvPr>
        </p:nvSpPr>
        <p:spPr>
          <a:xfrm>
            <a:off x="107504" y="188640"/>
            <a:ext cx="8928992" cy="432048"/>
          </a:xfrm>
          <a:prstGeom prst="rect">
            <a:avLst/>
          </a:prstGeom>
        </p:spPr>
        <p:txBody>
          <a:bodyPr vert="horz" lIns="91440" tIns="45720" rIns="91440" bIns="45720" rtlCol="0" anchor="ctr">
            <a:normAutofit/>
          </a:bodyPr>
          <a:lstStyle/>
          <a:p>
            <a:r>
              <a:rPr lang="en-US" smtClean="0"/>
              <a:t>Click to edit Master title style</a:t>
            </a:r>
            <a:endParaRPr lang="en-GB"/>
          </a:p>
        </p:txBody>
      </p:sp>
    </p:spTree>
    <p:extLst>
      <p:ext uri="{BB962C8B-B14F-4D97-AF65-F5344CB8AC3E}">
        <p14:creationId xmlns="" xmlns:p14="http://schemas.microsoft.com/office/powerpoint/2010/main" val="8768617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hf sldNum="0" hdr="0" dt="0"/>
  <p:txStyles>
    <p:titleStyle>
      <a:lvl1pPr algn="l" defTabSz="914400" rtl="1" eaLnBrk="1" latinLnBrk="0" hangingPunct="1">
        <a:spcBef>
          <a:spcPct val="0"/>
        </a:spcBef>
        <a:buNone/>
        <a:defRPr sz="2400" kern="1200">
          <a:solidFill>
            <a:schemeClr val="bg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2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en.wikipedia.org/wiki/Inflammation" TargetMode="External"/><Relationship Id="rId2" Type="http://schemas.openxmlformats.org/officeDocument/2006/relationships/hyperlink" Target="http://en.wikipedia.org/wiki/Red_blood_cell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en.wikipedia.org/wiki/Rouleaux" TargetMode="External"/><Relationship Id="rId2" Type="http://schemas.openxmlformats.org/officeDocument/2006/relationships/hyperlink" Target="http://en.wikipedia.org/wiki/Fibrinogen"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labtestsonline.org/glossary/inflammation"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en.wikipedia.org/wiki/Acute_phase_protein"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762000"/>
            <a:ext cx="7772400" cy="1676400"/>
          </a:xfrm>
        </p:spPr>
        <p:txBody>
          <a:bodyPr>
            <a:normAutofit/>
          </a:bodyPr>
          <a:lstStyle/>
          <a:p>
            <a:pPr eaLnBrk="1" hangingPunct="1">
              <a:defRPr/>
            </a:pPr>
            <a:r>
              <a:rPr lang="en-US" sz="6600" b="1" dirty="0" smtClean="0"/>
              <a:t>BLOOD PRACTICAL</a:t>
            </a:r>
          </a:p>
        </p:txBody>
      </p:sp>
      <p:sp>
        <p:nvSpPr>
          <p:cNvPr id="2051" name="Rectangle 3"/>
          <p:cNvSpPr>
            <a:spLocks noGrp="1" noChangeArrowheads="1"/>
          </p:cNvSpPr>
          <p:nvPr>
            <p:ph type="subTitle" idx="1"/>
          </p:nvPr>
        </p:nvSpPr>
        <p:spPr>
          <a:xfrm>
            <a:off x="1371600" y="3124200"/>
            <a:ext cx="6400800" cy="1295400"/>
          </a:xfrm>
        </p:spPr>
        <p:txBody>
          <a:bodyPr/>
          <a:lstStyle/>
          <a:p>
            <a:pPr eaLnBrk="1" hangingPunct="1">
              <a:defRPr/>
            </a:pPr>
            <a:r>
              <a:rPr lang="en-US" sz="5400" b="1" dirty="0" smtClean="0"/>
              <a:t>CBC &amp; ESR</a:t>
            </a:r>
          </a:p>
        </p:txBody>
      </p:sp>
      <p:sp>
        <p:nvSpPr>
          <p:cNvPr id="4" name="Footer Placeholder 3"/>
          <p:cNvSpPr>
            <a:spLocks noGrp="1"/>
          </p:cNvSpPr>
          <p:nvPr>
            <p:ph type="ftr" sz="quarter" idx="11"/>
          </p:nvPr>
        </p:nvSpPr>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7504" y="116632"/>
            <a:ext cx="8928992" cy="950168"/>
          </a:xfrm>
        </p:spPr>
        <p:txBody>
          <a:bodyPr>
            <a:normAutofit/>
          </a:bodyPr>
          <a:lstStyle/>
          <a:p>
            <a:pPr eaLnBrk="1" hangingPunct="1"/>
            <a:r>
              <a:rPr lang="en-US" sz="4400" b="1" dirty="0" smtClean="0">
                <a:solidFill>
                  <a:srgbClr val="C00000"/>
                </a:solidFill>
                <a:effectLst/>
              </a:rPr>
              <a:t>RBC, WBC cell count &amp; HB</a:t>
            </a:r>
          </a:p>
        </p:txBody>
      </p:sp>
      <p:sp>
        <p:nvSpPr>
          <p:cNvPr id="7171" name="Rectangle 3"/>
          <p:cNvSpPr>
            <a:spLocks noGrp="1" noChangeArrowheads="1"/>
          </p:cNvSpPr>
          <p:nvPr>
            <p:ph idx="1"/>
          </p:nvPr>
        </p:nvSpPr>
        <p:spPr>
          <a:xfrm>
            <a:off x="107504" y="1447800"/>
            <a:ext cx="8928992" cy="3914875"/>
          </a:xfrm>
        </p:spPr>
        <p:txBody>
          <a:bodyPr>
            <a:normAutofit/>
          </a:bodyPr>
          <a:lstStyle/>
          <a:p>
            <a:pPr marL="609600" indent="-609600" algn="l" rtl="0" eaLnBrk="1" hangingPunct="1"/>
            <a:r>
              <a:rPr lang="en-US" sz="3200" dirty="0" smtClean="0">
                <a:effectLst/>
              </a:rPr>
              <a:t>5ml of venous blood will be drawn in EDTA anticoagulant tube.</a:t>
            </a:r>
          </a:p>
          <a:p>
            <a:pPr marL="609600" indent="-609600" algn="l" rtl="0" eaLnBrk="1" hangingPunct="1"/>
            <a:r>
              <a:rPr lang="en-US" sz="3200" dirty="0" smtClean="0">
                <a:effectLst/>
              </a:rPr>
              <a:t>Diluted by the reagent I and used to count </a:t>
            </a:r>
            <a:r>
              <a:rPr lang="en-US" sz="3200" dirty="0" smtClean="0">
                <a:solidFill>
                  <a:srgbClr val="C00000"/>
                </a:solidFill>
                <a:effectLst/>
              </a:rPr>
              <a:t>RBC</a:t>
            </a:r>
            <a:r>
              <a:rPr lang="en-US" sz="3200" dirty="0" smtClean="0">
                <a:solidFill>
                  <a:schemeClr val="hlink"/>
                </a:solidFill>
                <a:effectLst/>
              </a:rPr>
              <a:t>.</a:t>
            </a:r>
          </a:p>
          <a:p>
            <a:pPr marL="609600" indent="-609600" algn="l" rtl="0" eaLnBrk="1" hangingPunct="1"/>
            <a:r>
              <a:rPr lang="en-US" sz="3200" dirty="0" err="1" smtClean="0">
                <a:effectLst/>
              </a:rPr>
              <a:t>Lysing</a:t>
            </a:r>
            <a:r>
              <a:rPr lang="en-US" sz="3200" dirty="0" smtClean="0">
                <a:effectLst/>
              </a:rPr>
              <a:t> RBC using reagent II and used for counting </a:t>
            </a:r>
            <a:r>
              <a:rPr lang="en-US" sz="3200" dirty="0" smtClean="0">
                <a:solidFill>
                  <a:srgbClr val="C00000"/>
                </a:solidFill>
                <a:effectLst/>
              </a:rPr>
              <a:t>WBC</a:t>
            </a:r>
            <a:r>
              <a:rPr lang="en-US" sz="3200" dirty="0" smtClean="0">
                <a:effectLst/>
              </a:rPr>
              <a:t> and </a:t>
            </a:r>
            <a:r>
              <a:rPr lang="en-US" sz="3200" dirty="0" err="1" smtClean="0">
                <a:solidFill>
                  <a:srgbClr val="C00000"/>
                </a:solidFill>
                <a:effectLst/>
              </a:rPr>
              <a:t>Hb</a:t>
            </a:r>
            <a:r>
              <a:rPr lang="en-US" sz="3200" dirty="0" smtClean="0">
                <a:solidFill>
                  <a:srgbClr val="C00000"/>
                </a:solidFill>
                <a:effectLst/>
              </a:rPr>
              <a:t>.</a:t>
            </a:r>
          </a:p>
        </p:txBody>
      </p:sp>
      <p:sp>
        <p:nvSpPr>
          <p:cNvPr id="4" name="Footer Placeholder 3"/>
          <p:cNvSpPr>
            <a:spLocks noGrp="1"/>
          </p:cNvSpPr>
          <p:nvPr>
            <p:ph type="ftr" sz="quarter" idx="11"/>
          </p:nvPr>
        </p:nvSpPr>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en-US" b="1" dirty="0" smtClean="0">
              <a:effectLst/>
            </a:endParaRPr>
          </a:p>
        </p:txBody>
      </p:sp>
      <p:graphicFrame>
        <p:nvGraphicFramePr>
          <p:cNvPr id="12329" name="Group 41"/>
          <p:cNvGraphicFramePr>
            <a:graphicFrameLocks noGrp="1"/>
          </p:cNvGraphicFramePr>
          <p:nvPr>
            <p:ph type="tbl" idx="1"/>
          </p:nvPr>
        </p:nvGraphicFramePr>
        <p:xfrm>
          <a:off x="457200" y="1295399"/>
          <a:ext cx="8229600" cy="4953001"/>
        </p:xfrm>
        <a:graphic>
          <a:graphicData uri="http://schemas.openxmlformats.org/drawingml/2006/table">
            <a:tbl>
              <a:tblPr>
                <a:effectLst/>
              </a:tblPr>
              <a:tblGrid>
                <a:gridCol w="2057400"/>
                <a:gridCol w="2057400"/>
                <a:gridCol w="2057400"/>
                <a:gridCol w="2057400"/>
              </a:tblGrid>
              <a:tr h="920086">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A" sz="2800" b="0" i="0" u="none" strike="noStrike" cap="none" normalizeH="0" baseline="0" dirty="0" smtClean="0">
                        <a:ln>
                          <a:noFill/>
                        </a:ln>
                        <a:solidFill>
                          <a:schemeClr val="tx1"/>
                        </a:solidFill>
                        <a:effectLst>
                          <a:outerShdw blurRad="38100" dist="38100" dir="2700000" algn="tl">
                            <a:srgbClr val="000000"/>
                          </a:outerShdw>
                        </a:effectLst>
                        <a:latin typeface="+mj-lt"/>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rgbClr val="C00000"/>
                          </a:solidFill>
                          <a:effectLst>
                            <a:outerShdw blurRad="38100" dist="38100" dir="2700000" algn="tl">
                              <a:srgbClr val="000000"/>
                            </a:outerShdw>
                          </a:effectLst>
                          <a:latin typeface="+mj-lt"/>
                        </a:rPr>
                        <a:t>Male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rgbClr val="C00000"/>
                          </a:solidFill>
                          <a:effectLst>
                            <a:outerShdw blurRad="38100" dist="38100" dir="2700000" algn="tl">
                              <a:srgbClr val="000000"/>
                            </a:outerShdw>
                          </a:effectLst>
                          <a:latin typeface="+mj-lt"/>
                        </a:rPr>
                        <a:t>Female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rgbClr val="C00000"/>
                          </a:solidFill>
                          <a:effectLst>
                            <a:outerShdw blurRad="38100" dist="38100" dir="2700000" algn="tl">
                              <a:srgbClr val="000000"/>
                            </a:outerShdw>
                          </a:effectLst>
                          <a:latin typeface="+mj-lt"/>
                        </a:rPr>
                        <a:t>Average</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90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rgbClr val="C00000"/>
                          </a:solidFill>
                          <a:effectLst>
                            <a:outerShdw blurRad="38100" dist="38100" dir="2700000" algn="tl">
                              <a:srgbClr val="000000"/>
                            </a:outerShdw>
                          </a:effectLst>
                          <a:latin typeface="+mj-lt"/>
                        </a:rPr>
                        <a:t>RBC</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rPr>
                        <a:t>4.5-6.5 x10</a:t>
                      </a:r>
                      <a:r>
                        <a:rPr kumimoji="0" lang="en-US" sz="2800" b="0" i="0" u="none" strike="noStrike" cap="none" normalizeH="0" baseline="30000" dirty="0" smtClean="0">
                          <a:ln>
                            <a:noFill/>
                          </a:ln>
                          <a:solidFill>
                            <a:schemeClr val="tx1"/>
                          </a:solidFill>
                          <a:effectLst>
                            <a:outerShdw blurRad="38100" dist="38100" dir="2700000" algn="tl">
                              <a:srgbClr val="000000"/>
                            </a:outerShdw>
                          </a:effectLst>
                          <a:latin typeface="+mj-lt"/>
                        </a:rPr>
                        <a:t>6</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rPr>
                        <a:t>/</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sym typeface="Symbol" pitchFamily="18" charset="2"/>
                        </a:rPr>
                        <a:t></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rPr>
                        <a:t>l </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rPr>
                        <a:t>3.8-5.8 x10</a:t>
                      </a:r>
                      <a:r>
                        <a:rPr kumimoji="0" lang="en-US" sz="2800" b="0" i="0" u="none" strike="noStrike" cap="none" normalizeH="0" baseline="30000" dirty="0" smtClean="0">
                          <a:ln>
                            <a:noFill/>
                          </a:ln>
                          <a:solidFill>
                            <a:schemeClr val="tx1"/>
                          </a:solidFill>
                          <a:effectLst>
                            <a:outerShdw blurRad="38100" dist="38100" dir="2700000" algn="tl">
                              <a:srgbClr val="000000"/>
                            </a:outerShdw>
                          </a:effectLst>
                          <a:latin typeface="+mj-lt"/>
                        </a:rPr>
                        <a:t>6</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rPr>
                        <a:t>/</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sym typeface="Symbol" pitchFamily="18" charset="2"/>
                        </a:rPr>
                        <a:t></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rPr>
                        <a:t>l </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mj-lt"/>
                        </a:rPr>
                        <a:t>4.7–6.5 x10</a:t>
                      </a:r>
                      <a:r>
                        <a:rPr kumimoji="0" lang="en-US" sz="2800" b="0" i="0" u="none" strike="noStrike" cap="none" normalizeH="0" baseline="30000" smtClean="0">
                          <a:ln>
                            <a:noFill/>
                          </a:ln>
                          <a:solidFill>
                            <a:schemeClr val="tx1"/>
                          </a:solidFill>
                          <a:effectLst>
                            <a:outerShdw blurRad="38100" dist="38100" dir="2700000" algn="tl">
                              <a:srgbClr val="000000"/>
                            </a:outerShdw>
                          </a:effectLst>
                          <a:latin typeface="+mj-lt"/>
                        </a:rPr>
                        <a:t>6</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mj-lt"/>
                        </a:rPr>
                        <a:t>/</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mj-lt"/>
                          <a:sym typeface="Symbol" pitchFamily="18" charset="2"/>
                        </a:rPr>
                        <a:t></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mj-lt"/>
                        </a:rPr>
                        <a:t>l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90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rgbClr val="C00000"/>
                          </a:solidFill>
                          <a:effectLst>
                            <a:outerShdw blurRad="38100" dist="38100" dir="2700000" algn="tl">
                              <a:srgbClr val="000000"/>
                            </a:outerShdw>
                          </a:effectLst>
                          <a:latin typeface="+mj-lt"/>
                        </a:rPr>
                        <a:t>WBC</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rPr>
                        <a:t>4 – 11 x10</a:t>
                      </a:r>
                      <a:r>
                        <a:rPr kumimoji="0" lang="en-US" sz="2800" b="0" i="0" u="none" strike="noStrike" cap="none" normalizeH="0" baseline="30000" dirty="0" smtClean="0">
                          <a:ln>
                            <a:noFill/>
                          </a:ln>
                          <a:solidFill>
                            <a:schemeClr val="tx1"/>
                          </a:solidFill>
                          <a:effectLst>
                            <a:outerShdw blurRad="38100" dist="38100" dir="2700000" algn="tl">
                              <a:srgbClr val="000000"/>
                            </a:outerShdw>
                          </a:effectLst>
                          <a:latin typeface="+mj-lt"/>
                        </a:rPr>
                        <a:t>3</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rPr>
                        <a:t> /</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sym typeface="Symbol" pitchFamily="18" charset="2"/>
                        </a:rPr>
                        <a:t></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rPr>
                        <a:t>l </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rPr>
                        <a:t>4 – 11 x10</a:t>
                      </a:r>
                      <a:r>
                        <a:rPr kumimoji="0" lang="en-US" sz="2800" b="0" i="0" u="none" strike="noStrike" cap="none" normalizeH="0" baseline="30000" dirty="0" smtClean="0">
                          <a:ln>
                            <a:noFill/>
                          </a:ln>
                          <a:solidFill>
                            <a:schemeClr val="tx1"/>
                          </a:solidFill>
                          <a:effectLst>
                            <a:outerShdw blurRad="38100" dist="38100" dir="2700000" algn="tl">
                              <a:srgbClr val="000000"/>
                            </a:outerShdw>
                          </a:effectLst>
                          <a:latin typeface="+mj-lt"/>
                        </a:rPr>
                        <a:t>3</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rPr>
                        <a:t> /</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sym typeface="Symbol" pitchFamily="18" charset="2"/>
                        </a:rPr>
                        <a:t></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rPr>
                        <a:t>l </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mj-lt"/>
                        </a:rPr>
                        <a:t>4 – 11 x10</a:t>
                      </a:r>
                      <a:r>
                        <a:rPr kumimoji="0" lang="en-US" sz="2800" b="0" i="0" u="none" strike="noStrike" cap="none" normalizeH="0" baseline="30000" smtClean="0">
                          <a:ln>
                            <a:noFill/>
                          </a:ln>
                          <a:solidFill>
                            <a:schemeClr val="tx1"/>
                          </a:solidFill>
                          <a:effectLst>
                            <a:outerShdw blurRad="38100" dist="38100" dir="2700000" algn="tl">
                              <a:srgbClr val="000000"/>
                            </a:outerShdw>
                          </a:effectLst>
                          <a:latin typeface="+mj-lt"/>
                        </a:rPr>
                        <a:t>3</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mj-lt"/>
                        </a:rPr>
                        <a:t> /</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mj-lt"/>
                          <a:sym typeface="Symbol" pitchFamily="18" charset="2"/>
                        </a:rPr>
                        <a:t></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mj-lt"/>
                        </a:rPr>
                        <a:t>l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90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rgbClr val="C00000"/>
                          </a:solidFill>
                          <a:effectLst>
                            <a:outerShdw blurRad="38100" dist="38100" dir="2700000" algn="tl">
                              <a:srgbClr val="000000"/>
                            </a:outerShdw>
                          </a:effectLst>
                          <a:latin typeface="+mj-lt"/>
                        </a:rPr>
                        <a:t>HB</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mj-lt"/>
                        </a:rPr>
                        <a:t>13-18 g/dl </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rPr>
                        <a:t>11.5-16.5 g/dl </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mj-lt"/>
                        </a:rPr>
                        <a:t>13 –18 g/dl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56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rgbClr val="C00000"/>
                          </a:solidFill>
                          <a:effectLst>
                            <a:outerShdw blurRad="38100" dist="38100" dir="2700000" algn="tl">
                              <a:srgbClr val="000000"/>
                            </a:outerShdw>
                          </a:effectLst>
                          <a:latin typeface="+mj-lt"/>
                        </a:rPr>
                        <a:t>Platelet</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mj-lt"/>
                        </a:rPr>
                        <a:t>150-400x10</a:t>
                      </a:r>
                      <a:r>
                        <a:rPr kumimoji="0" lang="en-US" sz="2800" b="0" i="0" u="none" strike="noStrike" cap="none" normalizeH="0" baseline="30000" smtClean="0">
                          <a:ln>
                            <a:noFill/>
                          </a:ln>
                          <a:solidFill>
                            <a:schemeClr val="tx1"/>
                          </a:solidFill>
                          <a:effectLst>
                            <a:outerShdw blurRad="38100" dist="38100" dir="2700000" algn="tl">
                              <a:srgbClr val="000000"/>
                            </a:outerShdw>
                          </a:effectLst>
                          <a:latin typeface="+mj-lt"/>
                        </a:rPr>
                        <a:t>3</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mj-lt"/>
                        </a:rPr>
                        <a:t> /</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mj-lt"/>
                          <a:sym typeface="Symbol" pitchFamily="18" charset="2"/>
                        </a:rPr>
                        <a:t></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mj-lt"/>
                        </a:rPr>
                        <a:t>l </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rPr>
                        <a:t>150-400x10</a:t>
                      </a:r>
                      <a:r>
                        <a:rPr kumimoji="0" lang="en-US" sz="2800" b="0" i="0" u="none" strike="noStrike" cap="none" normalizeH="0" baseline="30000" dirty="0" smtClean="0">
                          <a:ln>
                            <a:noFill/>
                          </a:ln>
                          <a:solidFill>
                            <a:schemeClr val="tx1"/>
                          </a:solidFill>
                          <a:effectLst>
                            <a:outerShdw blurRad="38100" dist="38100" dir="2700000" algn="tl">
                              <a:srgbClr val="000000"/>
                            </a:outerShdw>
                          </a:effectLst>
                          <a:latin typeface="+mj-lt"/>
                        </a:rPr>
                        <a:t>3</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rPr>
                        <a:t> /</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sym typeface="Symbol" pitchFamily="18" charset="2"/>
                        </a:rPr>
                        <a:t></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rPr>
                        <a:t>l </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rPr>
                        <a:t>150-400x10</a:t>
                      </a:r>
                      <a:r>
                        <a:rPr kumimoji="0" lang="en-US" sz="2800" b="0" i="0" u="none" strike="noStrike" cap="none" normalizeH="0" baseline="30000" dirty="0" smtClean="0">
                          <a:ln>
                            <a:noFill/>
                          </a:ln>
                          <a:solidFill>
                            <a:schemeClr val="tx1"/>
                          </a:solidFill>
                          <a:effectLst>
                            <a:outerShdw blurRad="38100" dist="38100" dir="2700000" algn="tl">
                              <a:srgbClr val="000000"/>
                            </a:outerShdw>
                          </a:effectLst>
                          <a:latin typeface="+mj-lt"/>
                        </a:rPr>
                        <a:t>3</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rPr>
                        <a:t> /</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sym typeface="Symbol" pitchFamily="18" charset="2"/>
                        </a:rPr>
                        <a:t></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mj-lt"/>
                        </a:rPr>
                        <a:t>l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Footer Placeholder 3"/>
          <p:cNvSpPr>
            <a:spLocks noGrp="1"/>
          </p:cNvSpPr>
          <p:nvPr>
            <p:ph type="ftr" sz="quarter" idx="10"/>
          </p:nvPr>
        </p:nvSpPr>
        <p:spPr/>
        <p:txBody>
          <a:bodyPr/>
          <a:lstStyle/>
          <a:p>
            <a:pPr>
              <a:defRPr/>
            </a:pPr>
            <a:endParaRPr lang="en-US" dirty="0"/>
          </a:p>
        </p:txBody>
      </p:sp>
      <p:sp>
        <p:nvSpPr>
          <p:cNvPr id="5" name="Rectangle 4"/>
          <p:cNvSpPr/>
          <p:nvPr/>
        </p:nvSpPr>
        <p:spPr>
          <a:xfrm>
            <a:off x="1371600" y="228600"/>
            <a:ext cx="6553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400" b="1" dirty="0" smtClean="0"/>
              <a:t>Normal values</a:t>
            </a:r>
            <a:endParaRPr lang="ar-SA" sz="4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7504" y="116632"/>
            <a:ext cx="8928992" cy="1026368"/>
          </a:xfrm>
        </p:spPr>
        <p:txBody>
          <a:bodyPr>
            <a:noAutofit/>
          </a:bodyPr>
          <a:lstStyle/>
          <a:p>
            <a:pPr eaLnBrk="1" hangingPunct="1"/>
            <a:r>
              <a:rPr lang="en-US" sz="4400" b="1" dirty="0" smtClean="0">
                <a:solidFill>
                  <a:srgbClr val="C00000"/>
                </a:solidFill>
                <a:effectLst/>
              </a:rPr>
              <a:t>Clinical application</a:t>
            </a:r>
          </a:p>
        </p:txBody>
      </p:sp>
      <p:sp>
        <p:nvSpPr>
          <p:cNvPr id="9219" name="Rectangle 3"/>
          <p:cNvSpPr>
            <a:spLocks noGrp="1" noChangeArrowheads="1"/>
          </p:cNvSpPr>
          <p:nvPr>
            <p:ph idx="1"/>
          </p:nvPr>
        </p:nvSpPr>
        <p:spPr>
          <a:xfrm>
            <a:off x="107504" y="1600200"/>
            <a:ext cx="8928992" cy="3762475"/>
          </a:xfrm>
        </p:spPr>
        <p:txBody>
          <a:bodyPr/>
          <a:lstStyle/>
          <a:p>
            <a:pPr marL="609600" indent="-609600" algn="l" rtl="0" eaLnBrk="1" hangingPunct="1">
              <a:buFont typeface="Wingdings" pitchFamily="2" charset="2"/>
              <a:buAutoNum type="arabicPeriod"/>
            </a:pPr>
            <a:r>
              <a:rPr lang="en-US" sz="3200" b="1" dirty="0" smtClean="0">
                <a:effectLst/>
                <a:sym typeface="Symbol" pitchFamily="18" charset="2"/>
              </a:rPr>
              <a:t></a:t>
            </a:r>
            <a:r>
              <a:rPr lang="en-US" sz="3200" b="1" dirty="0" smtClean="0">
                <a:effectLst/>
              </a:rPr>
              <a:t> RBC = </a:t>
            </a:r>
            <a:r>
              <a:rPr lang="en-US" sz="3200" b="1" dirty="0" err="1" smtClean="0">
                <a:effectLst/>
              </a:rPr>
              <a:t>aneamia</a:t>
            </a:r>
            <a:endParaRPr lang="en-US" sz="3200" b="1" dirty="0" smtClean="0">
              <a:effectLst/>
              <a:sym typeface="Symbol" pitchFamily="18" charset="2"/>
            </a:endParaRPr>
          </a:p>
          <a:p>
            <a:pPr marL="609600" indent="-609600" algn="l" rtl="0" eaLnBrk="1" hangingPunct="1">
              <a:buFont typeface="Wingdings" pitchFamily="2" charset="2"/>
              <a:buAutoNum type="arabicPeriod"/>
            </a:pPr>
            <a:r>
              <a:rPr lang="en-US" sz="3200" b="1" dirty="0" smtClean="0">
                <a:effectLst/>
                <a:sym typeface="Symbol" pitchFamily="18" charset="2"/>
              </a:rPr>
              <a:t></a:t>
            </a:r>
            <a:r>
              <a:rPr lang="en-US" sz="3200" b="1" dirty="0" smtClean="0">
                <a:effectLst/>
              </a:rPr>
              <a:t> RBC = </a:t>
            </a:r>
            <a:r>
              <a:rPr lang="en-US" sz="3200" b="1" dirty="0" err="1" smtClean="0">
                <a:effectLst/>
              </a:rPr>
              <a:t>polycythemia</a:t>
            </a:r>
            <a:endParaRPr lang="en-US" sz="3200" b="1" dirty="0" smtClean="0">
              <a:effectLst/>
              <a:sym typeface="Symbol" pitchFamily="18" charset="2"/>
            </a:endParaRPr>
          </a:p>
          <a:p>
            <a:pPr marL="609600" indent="-609600" algn="l" rtl="0" eaLnBrk="1" hangingPunct="1">
              <a:buFont typeface="Wingdings" pitchFamily="2" charset="2"/>
              <a:buAutoNum type="arabicPeriod"/>
            </a:pPr>
            <a:r>
              <a:rPr lang="en-US" sz="3200" b="1" dirty="0" smtClean="0">
                <a:effectLst/>
                <a:sym typeface="Symbol" pitchFamily="18" charset="2"/>
              </a:rPr>
              <a:t></a:t>
            </a:r>
            <a:r>
              <a:rPr lang="en-US" sz="3200" b="1" dirty="0" smtClean="0">
                <a:effectLst/>
              </a:rPr>
              <a:t> WBC = leucopenia</a:t>
            </a:r>
            <a:endParaRPr lang="en-US" sz="3200" b="1" dirty="0" smtClean="0">
              <a:effectLst/>
              <a:sym typeface="Symbol" pitchFamily="18" charset="2"/>
            </a:endParaRPr>
          </a:p>
          <a:p>
            <a:pPr marL="609600" indent="-609600" algn="l" rtl="0" eaLnBrk="1" hangingPunct="1">
              <a:buFont typeface="Wingdings" pitchFamily="2" charset="2"/>
              <a:buAutoNum type="arabicPeriod"/>
            </a:pPr>
            <a:r>
              <a:rPr lang="en-US" sz="3200" b="1" dirty="0" smtClean="0">
                <a:effectLst/>
                <a:sym typeface="Symbol" pitchFamily="18" charset="2"/>
              </a:rPr>
              <a:t></a:t>
            </a:r>
            <a:r>
              <a:rPr lang="en-US" sz="3200" b="1" dirty="0" smtClean="0">
                <a:effectLst/>
              </a:rPr>
              <a:t> WBC = </a:t>
            </a:r>
            <a:r>
              <a:rPr lang="en-US" sz="3200" b="1" dirty="0" err="1" smtClean="0">
                <a:effectLst/>
              </a:rPr>
              <a:t>leucocytosis</a:t>
            </a:r>
            <a:endParaRPr lang="en-US" sz="3200" b="1" dirty="0" smtClean="0">
              <a:effectLst/>
              <a:sym typeface="Symbol" pitchFamily="18" charset="2"/>
            </a:endParaRPr>
          </a:p>
          <a:p>
            <a:pPr marL="609600" indent="-609600" algn="l" rtl="0" eaLnBrk="1" hangingPunct="1">
              <a:buFont typeface="Wingdings" pitchFamily="2" charset="2"/>
              <a:buAutoNum type="arabicPeriod"/>
            </a:pPr>
            <a:r>
              <a:rPr lang="en-US" sz="3200" b="1" dirty="0" smtClean="0">
                <a:effectLst/>
                <a:sym typeface="Symbol" pitchFamily="18" charset="2"/>
              </a:rPr>
              <a:t></a:t>
            </a:r>
            <a:r>
              <a:rPr lang="en-US" sz="3200" b="1" dirty="0" smtClean="0">
                <a:effectLst/>
              </a:rPr>
              <a:t> Platelets = thrombocytopenia</a:t>
            </a:r>
            <a:endParaRPr lang="en-US" sz="3200" b="1" dirty="0" smtClean="0">
              <a:effectLst/>
              <a:sym typeface="Symbol" pitchFamily="18" charset="2"/>
            </a:endParaRPr>
          </a:p>
          <a:p>
            <a:pPr marL="609600" indent="-609600" algn="l" rtl="0" eaLnBrk="1" hangingPunct="1">
              <a:buFont typeface="Wingdings" pitchFamily="2" charset="2"/>
              <a:buAutoNum type="arabicPeriod"/>
            </a:pPr>
            <a:r>
              <a:rPr lang="en-US" sz="3200" b="1" dirty="0" smtClean="0">
                <a:effectLst/>
                <a:sym typeface="Symbol" pitchFamily="18" charset="2"/>
              </a:rPr>
              <a:t></a:t>
            </a:r>
            <a:r>
              <a:rPr lang="en-US" sz="3200" b="1" dirty="0" smtClean="0">
                <a:effectLst/>
              </a:rPr>
              <a:t> Platelets = </a:t>
            </a:r>
            <a:r>
              <a:rPr lang="en-US" sz="3200" b="1" dirty="0" err="1" smtClean="0">
                <a:effectLst/>
              </a:rPr>
              <a:t>thrombocyt</a:t>
            </a:r>
            <a:r>
              <a:rPr lang="en-US" sz="3200" b="1" dirty="0" err="1" smtClean="0"/>
              <a:t>osis</a:t>
            </a:r>
            <a:endParaRPr lang="en-US" sz="3200" b="1" dirty="0" smtClean="0">
              <a:effectLst/>
            </a:endParaRPr>
          </a:p>
        </p:txBody>
      </p:sp>
      <p:sp>
        <p:nvSpPr>
          <p:cNvPr id="4" name="Footer Placeholder 3"/>
          <p:cNvSpPr>
            <a:spLocks noGrp="1"/>
          </p:cNvSpPr>
          <p:nvPr>
            <p:ph type="ftr" sz="quarter" idx="11"/>
          </p:nvPr>
        </p:nvSpPr>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rgbClr val="C00000"/>
                </a:solidFill>
                <a:effectLst/>
              </a:rPr>
              <a:t>Clinical application</a:t>
            </a:r>
            <a:endParaRPr lang="ar-SA" sz="4400" dirty="0">
              <a:solidFill>
                <a:srgbClr val="C00000"/>
              </a:solidFill>
            </a:endParaRPr>
          </a:p>
        </p:txBody>
      </p:sp>
      <p:sp>
        <p:nvSpPr>
          <p:cNvPr id="3" name="Content Placeholder 2"/>
          <p:cNvSpPr>
            <a:spLocks noGrp="1"/>
          </p:cNvSpPr>
          <p:nvPr>
            <p:ph idx="1"/>
          </p:nvPr>
        </p:nvSpPr>
        <p:spPr>
          <a:xfrm>
            <a:off x="457200" y="990600"/>
            <a:ext cx="8229600" cy="5562600"/>
          </a:xfrm>
        </p:spPr>
        <p:txBody>
          <a:bodyPr>
            <a:noAutofit/>
          </a:bodyPr>
          <a:lstStyle/>
          <a:p>
            <a:pPr algn="l" rtl="0">
              <a:buNone/>
            </a:pPr>
            <a:r>
              <a:rPr lang="en-US" sz="3200" b="1" dirty="0" smtClean="0">
                <a:solidFill>
                  <a:schemeClr val="tx2"/>
                </a:solidFill>
              </a:rPr>
              <a:t>Low numbers of RBCs may indicate:</a:t>
            </a:r>
          </a:p>
          <a:p>
            <a:pPr algn="l" rtl="0"/>
            <a:r>
              <a:rPr lang="en-US" sz="3200" dirty="0" smtClean="0"/>
              <a:t>Blood loss:</a:t>
            </a:r>
          </a:p>
          <a:p>
            <a:pPr lvl="1" algn="l" rtl="0"/>
            <a:r>
              <a:rPr lang="en-US" sz="3200" dirty="0" smtClean="0"/>
              <a:t>Anemia (various types).</a:t>
            </a:r>
          </a:p>
          <a:p>
            <a:pPr lvl="1" algn="l" rtl="0"/>
            <a:r>
              <a:rPr lang="en-US" sz="3200" dirty="0" smtClean="0"/>
              <a:t>Hemorrhage.</a:t>
            </a:r>
          </a:p>
          <a:p>
            <a:pPr algn="l" rtl="0"/>
            <a:r>
              <a:rPr lang="en-US" sz="3200" dirty="0" smtClean="0"/>
              <a:t>Bone marrow failure (for example, from radiation, toxin, fibrosis, tumor).</a:t>
            </a:r>
          </a:p>
          <a:p>
            <a:pPr algn="l" rtl="0"/>
            <a:r>
              <a:rPr lang="en-US" sz="3200" dirty="0" smtClean="0"/>
              <a:t>Erythropoietin deficiency (secondary to renal disease).</a:t>
            </a:r>
          </a:p>
          <a:p>
            <a:pPr algn="l" rtl="0"/>
            <a:r>
              <a:rPr lang="en-US" sz="3200" dirty="0" err="1" smtClean="0"/>
              <a:t>Hemolysis</a:t>
            </a:r>
            <a:r>
              <a:rPr lang="en-US" sz="3200" dirty="0" smtClean="0"/>
              <a:t> (RBC destruction).</a:t>
            </a:r>
          </a:p>
          <a:p>
            <a:pPr algn="l" rtl="0"/>
            <a:endParaRPr lang="ar-SA" sz="3200" dirty="0"/>
          </a:p>
        </p:txBody>
      </p:sp>
      <p:sp>
        <p:nvSpPr>
          <p:cNvPr id="4" name="Footer Placeholder 3"/>
          <p:cNvSpPr>
            <a:spLocks noGrp="1"/>
          </p:cNvSpPr>
          <p:nvPr>
            <p:ph type="ftr" sz="quarter" idx="11"/>
          </p:nvPr>
        </p:nvSpPr>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rgbClr val="C00000"/>
                </a:solidFill>
                <a:effectLst/>
              </a:rPr>
              <a:t>Clinical application</a:t>
            </a:r>
            <a:endParaRPr lang="ar-SA" sz="4400" dirty="0">
              <a:solidFill>
                <a:srgbClr val="C00000"/>
              </a:solidFill>
            </a:endParaRPr>
          </a:p>
        </p:txBody>
      </p:sp>
      <p:sp>
        <p:nvSpPr>
          <p:cNvPr id="3" name="Content Placeholder 2"/>
          <p:cNvSpPr>
            <a:spLocks noGrp="1"/>
          </p:cNvSpPr>
          <p:nvPr>
            <p:ph idx="1"/>
          </p:nvPr>
        </p:nvSpPr>
        <p:spPr>
          <a:xfrm>
            <a:off x="457200" y="914400"/>
            <a:ext cx="8229600" cy="5029201"/>
          </a:xfrm>
        </p:spPr>
        <p:txBody>
          <a:bodyPr>
            <a:normAutofit lnSpcReduction="10000"/>
          </a:bodyPr>
          <a:lstStyle/>
          <a:p>
            <a:pPr algn="l" rtl="0">
              <a:buNone/>
            </a:pPr>
            <a:r>
              <a:rPr lang="en-US" sz="3200" b="1" dirty="0" smtClean="0">
                <a:solidFill>
                  <a:srgbClr val="C00000"/>
                </a:solidFill>
              </a:rPr>
              <a:t>High numbers of RBCs may indicate:</a:t>
            </a:r>
          </a:p>
          <a:p>
            <a:pPr algn="l" rtl="0"/>
            <a:r>
              <a:rPr lang="en-US" sz="3200" dirty="0" smtClean="0"/>
              <a:t>Low oxygen tension in the blood</a:t>
            </a:r>
          </a:p>
          <a:p>
            <a:pPr lvl="1" algn="l" rtl="0"/>
            <a:r>
              <a:rPr lang="en-US" sz="3200" dirty="0" smtClean="0"/>
              <a:t>Congenital heart disease</a:t>
            </a:r>
          </a:p>
          <a:p>
            <a:pPr lvl="1" algn="l" rtl="0"/>
            <a:r>
              <a:rPr lang="en-US" sz="3200" dirty="0" err="1" smtClean="0"/>
              <a:t>Cor</a:t>
            </a:r>
            <a:r>
              <a:rPr lang="en-US" sz="3200" dirty="0" smtClean="0"/>
              <a:t> </a:t>
            </a:r>
            <a:r>
              <a:rPr lang="en-US" sz="3200" dirty="0" err="1" smtClean="0"/>
              <a:t>pulmonale</a:t>
            </a:r>
            <a:endParaRPr lang="en-US" sz="3200" dirty="0" smtClean="0"/>
          </a:p>
          <a:p>
            <a:pPr lvl="1" algn="l" rtl="0"/>
            <a:r>
              <a:rPr lang="en-US" sz="3200" dirty="0" smtClean="0"/>
              <a:t>Pulmonary fibrosis</a:t>
            </a:r>
          </a:p>
          <a:p>
            <a:pPr algn="l" rtl="0"/>
            <a:r>
              <a:rPr lang="en-US" sz="3200" dirty="0" err="1" smtClean="0"/>
              <a:t>Polycythemia</a:t>
            </a:r>
            <a:r>
              <a:rPr lang="en-US" sz="3200" dirty="0" smtClean="0"/>
              <a:t> </a:t>
            </a:r>
            <a:r>
              <a:rPr lang="en-US" sz="3200" dirty="0" err="1" smtClean="0"/>
              <a:t>vera</a:t>
            </a:r>
            <a:r>
              <a:rPr lang="en-US" sz="3200" dirty="0" smtClean="0"/>
              <a:t>.</a:t>
            </a:r>
          </a:p>
          <a:p>
            <a:pPr algn="l" rtl="0"/>
            <a:r>
              <a:rPr lang="en-US" sz="3200" dirty="0" smtClean="0"/>
              <a:t>Dehydration (such as from severe diarrhea).</a:t>
            </a:r>
          </a:p>
          <a:p>
            <a:pPr algn="l" rtl="0"/>
            <a:r>
              <a:rPr lang="en-US" sz="3200" dirty="0" smtClean="0"/>
              <a:t>Renal (kidney) disease with high erythropoietin production.</a:t>
            </a:r>
          </a:p>
          <a:p>
            <a:pPr algn="l" rtl="0">
              <a:buNone/>
            </a:pPr>
            <a:endParaRPr lang="en-US" sz="3200" dirty="0" smtClean="0"/>
          </a:p>
          <a:p>
            <a:pPr>
              <a:buNone/>
            </a:pPr>
            <a:endParaRPr lang="ar-SA" dirty="0"/>
          </a:p>
        </p:txBody>
      </p:sp>
      <p:sp>
        <p:nvSpPr>
          <p:cNvPr id="4" name="Footer Placeholder 3"/>
          <p:cNvSpPr>
            <a:spLocks noGrp="1"/>
          </p:cNvSpPr>
          <p:nvPr>
            <p:ph type="ftr" sz="quarter" idx="11"/>
          </p:nvPr>
        </p:nvSpPr>
        <p:spPr>
          <a:xfrm flipH="1">
            <a:off x="6019800" y="6248400"/>
            <a:ext cx="2514600" cy="457200"/>
          </a:xfrm>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rgbClr val="C00000"/>
                </a:solidFill>
                <a:effectLst/>
              </a:rPr>
              <a:t>Clinical application</a:t>
            </a:r>
            <a:endParaRPr lang="ar-SA" sz="4400" dirty="0">
              <a:solidFill>
                <a:srgbClr val="C00000"/>
              </a:solidFill>
            </a:endParaRPr>
          </a:p>
        </p:txBody>
      </p:sp>
      <p:sp>
        <p:nvSpPr>
          <p:cNvPr id="3" name="Content Placeholder 2"/>
          <p:cNvSpPr>
            <a:spLocks noGrp="1"/>
          </p:cNvSpPr>
          <p:nvPr>
            <p:ph idx="1"/>
          </p:nvPr>
        </p:nvSpPr>
        <p:spPr>
          <a:xfrm>
            <a:off x="107504" y="1143000"/>
            <a:ext cx="8928992" cy="4219675"/>
          </a:xfrm>
        </p:spPr>
        <p:txBody>
          <a:bodyPr/>
          <a:lstStyle/>
          <a:p>
            <a:pPr algn="l" rtl="0">
              <a:buNone/>
            </a:pPr>
            <a:r>
              <a:rPr lang="en-US" sz="3200" b="1" dirty="0" smtClean="0">
                <a:solidFill>
                  <a:schemeClr val="tx2"/>
                </a:solidFill>
              </a:rPr>
              <a:t>High numbers of WBCs (</a:t>
            </a:r>
            <a:r>
              <a:rPr lang="en-US" sz="3200" b="1" dirty="0" err="1" smtClean="0">
                <a:solidFill>
                  <a:schemeClr val="tx2"/>
                </a:solidFill>
              </a:rPr>
              <a:t>leukocytosis</a:t>
            </a:r>
            <a:r>
              <a:rPr lang="en-US" sz="3200" b="1" dirty="0" smtClean="0">
                <a:solidFill>
                  <a:schemeClr val="tx2"/>
                </a:solidFill>
              </a:rPr>
              <a:t>) may indicate:</a:t>
            </a:r>
          </a:p>
          <a:p>
            <a:pPr algn="l" rtl="0"/>
            <a:r>
              <a:rPr lang="en-US" sz="3200" dirty="0" smtClean="0"/>
              <a:t>Infectious diseases.</a:t>
            </a:r>
          </a:p>
          <a:p>
            <a:pPr algn="l" rtl="0"/>
            <a:r>
              <a:rPr lang="en-US" sz="3200" dirty="0" smtClean="0"/>
              <a:t>Inflammatory disease (such as rheumatoid arthritis or allergy).</a:t>
            </a:r>
          </a:p>
          <a:p>
            <a:pPr algn="l" rtl="0"/>
            <a:r>
              <a:rPr lang="en-US" sz="3200" dirty="0" smtClean="0"/>
              <a:t>Leukemia.</a:t>
            </a:r>
          </a:p>
          <a:p>
            <a:pPr algn="l" rtl="0"/>
            <a:r>
              <a:rPr lang="en-US" sz="3200" dirty="0" smtClean="0"/>
              <a:t>Severe emotional or physical stress.</a:t>
            </a:r>
          </a:p>
          <a:p>
            <a:pPr algn="l" rtl="0"/>
            <a:r>
              <a:rPr lang="en-US" sz="3200" dirty="0" smtClean="0"/>
              <a:t>Tissue damage (burns).</a:t>
            </a:r>
          </a:p>
          <a:p>
            <a:pPr algn="l" rtl="0"/>
            <a:endParaRPr lang="ar-SA" dirty="0"/>
          </a:p>
        </p:txBody>
      </p:sp>
      <p:sp>
        <p:nvSpPr>
          <p:cNvPr id="4" name="Footer Placeholder 3"/>
          <p:cNvSpPr>
            <a:spLocks noGrp="1"/>
          </p:cNvSpPr>
          <p:nvPr>
            <p:ph type="ftr" sz="quarter" idx="11"/>
          </p:nvPr>
        </p:nvSpPr>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rgbClr val="C00000"/>
                </a:solidFill>
                <a:effectLst/>
              </a:rPr>
              <a:t>Clinical application</a:t>
            </a:r>
            <a:endParaRPr lang="ar-SA" sz="4400" dirty="0">
              <a:solidFill>
                <a:srgbClr val="C00000"/>
              </a:solidFill>
            </a:endParaRPr>
          </a:p>
        </p:txBody>
      </p:sp>
      <p:sp>
        <p:nvSpPr>
          <p:cNvPr id="3" name="Content Placeholder 2"/>
          <p:cNvSpPr>
            <a:spLocks noGrp="1"/>
          </p:cNvSpPr>
          <p:nvPr>
            <p:ph idx="1"/>
          </p:nvPr>
        </p:nvSpPr>
        <p:spPr>
          <a:xfrm>
            <a:off x="457200" y="990600"/>
            <a:ext cx="8229600" cy="5486400"/>
          </a:xfrm>
        </p:spPr>
        <p:txBody>
          <a:bodyPr/>
          <a:lstStyle/>
          <a:p>
            <a:pPr algn="l" rtl="0">
              <a:buNone/>
            </a:pPr>
            <a:r>
              <a:rPr lang="en-US" sz="3200" b="1" dirty="0" smtClean="0">
                <a:solidFill>
                  <a:schemeClr val="tx2"/>
                </a:solidFill>
              </a:rPr>
              <a:t>Low numbers of WBCs (</a:t>
            </a:r>
            <a:r>
              <a:rPr lang="en-US" sz="3200" b="1" dirty="0" err="1" smtClean="0">
                <a:solidFill>
                  <a:schemeClr val="tx2"/>
                </a:solidFill>
              </a:rPr>
              <a:t>leukopenia</a:t>
            </a:r>
            <a:r>
              <a:rPr lang="en-US" sz="3200" b="1" dirty="0" smtClean="0">
                <a:solidFill>
                  <a:schemeClr val="tx2"/>
                </a:solidFill>
              </a:rPr>
              <a:t>) may indicate:</a:t>
            </a:r>
          </a:p>
          <a:p>
            <a:pPr algn="l" rtl="0"/>
            <a:r>
              <a:rPr lang="en-US" sz="3200" dirty="0" smtClean="0"/>
              <a:t>Bone marrow failure (for example, due to infection, tumor or fibrosis).</a:t>
            </a:r>
          </a:p>
          <a:p>
            <a:pPr algn="l" rtl="0"/>
            <a:r>
              <a:rPr lang="en-US" sz="3200" dirty="0" smtClean="0"/>
              <a:t>Presence of </a:t>
            </a:r>
            <a:r>
              <a:rPr lang="en-US" sz="3200" dirty="0" err="1" smtClean="0"/>
              <a:t>cytotoxic</a:t>
            </a:r>
            <a:r>
              <a:rPr lang="en-US" sz="3200" dirty="0" smtClean="0"/>
              <a:t> substance.</a:t>
            </a:r>
          </a:p>
          <a:p>
            <a:pPr algn="l" rtl="0"/>
            <a:r>
              <a:rPr lang="en-US" sz="3200" dirty="0" smtClean="0"/>
              <a:t>Autoimmune/collagen-vascular diseases (such as lupus </a:t>
            </a:r>
            <a:r>
              <a:rPr lang="en-US" sz="3200" dirty="0" err="1" smtClean="0"/>
              <a:t>erythematosus</a:t>
            </a:r>
            <a:r>
              <a:rPr lang="en-US" sz="3200" dirty="0" smtClean="0"/>
              <a:t>).</a:t>
            </a:r>
          </a:p>
          <a:p>
            <a:pPr algn="l" rtl="0"/>
            <a:r>
              <a:rPr lang="en-US" sz="3200" dirty="0" smtClean="0"/>
              <a:t>Disease of the liver or spleen.</a:t>
            </a:r>
          </a:p>
          <a:p>
            <a:pPr algn="l" rtl="0"/>
            <a:r>
              <a:rPr lang="en-US" sz="3200" dirty="0" smtClean="0"/>
              <a:t>Radiation exposure.</a:t>
            </a:r>
          </a:p>
          <a:p>
            <a:pPr algn="l" rtl="0">
              <a:buNone/>
            </a:pPr>
            <a:endParaRPr lang="ar-SA" dirty="0"/>
          </a:p>
        </p:txBody>
      </p:sp>
      <p:sp>
        <p:nvSpPr>
          <p:cNvPr id="4" name="Footer Placeholder 3"/>
          <p:cNvSpPr>
            <a:spLocks noGrp="1"/>
          </p:cNvSpPr>
          <p:nvPr>
            <p:ph type="ftr" sz="quarter" idx="11"/>
          </p:nvPr>
        </p:nvSpPr>
        <p:spPr>
          <a:xfrm flipH="1">
            <a:off x="6019800" y="6248400"/>
            <a:ext cx="1371600" cy="457200"/>
          </a:xfrm>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1497369823"/>
              </p:ext>
            </p:extLst>
          </p:nvPr>
        </p:nvGraphicFramePr>
        <p:xfrm>
          <a:off x="381000" y="990599"/>
          <a:ext cx="8382000" cy="5662002"/>
        </p:xfrm>
        <a:graphic>
          <a:graphicData uri="http://schemas.openxmlformats.org/drawingml/2006/table">
            <a:tbl>
              <a:tblPr firstRow="1" bandRow="1">
                <a:tableStyleId>{5C22544A-7EE6-4342-B048-85BDC9FD1C3A}</a:tableStyleId>
              </a:tblPr>
              <a:tblGrid>
                <a:gridCol w="2095500"/>
                <a:gridCol w="2095500"/>
                <a:gridCol w="2095500"/>
                <a:gridCol w="2095500"/>
              </a:tblGrid>
              <a:tr h="921680">
                <a:tc>
                  <a:txBody>
                    <a:bodyPr/>
                    <a:lstStyle/>
                    <a:p>
                      <a:pPr algn="l" rtl="0"/>
                      <a:r>
                        <a:rPr lang="en-US" sz="2800" dirty="0" smtClean="0">
                          <a:solidFill>
                            <a:schemeClr val="bg1"/>
                          </a:solidFill>
                        </a:rPr>
                        <a:t>Cells</a:t>
                      </a:r>
                      <a:endParaRPr lang="en-US" sz="2800" dirty="0">
                        <a:solidFill>
                          <a:schemeClr val="bg1"/>
                        </a:solidFill>
                      </a:endParaRPr>
                    </a:p>
                  </a:txBody>
                  <a:tcPr/>
                </a:tc>
                <a:tc>
                  <a:txBody>
                    <a:bodyPr/>
                    <a:lstStyle/>
                    <a:p>
                      <a:pPr algn="l" rtl="0"/>
                      <a:r>
                        <a:rPr lang="en-US" sz="2800" dirty="0" smtClean="0">
                          <a:solidFill>
                            <a:schemeClr val="bg1"/>
                          </a:solidFill>
                        </a:rPr>
                        <a:t>shape</a:t>
                      </a:r>
                      <a:endParaRPr lang="en-US" sz="2800" dirty="0">
                        <a:solidFill>
                          <a:schemeClr val="bg1"/>
                        </a:solidFill>
                      </a:endParaRPr>
                    </a:p>
                  </a:txBody>
                  <a:tcPr/>
                </a:tc>
                <a:tc>
                  <a:txBody>
                    <a:bodyPr/>
                    <a:lstStyle/>
                    <a:p>
                      <a:pPr algn="l" rtl="0"/>
                      <a:r>
                        <a:rPr lang="en-US" sz="2800" dirty="0" smtClean="0">
                          <a:solidFill>
                            <a:schemeClr val="bg1"/>
                          </a:solidFill>
                        </a:rPr>
                        <a:t>Number of cells</a:t>
                      </a:r>
                      <a:endParaRPr lang="en-US" sz="2800" dirty="0">
                        <a:solidFill>
                          <a:schemeClr val="bg1"/>
                        </a:solidFill>
                      </a:endParaRPr>
                    </a:p>
                  </a:txBody>
                  <a:tcPr/>
                </a:tc>
                <a:tc>
                  <a:txBody>
                    <a:bodyPr/>
                    <a:lstStyle/>
                    <a:p>
                      <a:pPr algn="l" rtl="0"/>
                      <a:r>
                        <a:rPr lang="en-US" sz="2800" dirty="0" smtClean="0">
                          <a:solidFill>
                            <a:schemeClr val="bg1"/>
                          </a:solidFill>
                        </a:rPr>
                        <a:t>%</a:t>
                      </a:r>
                      <a:endParaRPr lang="en-US" sz="2800" dirty="0">
                        <a:solidFill>
                          <a:schemeClr val="bg1"/>
                        </a:solidFill>
                      </a:endParaRPr>
                    </a:p>
                  </a:txBody>
                  <a:tcPr/>
                </a:tc>
              </a:tr>
              <a:tr h="786187">
                <a:tc>
                  <a:txBody>
                    <a:bodyPr/>
                    <a:lstStyle/>
                    <a:p>
                      <a:pPr algn="l" rtl="0"/>
                      <a:r>
                        <a:rPr lang="en-US" sz="2800" dirty="0" err="1" smtClean="0">
                          <a:solidFill>
                            <a:schemeClr val="accent2"/>
                          </a:solidFill>
                        </a:rPr>
                        <a:t>Neutrophils</a:t>
                      </a:r>
                      <a:endParaRPr lang="en-US" sz="2800" dirty="0">
                        <a:solidFill>
                          <a:schemeClr val="accent2"/>
                        </a:solidFill>
                      </a:endParaRPr>
                    </a:p>
                  </a:txBody>
                  <a:tcPr/>
                </a:tc>
                <a:tc>
                  <a:txBody>
                    <a:bodyPr/>
                    <a:lstStyle/>
                    <a:p>
                      <a:pPr algn="l" rtl="0"/>
                      <a:endParaRPr lang="en-US" sz="2800" dirty="0">
                        <a:solidFill>
                          <a:schemeClr val="accent2"/>
                        </a:solidFill>
                      </a:endParaRPr>
                    </a:p>
                  </a:txBody>
                  <a:tcPr/>
                </a:tc>
                <a:tc>
                  <a:txBody>
                    <a:bodyPr/>
                    <a:lstStyle/>
                    <a:p>
                      <a:pPr algn="ctr" rtl="0"/>
                      <a:r>
                        <a:rPr lang="en-US" sz="2800" dirty="0" smtClean="0">
                          <a:solidFill>
                            <a:schemeClr val="accent2"/>
                          </a:solidFill>
                        </a:rPr>
                        <a:t>59</a:t>
                      </a:r>
                      <a:endParaRPr lang="en-US" sz="2800" dirty="0">
                        <a:solidFill>
                          <a:schemeClr val="accent2"/>
                        </a:solidFill>
                      </a:endParaRPr>
                    </a:p>
                  </a:txBody>
                  <a:tcPr/>
                </a:tc>
                <a:tc>
                  <a:txBody>
                    <a:bodyPr/>
                    <a:lstStyle/>
                    <a:p>
                      <a:pPr algn="ctr" rtl="0"/>
                      <a:r>
                        <a:rPr lang="en-US" sz="2800" dirty="0" smtClean="0">
                          <a:solidFill>
                            <a:schemeClr val="accent2"/>
                          </a:solidFill>
                        </a:rPr>
                        <a:t>40-60%</a:t>
                      </a:r>
                      <a:endParaRPr lang="en-US" sz="2800" dirty="0">
                        <a:solidFill>
                          <a:schemeClr val="accent2"/>
                        </a:solidFill>
                      </a:endParaRPr>
                    </a:p>
                  </a:txBody>
                  <a:tcPr/>
                </a:tc>
              </a:tr>
              <a:tr h="786187">
                <a:tc>
                  <a:txBody>
                    <a:bodyPr/>
                    <a:lstStyle/>
                    <a:p>
                      <a:pPr algn="l" rtl="0"/>
                      <a:r>
                        <a:rPr lang="en-US" sz="2800" dirty="0" err="1" smtClean="0">
                          <a:solidFill>
                            <a:schemeClr val="accent2"/>
                          </a:solidFill>
                        </a:rPr>
                        <a:t>Eosinophils</a:t>
                      </a:r>
                      <a:endParaRPr lang="en-US" sz="2800" dirty="0">
                        <a:solidFill>
                          <a:schemeClr val="accent2"/>
                        </a:solidFill>
                      </a:endParaRPr>
                    </a:p>
                  </a:txBody>
                  <a:tcPr/>
                </a:tc>
                <a:tc>
                  <a:txBody>
                    <a:bodyPr/>
                    <a:lstStyle/>
                    <a:p>
                      <a:pPr algn="l" rtl="0"/>
                      <a:endParaRPr lang="en-US" sz="2800" dirty="0">
                        <a:solidFill>
                          <a:schemeClr val="accent2"/>
                        </a:solidFill>
                      </a:endParaRPr>
                    </a:p>
                  </a:txBody>
                  <a:tcPr/>
                </a:tc>
                <a:tc>
                  <a:txBody>
                    <a:bodyPr/>
                    <a:lstStyle/>
                    <a:p>
                      <a:pPr algn="ctr" rtl="0"/>
                      <a:r>
                        <a:rPr lang="en-US" sz="2800" dirty="0" smtClean="0">
                          <a:solidFill>
                            <a:schemeClr val="accent2"/>
                          </a:solidFill>
                        </a:rPr>
                        <a:t>3</a:t>
                      </a:r>
                      <a:endParaRPr lang="en-US" sz="2800" dirty="0">
                        <a:solidFill>
                          <a:schemeClr val="accent2"/>
                        </a:solidFill>
                      </a:endParaRPr>
                    </a:p>
                  </a:txBody>
                  <a:tcPr/>
                </a:tc>
                <a:tc>
                  <a:txBody>
                    <a:bodyPr/>
                    <a:lstStyle/>
                    <a:p>
                      <a:pPr algn="ctr" rtl="0"/>
                      <a:r>
                        <a:rPr lang="en-US" sz="2800" dirty="0" smtClean="0">
                          <a:solidFill>
                            <a:schemeClr val="accent2"/>
                          </a:solidFill>
                        </a:rPr>
                        <a:t>1-4%</a:t>
                      </a:r>
                      <a:endParaRPr lang="en-US" sz="2800" dirty="0">
                        <a:solidFill>
                          <a:schemeClr val="accent2"/>
                        </a:solidFill>
                      </a:endParaRPr>
                    </a:p>
                  </a:txBody>
                  <a:tcPr/>
                </a:tc>
              </a:tr>
              <a:tr h="786187">
                <a:tc>
                  <a:txBody>
                    <a:bodyPr/>
                    <a:lstStyle/>
                    <a:p>
                      <a:pPr algn="l" rtl="0"/>
                      <a:r>
                        <a:rPr lang="en-US" sz="2800" dirty="0" err="1" smtClean="0">
                          <a:solidFill>
                            <a:schemeClr val="accent2"/>
                          </a:solidFill>
                        </a:rPr>
                        <a:t>Basophils</a:t>
                      </a:r>
                      <a:endParaRPr lang="en-US" sz="2800" dirty="0">
                        <a:solidFill>
                          <a:schemeClr val="accent2"/>
                        </a:solidFill>
                      </a:endParaRPr>
                    </a:p>
                  </a:txBody>
                  <a:tcPr/>
                </a:tc>
                <a:tc>
                  <a:txBody>
                    <a:bodyPr/>
                    <a:lstStyle/>
                    <a:p>
                      <a:pPr algn="l" rtl="0"/>
                      <a:endParaRPr lang="en-US" sz="2800" dirty="0">
                        <a:solidFill>
                          <a:schemeClr val="accent2"/>
                        </a:solidFill>
                      </a:endParaRPr>
                    </a:p>
                  </a:txBody>
                  <a:tcPr/>
                </a:tc>
                <a:tc>
                  <a:txBody>
                    <a:bodyPr/>
                    <a:lstStyle/>
                    <a:p>
                      <a:pPr algn="ctr" rtl="0"/>
                      <a:r>
                        <a:rPr lang="en-US" sz="2800" dirty="0" smtClean="0">
                          <a:solidFill>
                            <a:schemeClr val="accent2"/>
                          </a:solidFill>
                        </a:rPr>
                        <a:t>1</a:t>
                      </a:r>
                      <a:endParaRPr lang="en-US" sz="2800" dirty="0">
                        <a:solidFill>
                          <a:schemeClr val="accent2"/>
                        </a:solidFill>
                      </a:endParaRPr>
                    </a:p>
                  </a:txBody>
                  <a:tcPr/>
                </a:tc>
                <a:tc>
                  <a:txBody>
                    <a:bodyPr/>
                    <a:lstStyle/>
                    <a:p>
                      <a:pPr algn="ctr" rtl="0"/>
                      <a:r>
                        <a:rPr lang="en-US" sz="2800" dirty="0" smtClean="0">
                          <a:solidFill>
                            <a:schemeClr val="accent2"/>
                          </a:solidFill>
                        </a:rPr>
                        <a:t>0.5-1%</a:t>
                      </a:r>
                      <a:endParaRPr lang="en-US" sz="2800" dirty="0">
                        <a:solidFill>
                          <a:schemeClr val="accent2"/>
                        </a:solidFill>
                      </a:endParaRPr>
                    </a:p>
                  </a:txBody>
                  <a:tcPr/>
                </a:tc>
              </a:tr>
              <a:tr h="786187">
                <a:tc>
                  <a:txBody>
                    <a:bodyPr/>
                    <a:lstStyle/>
                    <a:p>
                      <a:pPr algn="l" rtl="0"/>
                      <a:r>
                        <a:rPr lang="en-US" sz="2800" dirty="0" err="1" smtClean="0">
                          <a:solidFill>
                            <a:schemeClr val="accent2"/>
                          </a:solidFill>
                        </a:rPr>
                        <a:t>Monocytes</a:t>
                      </a:r>
                      <a:endParaRPr lang="en-US" sz="2800" dirty="0">
                        <a:solidFill>
                          <a:schemeClr val="accent2"/>
                        </a:solidFill>
                      </a:endParaRPr>
                    </a:p>
                  </a:txBody>
                  <a:tcPr/>
                </a:tc>
                <a:tc>
                  <a:txBody>
                    <a:bodyPr/>
                    <a:lstStyle/>
                    <a:p>
                      <a:pPr algn="l" rtl="0"/>
                      <a:endParaRPr lang="en-US" sz="2800" dirty="0">
                        <a:solidFill>
                          <a:schemeClr val="accent2"/>
                        </a:solidFill>
                      </a:endParaRPr>
                    </a:p>
                  </a:txBody>
                  <a:tcPr/>
                </a:tc>
                <a:tc>
                  <a:txBody>
                    <a:bodyPr/>
                    <a:lstStyle/>
                    <a:p>
                      <a:pPr algn="ctr" rtl="0"/>
                      <a:r>
                        <a:rPr lang="en-US" sz="2800" dirty="0" smtClean="0">
                          <a:solidFill>
                            <a:schemeClr val="accent2"/>
                          </a:solidFill>
                        </a:rPr>
                        <a:t>5</a:t>
                      </a:r>
                      <a:endParaRPr lang="en-US" sz="2800" dirty="0">
                        <a:solidFill>
                          <a:schemeClr val="accent2"/>
                        </a:solidFill>
                      </a:endParaRPr>
                    </a:p>
                  </a:txBody>
                  <a:tcPr/>
                </a:tc>
                <a:tc>
                  <a:txBody>
                    <a:bodyPr/>
                    <a:lstStyle/>
                    <a:p>
                      <a:pPr algn="ctr" rtl="0"/>
                      <a:r>
                        <a:rPr lang="en-US" sz="2800" dirty="0" smtClean="0">
                          <a:solidFill>
                            <a:schemeClr val="accent2"/>
                          </a:solidFill>
                        </a:rPr>
                        <a:t>2-8%</a:t>
                      </a:r>
                      <a:endParaRPr lang="en-US" sz="2800" dirty="0">
                        <a:solidFill>
                          <a:schemeClr val="accent2"/>
                        </a:solidFill>
                      </a:endParaRPr>
                    </a:p>
                  </a:txBody>
                  <a:tcPr/>
                </a:tc>
              </a:tr>
              <a:tr h="786187">
                <a:tc>
                  <a:txBody>
                    <a:bodyPr/>
                    <a:lstStyle/>
                    <a:p>
                      <a:pPr algn="l" rtl="0"/>
                      <a:r>
                        <a:rPr lang="en-US" sz="2800" dirty="0" smtClean="0">
                          <a:solidFill>
                            <a:schemeClr val="accent2"/>
                          </a:solidFill>
                        </a:rPr>
                        <a:t>Lymphocytes</a:t>
                      </a:r>
                      <a:endParaRPr lang="en-US" sz="2800" dirty="0">
                        <a:solidFill>
                          <a:schemeClr val="accent2"/>
                        </a:solidFill>
                      </a:endParaRPr>
                    </a:p>
                  </a:txBody>
                  <a:tcPr/>
                </a:tc>
                <a:tc>
                  <a:txBody>
                    <a:bodyPr/>
                    <a:lstStyle/>
                    <a:p>
                      <a:pPr algn="l" rtl="0"/>
                      <a:endParaRPr lang="en-US" sz="2800" dirty="0">
                        <a:solidFill>
                          <a:schemeClr val="accent2"/>
                        </a:solidFill>
                      </a:endParaRPr>
                    </a:p>
                  </a:txBody>
                  <a:tcPr/>
                </a:tc>
                <a:tc>
                  <a:txBody>
                    <a:bodyPr/>
                    <a:lstStyle/>
                    <a:p>
                      <a:pPr algn="ctr" rtl="0"/>
                      <a:r>
                        <a:rPr lang="en-US" sz="2800" dirty="0" smtClean="0">
                          <a:solidFill>
                            <a:schemeClr val="accent2"/>
                          </a:solidFill>
                        </a:rPr>
                        <a:t>32</a:t>
                      </a:r>
                      <a:endParaRPr lang="en-US" sz="2800" dirty="0">
                        <a:solidFill>
                          <a:schemeClr val="accent2"/>
                        </a:solidFill>
                      </a:endParaRPr>
                    </a:p>
                  </a:txBody>
                  <a:tcPr/>
                </a:tc>
                <a:tc>
                  <a:txBody>
                    <a:bodyPr/>
                    <a:lstStyle/>
                    <a:p>
                      <a:pPr algn="ctr" rtl="0"/>
                      <a:r>
                        <a:rPr lang="en-US" sz="2800" dirty="0" smtClean="0">
                          <a:solidFill>
                            <a:schemeClr val="accent2"/>
                          </a:solidFill>
                        </a:rPr>
                        <a:t>20-40%</a:t>
                      </a:r>
                      <a:endParaRPr lang="en-US" sz="2800" dirty="0">
                        <a:solidFill>
                          <a:schemeClr val="accent2"/>
                        </a:solidFill>
                      </a:endParaRPr>
                    </a:p>
                  </a:txBody>
                  <a:tcPr/>
                </a:tc>
              </a:tr>
              <a:tr h="786187">
                <a:tc>
                  <a:txBody>
                    <a:bodyPr/>
                    <a:lstStyle/>
                    <a:p>
                      <a:pPr algn="l" rtl="0"/>
                      <a:r>
                        <a:rPr lang="en-US" sz="2800" dirty="0" smtClean="0">
                          <a:solidFill>
                            <a:schemeClr val="accent2"/>
                          </a:solidFill>
                        </a:rPr>
                        <a:t>Total</a:t>
                      </a:r>
                      <a:endParaRPr lang="en-US" sz="2800" dirty="0">
                        <a:solidFill>
                          <a:schemeClr val="accent2"/>
                        </a:solidFill>
                      </a:endParaRPr>
                    </a:p>
                  </a:txBody>
                  <a:tcPr/>
                </a:tc>
                <a:tc>
                  <a:txBody>
                    <a:bodyPr/>
                    <a:lstStyle/>
                    <a:p>
                      <a:pPr algn="l" rtl="0"/>
                      <a:endParaRPr lang="en-US" sz="2800" dirty="0">
                        <a:solidFill>
                          <a:schemeClr val="accent2"/>
                        </a:solidFill>
                      </a:endParaRPr>
                    </a:p>
                  </a:txBody>
                  <a:tcPr/>
                </a:tc>
                <a:tc>
                  <a:txBody>
                    <a:bodyPr/>
                    <a:lstStyle/>
                    <a:p>
                      <a:pPr algn="l" rtl="0"/>
                      <a:r>
                        <a:rPr lang="en-US" sz="2800" dirty="0" smtClean="0">
                          <a:solidFill>
                            <a:schemeClr val="accent2"/>
                          </a:solidFill>
                        </a:rPr>
                        <a:t>100</a:t>
                      </a:r>
                      <a:endParaRPr lang="en-US" sz="2800" dirty="0">
                        <a:solidFill>
                          <a:schemeClr val="accent2"/>
                        </a:solidFill>
                      </a:endParaRPr>
                    </a:p>
                  </a:txBody>
                  <a:tcPr/>
                </a:tc>
                <a:tc>
                  <a:txBody>
                    <a:bodyPr/>
                    <a:lstStyle/>
                    <a:p>
                      <a:pPr algn="l" rtl="0"/>
                      <a:r>
                        <a:rPr lang="en-US" sz="2800" dirty="0" smtClean="0">
                          <a:solidFill>
                            <a:schemeClr val="accent2"/>
                          </a:solidFill>
                        </a:rPr>
                        <a:t>100%</a:t>
                      </a:r>
                      <a:endParaRPr lang="en-US" sz="2800" dirty="0">
                        <a:solidFill>
                          <a:schemeClr val="accent2"/>
                        </a:solidFill>
                      </a:endParaRPr>
                    </a:p>
                  </a:txBody>
                  <a:tcPr/>
                </a:tc>
              </a:tr>
            </a:tbl>
          </a:graphicData>
        </a:graphic>
      </p:graphicFrame>
      <p:pic>
        <p:nvPicPr>
          <p:cNvPr id="4098" name="Picture 2"/>
          <p:cNvPicPr>
            <a:picLocks noChangeAspect="1" noChangeArrowheads="1"/>
          </p:cNvPicPr>
          <p:nvPr/>
        </p:nvPicPr>
        <p:blipFill>
          <a:blip r:embed="rId2" cstate="print"/>
          <a:srcRect/>
          <a:stretch>
            <a:fillRect/>
          </a:stretch>
        </p:blipFill>
        <p:spPr bwMode="auto">
          <a:xfrm>
            <a:off x="3048000" y="1676400"/>
            <a:ext cx="733425" cy="666750"/>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2971800" y="2514600"/>
            <a:ext cx="895350" cy="819150"/>
          </a:xfrm>
          <a:prstGeom prst="rect">
            <a:avLst/>
          </a:prstGeom>
          <a:noFill/>
          <a:ln w="9525">
            <a:noFill/>
            <a:miter lim="800000"/>
            <a:headEnd/>
            <a:tailEnd/>
          </a:ln>
        </p:spPr>
      </p:pic>
      <p:pic>
        <p:nvPicPr>
          <p:cNvPr id="4100" name="Picture 4"/>
          <p:cNvPicPr>
            <a:picLocks noChangeAspect="1" noChangeArrowheads="1"/>
          </p:cNvPicPr>
          <p:nvPr/>
        </p:nvPicPr>
        <p:blipFill>
          <a:blip r:embed="rId4" cstate="print"/>
          <a:srcRect/>
          <a:stretch>
            <a:fillRect/>
          </a:stretch>
        </p:blipFill>
        <p:spPr bwMode="auto">
          <a:xfrm>
            <a:off x="3048000" y="3352800"/>
            <a:ext cx="685800" cy="752475"/>
          </a:xfrm>
          <a:prstGeom prst="rect">
            <a:avLst/>
          </a:prstGeom>
          <a:noFill/>
          <a:ln w="9525">
            <a:noFill/>
            <a:miter lim="800000"/>
            <a:headEnd/>
            <a:tailEnd/>
          </a:ln>
        </p:spPr>
      </p:pic>
      <p:pic>
        <p:nvPicPr>
          <p:cNvPr id="4101" name="Picture 5"/>
          <p:cNvPicPr>
            <a:picLocks noChangeAspect="1" noChangeArrowheads="1"/>
          </p:cNvPicPr>
          <p:nvPr/>
        </p:nvPicPr>
        <p:blipFill>
          <a:blip r:embed="rId5" cstate="print"/>
          <a:srcRect/>
          <a:stretch>
            <a:fillRect/>
          </a:stretch>
        </p:blipFill>
        <p:spPr bwMode="auto">
          <a:xfrm>
            <a:off x="2667000" y="4114800"/>
            <a:ext cx="962025" cy="833438"/>
          </a:xfrm>
          <a:prstGeom prst="rect">
            <a:avLst/>
          </a:prstGeom>
          <a:noFill/>
          <a:ln w="9525">
            <a:noFill/>
            <a:miter lim="800000"/>
            <a:headEnd/>
            <a:tailEnd/>
          </a:ln>
        </p:spPr>
      </p:pic>
      <p:pic>
        <p:nvPicPr>
          <p:cNvPr id="4102" name="Picture 6"/>
          <p:cNvPicPr>
            <a:picLocks noChangeAspect="1" noChangeArrowheads="1"/>
          </p:cNvPicPr>
          <p:nvPr/>
        </p:nvPicPr>
        <p:blipFill>
          <a:blip r:embed="rId6" cstate="print"/>
          <a:srcRect/>
          <a:stretch>
            <a:fillRect/>
          </a:stretch>
        </p:blipFill>
        <p:spPr bwMode="auto">
          <a:xfrm>
            <a:off x="2971800" y="5105400"/>
            <a:ext cx="619125" cy="657225"/>
          </a:xfrm>
          <a:prstGeom prst="rect">
            <a:avLst/>
          </a:prstGeom>
          <a:noFill/>
          <a:ln w="9525">
            <a:noFill/>
            <a:miter lim="800000"/>
            <a:headEnd/>
            <a:tailEnd/>
          </a:ln>
        </p:spPr>
      </p:pic>
      <p:sp>
        <p:nvSpPr>
          <p:cNvPr id="8" name="Footer Placeholder 7"/>
          <p:cNvSpPr>
            <a:spLocks noGrp="1"/>
          </p:cNvSpPr>
          <p:nvPr>
            <p:ph type="ftr" sz="quarter" idx="11"/>
          </p:nvPr>
        </p:nvSpPr>
        <p:spPr/>
        <p:txBody>
          <a:bodyPr/>
          <a:lstStyle/>
          <a:p>
            <a:pPr>
              <a:defRPr/>
            </a:pPr>
            <a:endParaRPr lang="en-US" dirty="0"/>
          </a:p>
        </p:txBody>
      </p:sp>
      <p:sp>
        <p:nvSpPr>
          <p:cNvPr id="9" name="Rectangle 8"/>
          <p:cNvSpPr/>
          <p:nvPr/>
        </p:nvSpPr>
        <p:spPr>
          <a:xfrm>
            <a:off x="2133600" y="0"/>
            <a:ext cx="5029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400" dirty="0" smtClean="0"/>
              <a:t>WBCs Differential</a:t>
            </a:r>
            <a:endParaRPr lang="ar-SA" sz="4400" dirty="0"/>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950168"/>
          </a:xfrm>
        </p:spPr>
        <p:txBody>
          <a:bodyPr>
            <a:noAutofit/>
          </a:bodyPr>
          <a:lstStyle/>
          <a:p>
            <a:r>
              <a:rPr lang="en-US" sz="4400" b="1" dirty="0" smtClean="0">
                <a:solidFill>
                  <a:srgbClr val="C00000"/>
                </a:solidFill>
              </a:rPr>
              <a:t>Clinical Application</a:t>
            </a:r>
            <a:endParaRPr lang="ar-SA" sz="4400" b="1" dirty="0">
              <a:solidFill>
                <a:srgbClr val="C00000"/>
              </a:solidFill>
            </a:endParaRPr>
          </a:p>
        </p:txBody>
      </p:sp>
      <p:sp>
        <p:nvSpPr>
          <p:cNvPr id="3" name="Content Placeholder 2"/>
          <p:cNvSpPr>
            <a:spLocks noGrp="1"/>
          </p:cNvSpPr>
          <p:nvPr>
            <p:ph idx="1"/>
          </p:nvPr>
        </p:nvSpPr>
        <p:spPr>
          <a:xfrm>
            <a:off x="107504" y="1447800"/>
            <a:ext cx="8928992" cy="3914875"/>
          </a:xfrm>
        </p:spPr>
        <p:txBody>
          <a:bodyPr>
            <a:noAutofit/>
          </a:bodyPr>
          <a:lstStyle/>
          <a:p>
            <a:pPr algn="l" rtl="0"/>
            <a:r>
              <a:rPr lang="en-US" sz="3200" b="1" dirty="0" err="1" smtClean="0">
                <a:effectLst/>
              </a:rPr>
              <a:t>Leucocytosis</a:t>
            </a:r>
            <a:r>
              <a:rPr lang="en-US" sz="3200" b="1" dirty="0" smtClean="0">
                <a:effectLst/>
              </a:rPr>
              <a:t>: High WBC count, </a:t>
            </a:r>
            <a:r>
              <a:rPr lang="en-US" sz="3200" dirty="0"/>
              <a:t>in </a:t>
            </a:r>
            <a:r>
              <a:rPr lang="en-US" sz="3200" b="1" dirty="0"/>
              <a:t>infection</a:t>
            </a:r>
            <a:r>
              <a:rPr lang="en-US" sz="3200" dirty="0"/>
              <a:t>, allergy, systemic illness, inflammation, tissue </a:t>
            </a:r>
            <a:r>
              <a:rPr lang="en-US" sz="3200" dirty="0" smtClean="0"/>
              <a:t>injury.</a:t>
            </a:r>
          </a:p>
          <a:p>
            <a:pPr algn="l" rtl="0"/>
            <a:r>
              <a:rPr lang="en-US" sz="3200" dirty="0" smtClean="0"/>
              <a:t>Differential count provides </a:t>
            </a:r>
            <a:r>
              <a:rPr lang="en-US" sz="3200" dirty="0"/>
              <a:t>clues about certain </a:t>
            </a:r>
            <a:r>
              <a:rPr lang="en-US" sz="3200" dirty="0" smtClean="0"/>
              <a:t>illnesses --&gt;</a:t>
            </a:r>
            <a:endParaRPr lang="en-US" sz="3200" b="1" dirty="0" smtClean="0">
              <a:effectLst/>
            </a:endParaRPr>
          </a:p>
          <a:p>
            <a:pPr marL="971550" lvl="1" indent="-514350" algn="l" rtl="0">
              <a:buFont typeface="+mj-lt"/>
              <a:buAutoNum type="arabicPeriod"/>
            </a:pPr>
            <a:r>
              <a:rPr lang="en-US" sz="3200" b="1" dirty="0" err="1" smtClean="0">
                <a:effectLst/>
              </a:rPr>
              <a:t>Neutrophilia</a:t>
            </a:r>
            <a:r>
              <a:rPr lang="en-US" sz="3200" b="1" dirty="0" smtClean="0">
                <a:effectLst/>
              </a:rPr>
              <a:t>: </a:t>
            </a:r>
            <a:r>
              <a:rPr lang="en-US" sz="3200" dirty="0" err="1" smtClean="0">
                <a:effectLst/>
              </a:rPr>
              <a:t>pyogenic</a:t>
            </a:r>
            <a:r>
              <a:rPr lang="en-US" sz="3200" dirty="0" smtClean="0">
                <a:effectLst/>
              </a:rPr>
              <a:t> illness.</a:t>
            </a:r>
          </a:p>
          <a:p>
            <a:pPr marL="971550" lvl="1" indent="-514350" algn="l" rtl="0">
              <a:buFont typeface="+mj-lt"/>
              <a:buAutoNum type="arabicPeriod"/>
            </a:pPr>
            <a:r>
              <a:rPr lang="en-US" sz="3200" b="1" dirty="0" smtClean="0">
                <a:effectLst/>
              </a:rPr>
              <a:t>Eosinophilia: </a:t>
            </a:r>
            <a:r>
              <a:rPr lang="en-US" sz="3200" dirty="0" smtClean="0">
                <a:effectLst/>
              </a:rPr>
              <a:t>Allergy.</a:t>
            </a:r>
          </a:p>
          <a:p>
            <a:pPr marL="971550" lvl="1" indent="-514350" algn="l" rtl="0">
              <a:buFont typeface="+mj-lt"/>
              <a:buAutoNum type="arabicPeriod"/>
            </a:pPr>
            <a:r>
              <a:rPr lang="en-US" sz="3200" b="1" dirty="0" smtClean="0">
                <a:effectLst/>
              </a:rPr>
              <a:t>Lymphocytosis: </a:t>
            </a:r>
            <a:r>
              <a:rPr lang="en-US" sz="3200" dirty="0"/>
              <a:t>infectious </a:t>
            </a:r>
            <a:r>
              <a:rPr lang="en-US" sz="3200" dirty="0" smtClean="0"/>
              <a:t>mononucleosis.</a:t>
            </a:r>
            <a:endParaRPr lang="ar-SA" sz="3200" b="1" dirty="0">
              <a:effectLst/>
            </a:endParaRPr>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xmlns="" val="82849830"/>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1026368"/>
          </a:xfrm>
        </p:spPr>
        <p:txBody>
          <a:bodyPr>
            <a:noAutofit/>
          </a:bodyPr>
          <a:lstStyle/>
          <a:p>
            <a:r>
              <a:rPr lang="en-US" sz="4400" b="1" dirty="0" smtClean="0">
                <a:solidFill>
                  <a:srgbClr val="C00000"/>
                </a:solidFill>
                <a:effectLst/>
              </a:rPr>
              <a:t>Clinical application</a:t>
            </a:r>
            <a:endParaRPr lang="ar-SA" sz="4400" b="1" dirty="0">
              <a:solidFill>
                <a:srgbClr val="C00000"/>
              </a:solidFill>
            </a:endParaRPr>
          </a:p>
        </p:txBody>
      </p:sp>
      <p:sp>
        <p:nvSpPr>
          <p:cNvPr id="3" name="Content Placeholder 2"/>
          <p:cNvSpPr>
            <a:spLocks noGrp="1"/>
          </p:cNvSpPr>
          <p:nvPr>
            <p:ph idx="1"/>
          </p:nvPr>
        </p:nvSpPr>
        <p:spPr>
          <a:xfrm>
            <a:off x="107504" y="1066800"/>
            <a:ext cx="8928992" cy="4295875"/>
          </a:xfrm>
        </p:spPr>
        <p:txBody>
          <a:bodyPr>
            <a:noAutofit/>
          </a:bodyPr>
          <a:lstStyle/>
          <a:p>
            <a:pPr algn="l" rtl="0">
              <a:buNone/>
            </a:pPr>
            <a:r>
              <a:rPr lang="en-US" sz="3200" b="1" dirty="0" smtClean="0">
                <a:solidFill>
                  <a:schemeClr val="tx2"/>
                </a:solidFill>
              </a:rPr>
              <a:t>Platelet count:</a:t>
            </a:r>
          </a:p>
          <a:p>
            <a:pPr algn="l" rtl="0">
              <a:buNone/>
            </a:pPr>
            <a:r>
              <a:rPr lang="en-US" sz="3200" dirty="0" err="1" smtClean="0">
                <a:solidFill>
                  <a:schemeClr val="tx2"/>
                </a:solidFill>
              </a:rPr>
              <a:t>Thrombocytosis</a:t>
            </a:r>
            <a:r>
              <a:rPr lang="en-US" sz="3200" dirty="0" smtClean="0"/>
              <a:t> </a:t>
            </a:r>
            <a:r>
              <a:rPr lang="en-US" sz="3200" dirty="0" smtClean="0">
                <a:solidFill>
                  <a:schemeClr val="tx2"/>
                </a:solidFill>
                <a:sym typeface="Wingdings" pitchFamily="2" charset="2"/>
              </a:rPr>
              <a:t> </a:t>
            </a:r>
            <a:endParaRPr lang="en-US" sz="3200" dirty="0" smtClean="0">
              <a:solidFill>
                <a:schemeClr val="tx2"/>
              </a:solidFill>
            </a:endParaRPr>
          </a:p>
          <a:p>
            <a:pPr algn="l" rtl="0">
              <a:buNone/>
            </a:pPr>
            <a:r>
              <a:rPr lang="en-US" sz="3200" dirty="0" smtClean="0"/>
              <a:t>Chronic myeloid </a:t>
            </a:r>
            <a:r>
              <a:rPr lang="en-US" sz="3200" dirty="0" err="1" smtClean="0"/>
              <a:t>leukaemia</a:t>
            </a:r>
            <a:r>
              <a:rPr lang="en-US" sz="3200" dirty="0" smtClean="0"/>
              <a:t>.</a:t>
            </a:r>
            <a:endParaRPr lang="en-US" sz="3200" dirty="0" smtClean="0">
              <a:solidFill>
                <a:schemeClr val="tx2"/>
              </a:solidFill>
            </a:endParaRPr>
          </a:p>
          <a:p>
            <a:pPr algn="l" rtl="0">
              <a:buNone/>
            </a:pPr>
            <a:endParaRPr lang="en-US" sz="3200" dirty="0" smtClean="0">
              <a:solidFill>
                <a:schemeClr val="tx2"/>
              </a:solidFill>
            </a:endParaRPr>
          </a:p>
          <a:p>
            <a:pPr algn="l" rtl="0">
              <a:buNone/>
            </a:pPr>
            <a:r>
              <a:rPr lang="en-US" sz="3200" dirty="0" smtClean="0">
                <a:solidFill>
                  <a:schemeClr val="tx2"/>
                </a:solidFill>
              </a:rPr>
              <a:t>Thrombocytopenia </a:t>
            </a:r>
            <a:r>
              <a:rPr lang="en-US" sz="3200" dirty="0" smtClean="0">
                <a:solidFill>
                  <a:schemeClr val="tx2"/>
                </a:solidFill>
                <a:sym typeface="Wingdings" pitchFamily="2" charset="2"/>
              </a:rPr>
              <a:t></a:t>
            </a:r>
          </a:p>
          <a:p>
            <a:pPr algn="l" rtl="0">
              <a:buNone/>
            </a:pPr>
            <a:r>
              <a:rPr lang="en-US" sz="3200" dirty="0" smtClean="0">
                <a:sym typeface="Wingdings" pitchFamily="2" charset="2"/>
              </a:rPr>
              <a:t>A plastic anemia.</a:t>
            </a:r>
          </a:p>
          <a:p>
            <a:pPr algn="l" rtl="0">
              <a:buNone/>
            </a:pPr>
            <a:r>
              <a:rPr lang="en-US" sz="3200" dirty="0" smtClean="0">
                <a:sym typeface="Wingdings" pitchFamily="2" charset="2"/>
              </a:rPr>
              <a:t>Chemotherapy. </a:t>
            </a:r>
          </a:p>
          <a:p>
            <a:pPr algn="l" rtl="0">
              <a:buNone/>
            </a:pPr>
            <a:endParaRPr lang="ar-SA" sz="3200" dirty="0">
              <a:solidFill>
                <a:schemeClr val="tx2"/>
              </a:solidFill>
            </a:endParaRPr>
          </a:p>
        </p:txBody>
      </p:sp>
      <p:sp>
        <p:nvSpPr>
          <p:cNvPr id="4" name="Footer Placeholder 3"/>
          <p:cNvSpPr>
            <a:spLocks noGrp="1"/>
          </p:cNvSpPr>
          <p:nvPr>
            <p:ph type="ftr" sz="quarter" idx="11"/>
          </p:nvPr>
        </p:nvSpPr>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116632"/>
            <a:ext cx="8928992" cy="1102568"/>
          </a:xfrm>
        </p:spPr>
        <p:txBody>
          <a:bodyPr>
            <a:noAutofit/>
          </a:bodyPr>
          <a:lstStyle/>
          <a:p>
            <a:pPr eaLnBrk="1" hangingPunct="1"/>
            <a:r>
              <a:rPr lang="en-US" sz="4800" b="1" dirty="0" smtClean="0">
                <a:solidFill>
                  <a:srgbClr val="C00000"/>
                </a:solidFill>
                <a:effectLst/>
              </a:rPr>
              <a:t>Aims of the Practical</a:t>
            </a:r>
          </a:p>
        </p:txBody>
      </p:sp>
      <p:sp>
        <p:nvSpPr>
          <p:cNvPr id="6147" name="Rectangle 3"/>
          <p:cNvSpPr>
            <a:spLocks noGrp="1" noChangeArrowheads="1"/>
          </p:cNvSpPr>
          <p:nvPr>
            <p:ph idx="1"/>
          </p:nvPr>
        </p:nvSpPr>
        <p:spPr>
          <a:xfrm>
            <a:off x="107504" y="1295400"/>
            <a:ext cx="8928992" cy="4067275"/>
          </a:xfrm>
        </p:spPr>
        <p:txBody>
          <a:bodyPr>
            <a:noAutofit/>
          </a:bodyPr>
          <a:lstStyle/>
          <a:p>
            <a:pPr marL="609600" indent="-609600" algn="l" rtl="0" eaLnBrk="1" hangingPunct="1">
              <a:buFont typeface="Wingdings" pitchFamily="2" charset="2"/>
              <a:buAutoNum type="arabicPeriod"/>
              <a:defRPr/>
            </a:pPr>
            <a:r>
              <a:rPr lang="en-US" sz="3200" dirty="0" smtClean="0"/>
              <a:t>Counting Red blood cells.</a:t>
            </a:r>
          </a:p>
          <a:p>
            <a:pPr marL="609600" indent="-609600" algn="l" rtl="0" eaLnBrk="1" hangingPunct="1">
              <a:buFont typeface="Wingdings" pitchFamily="2" charset="2"/>
              <a:buAutoNum type="arabicPeriod"/>
              <a:defRPr/>
            </a:pPr>
            <a:r>
              <a:rPr lang="en-US" sz="3200" dirty="0" smtClean="0"/>
              <a:t>Counting White blood cells.</a:t>
            </a:r>
          </a:p>
          <a:p>
            <a:pPr marL="609600" indent="-609600" algn="l" rtl="0" eaLnBrk="1" hangingPunct="1">
              <a:buFont typeface="Wingdings" pitchFamily="2" charset="2"/>
              <a:buAutoNum type="arabicPeriod"/>
              <a:defRPr/>
            </a:pPr>
            <a:r>
              <a:rPr lang="en-US" sz="3200" dirty="0" smtClean="0"/>
              <a:t>Determination of hemoglobin concentration.</a:t>
            </a:r>
          </a:p>
          <a:p>
            <a:pPr marL="609600" indent="-609600" algn="l" rtl="0" eaLnBrk="1" hangingPunct="1">
              <a:buFont typeface="Wingdings" pitchFamily="2" charset="2"/>
              <a:buAutoNum type="arabicPeriod"/>
              <a:defRPr/>
            </a:pPr>
            <a:r>
              <a:rPr lang="en-US" sz="3200" dirty="0" smtClean="0"/>
              <a:t>Determination of packed cell volume (PCV) </a:t>
            </a:r>
            <a:r>
              <a:rPr lang="en-US" sz="3200" dirty="0" err="1" smtClean="0"/>
              <a:t>hematocriet</a:t>
            </a:r>
            <a:r>
              <a:rPr lang="en-US" sz="3200" dirty="0" smtClean="0"/>
              <a:t>.</a:t>
            </a:r>
          </a:p>
          <a:p>
            <a:pPr marL="609600" indent="-609600" algn="l" rtl="0" eaLnBrk="1" hangingPunct="1">
              <a:buFont typeface="Wingdings" pitchFamily="2" charset="2"/>
              <a:buAutoNum type="arabicPeriod"/>
              <a:defRPr/>
            </a:pPr>
            <a:r>
              <a:rPr lang="en-US" sz="3200" dirty="0" smtClean="0"/>
              <a:t>Calculation of red blood cell indices.</a:t>
            </a:r>
          </a:p>
          <a:p>
            <a:pPr marL="609600" indent="-609600" algn="l" rtl="0" eaLnBrk="1" hangingPunct="1">
              <a:buFont typeface="Wingdings" pitchFamily="2" charset="2"/>
              <a:buAutoNum type="arabicPeriod"/>
              <a:defRPr/>
            </a:pPr>
            <a:r>
              <a:rPr lang="en-US" sz="3200" dirty="0" smtClean="0"/>
              <a:t>Determination of ESR.</a:t>
            </a:r>
          </a:p>
        </p:txBody>
      </p:sp>
      <p:sp>
        <p:nvSpPr>
          <p:cNvPr id="4" name="Footer Placeholder 3"/>
          <p:cNvSpPr>
            <a:spLocks noGrp="1"/>
          </p:cNvSpPr>
          <p:nvPr>
            <p:ph type="ftr" sz="quarter" idx="11"/>
          </p:nvPr>
        </p:nvSpPr>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7504" y="116632"/>
            <a:ext cx="8928992" cy="1254968"/>
          </a:xfrm>
        </p:spPr>
        <p:txBody>
          <a:bodyPr>
            <a:noAutofit/>
          </a:bodyPr>
          <a:lstStyle/>
          <a:p>
            <a:pPr eaLnBrk="1" hangingPunct="1"/>
            <a:r>
              <a:rPr lang="en-US" sz="4400" b="1" dirty="0" smtClean="0">
                <a:solidFill>
                  <a:srgbClr val="C00000"/>
                </a:solidFill>
                <a:effectLst/>
              </a:rPr>
              <a:t>The packed cell volume (PCV) hematocrit</a:t>
            </a:r>
          </a:p>
        </p:txBody>
      </p:sp>
      <p:sp>
        <p:nvSpPr>
          <p:cNvPr id="10243" name="Rectangle 3"/>
          <p:cNvSpPr>
            <a:spLocks noGrp="1" noChangeArrowheads="1"/>
          </p:cNvSpPr>
          <p:nvPr>
            <p:ph idx="1"/>
          </p:nvPr>
        </p:nvSpPr>
        <p:spPr>
          <a:xfrm>
            <a:off x="107504" y="1524000"/>
            <a:ext cx="8928992" cy="3838675"/>
          </a:xfrm>
        </p:spPr>
        <p:txBody>
          <a:bodyPr>
            <a:normAutofit/>
          </a:bodyPr>
          <a:lstStyle/>
          <a:p>
            <a:pPr marL="609600" indent="-609600" algn="l" rtl="0" eaLnBrk="1" hangingPunct="1">
              <a:lnSpc>
                <a:spcPct val="80000"/>
              </a:lnSpc>
            </a:pPr>
            <a:r>
              <a:rPr lang="en-US" sz="3200" dirty="0" smtClean="0">
                <a:effectLst/>
              </a:rPr>
              <a:t>The ratio of packed blood cells volume to plasma.</a:t>
            </a:r>
          </a:p>
        </p:txBody>
      </p:sp>
      <p:sp>
        <p:nvSpPr>
          <p:cNvPr id="4" name="Footer Placeholder 3"/>
          <p:cNvSpPr>
            <a:spLocks noGrp="1"/>
          </p:cNvSpPr>
          <p:nvPr>
            <p:ph type="ftr" sz="quarter" idx="11"/>
          </p:nvPr>
        </p:nvSpPr>
        <p:spPr/>
        <p:txBody>
          <a:bodyPr/>
          <a:lstStyle/>
          <a:p>
            <a:pPr>
              <a:defRPr/>
            </a:pPr>
            <a:r>
              <a:rPr lang="en-US" smtClean="0"/>
              <a:t>Dr Sitelbanat 2011</a:t>
            </a:r>
            <a:endParaRPr lang="en-US"/>
          </a:p>
        </p:txBody>
      </p:sp>
      <p:pic>
        <p:nvPicPr>
          <p:cNvPr id="5" name="Picture 1031" descr="1"/>
          <p:cNvPicPr>
            <a:picLocks noChangeAspect="1" noChangeArrowheads="1"/>
          </p:cNvPicPr>
          <p:nvPr/>
        </p:nvPicPr>
        <p:blipFill>
          <a:blip r:embed="rId2" cstate="print"/>
          <a:stretch>
            <a:fillRect/>
          </a:stretch>
        </p:blipFill>
        <p:spPr bwMode="auto">
          <a:xfrm>
            <a:off x="1752600" y="2514600"/>
            <a:ext cx="5791200" cy="4038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7504" y="116632"/>
            <a:ext cx="8928992" cy="1331168"/>
          </a:xfrm>
        </p:spPr>
        <p:txBody>
          <a:bodyPr>
            <a:noAutofit/>
          </a:bodyPr>
          <a:lstStyle/>
          <a:p>
            <a:pPr eaLnBrk="1" hangingPunct="1"/>
            <a:r>
              <a:rPr lang="en-US" sz="4400" b="1" dirty="0" smtClean="0">
                <a:solidFill>
                  <a:srgbClr val="C00000"/>
                </a:solidFill>
                <a:effectLst/>
              </a:rPr>
              <a:t>The packed cell volume (PCV) hematocrit</a:t>
            </a:r>
          </a:p>
        </p:txBody>
      </p:sp>
      <p:sp>
        <p:nvSpPr>
          <p:cNvPr id="10243" name="Rectangle 3"/>
          <p:cNvSpPr>
            <a:spLocks noGrp="1" noChangeArrowheads="1"/>
          </p:cNvSpPr>
          <p:nvPr>
            <p:ph idx="1"/>
          </p:nvPr>
        </p:nvSpPr>
        <p:spPr>
          <a:xfrm>
            <a:off x="107504" y="1828800"/>
            <a:ext cx="8928992" cy="3533875"/>
          </a:xfrm>
        </p:spPr>
        <p:txBody>
          <a:bodyPr>
            <a:normAutofit lnSpcReduction="10000"/>
          </a:bodyPr>
          <a:lstStyle/>
          <a:p>
            <a:pPr marL="609600" indent="-609600" algn="l" rtl="0" eaLnBrk="1" hangingPunct="1">
              <a:lnSpc>
                <a:spcPct val="80000"/>
              </a:lnSpc>
            </a:pPr>
            <a:r>
              <a:rPr lang="en-US" sz="3200" dirty="0" smtClean="0">
                <a:effectLst/>
              </a:rPr>
              <a:t>Capillary blood obtained from pricking finger tip after cleaning it with alcohol </a:t>
            </a:r>
          </a:p>
          <a:p>
            <a:pPr marL="609600" indent="-609600" algn="l" rtl="0" eaLnBrk="1" hangingPunct="1">
              <a:lnSpc>
                <a:spcPct val="80000"/>
              </a:lnSpc>
            </a:pPr>
            <a:r>
              <a:rPr lang="en-US" sz="3200" dirty="0" smtClean="0">
                <a:effectLst/>
              </a:rPr>
              <a:t>Fill a </a:t>
            </a:r>
            <a:r>
              <a:rPr lang="en-US" sz="3200" dirty="0" err="1" smtClean="0">
                <a:effectLst/>
              </a:rPr>
              <a:t>heparinised</a:t>
            </a:r>
            <a:r>
              <a:rPr lang="en-US" sz="3200" dirty="0" smtClean="0">
                <a:effectLst/>
              </a:rPr>
              <a:t> </a:t>
            </a:r>
            <a:r>
              <a:rPr lang="en-US" sz="3200" dirty="0" smtClean="0">
                <a:effectLst/>
              </a:rPr>
              <a:t>capillary tube, then seal one end by </a:t>
            </a:r>
            <a:r>
              <a:rPr lang="en-US" sz="3200" dirty="0" err="1" smtClean="0">
                <a:effectLst/>
              </a:rPr>
              <a:t>plasticine</a:t>
            </a:r>
            <a:r>
              <a:rPr lang="en-US" sz="3200" dirty="0" smtClean="0">
                <a:effectLst/>
              </a:rPr>
              <a:t>.</a:t>
            </a:r>
          </a:p>
          <a:p>
            <a:pPr marL="609600" indent="-609600" algn="l" rtl="0" eaLnBrk="1" hangingPunct="1">
              <a:lnSpc>
                <a:spcPct val="80000"/>
              </a:lnSpc>
            </a:pPr>
            <a:r>
              <a:rPr lang="en-US" sz="3200" dirty="0" smtClean="0">
                <a:effectLst/>
              </a:rPr>
              <a:t>Centrifuge for 15 minutes to packed the cells at one end of the tube leaving a clear plasma on top.</a:t>
            </a:r>
          </a:p>
          <a:p>
            <a:pPr marL="609600" indent="-609600" algn="l" rtl="0" eaLnBrk="1" hangingPunct="1">
              <a:lnSpc>
                <a:spcPct val="80000"/>
              </a:lnSpc>
            </a:pPr>
            <a:r>
              <a:rPr lang="en-US" sz="3200" dirty="0" smtClean="0">
                <a:effectLst/>
              </a:rPr>
              <a:t>Use the </a:t>
            </a:r>
            <a:r>
              <a:rPr lang="en-US" sz="3200" dirty="0" err="1" smtClean="0">
                <a:effectLst/>
              </a:rPr>
              <a:t>hematocrit</a:t>
            </a:r>
            <a:r>
              <a:rPr lang="en-US" sz="3200" dirty="0" smtClean="0">
                <a:effectLst/>
              </a:rPr>
              <a:t> reader to find the packed cell volume.</a:t>
            </a:r>
          </a:p>
        </p:txBody>
      </p:sp>
      <p:sp>
        <p:nvSpPr>
          <p:cNvPr id="4" name="Footer Placeholder 3"/>
          <p:cNvSpPr>
            <a:spLocks noGrp="1"/>
          </p:cNvSpPr>
          <p:nvPr>
            <p:ph type="ftr" sz="quarter" idx="11"/>
          </p:nvPr>
        </p:nvSpPr>
        <p:spPr/>
        <p:txBody>
          <a:bodyPr/>
          <a:lstStyle/>
          <a:p>
            <a:pPr>
              <a:defRPr/>
            </a:pPr>
            <a:r>
              <a:rPr lang="en-US" smtClean="0"/>
              <a:t>Dr Sitelbanat 2011</a:t>
            </a:r>
            <a:endParaRPr lang="en-US"/>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2514600"/>
            <a:ext cx="2466975" cy="184785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2590800" y="1752600"/>
            <a:ext cx="5705475" cy="3514725"/>
          </a:xfrm>
          <a:prstGeom prst="rect">
            <a:avLst/>
          </a:prstGeom>
          <a:noFill/>
          <a:ln w="9525">
            <a:noFill/>
            <a:miter lim="800000"/>
            <a:headEnd/>
            <a:tailEnd/>
          </a:ln>
        </p:spPr>
      </p:pic>
      <p:sp>
        <p:nvSpPr>
          <p:cNvPr id="5" name="Title 4"/>
          <p:cNvSpPr>
            <a:spLocks noGrp="1"/>
          </p:cNvSpPr>
          <p:nvPr>
            <p:ph type="title"/>
          </p:nvPr>
        </p:nvSpPr>
        <p:spPr>
          <a:xfrm>
            <a:off x="107504" y="188640"/>
            <a:ext cx="8928992" cy="1259160"/>
          </a:xfrm>
        </p:spPr>
        <p:txBody>
          <a:bodyPr>
            <a:noAutofit/>
          </a:bodyPr>
          <a:lstStyle/>
          <a:p>
            <a:pPr algn="ctr"/>
            <a:r>
              <a:rPr lang="en-US" sz="4400" b="1" dirty="0" err="1" smtClean="0">
                <a:solidFill>
                  <a:srgbClr val="C00000"/>
                </a:solidFill>
                <a:effectLst/>
              </a:rPr>
              <a:t>Haematocrit</a:t>
            </a:r>
            <a:r>
              <a:rPr lang="en-US" sz="4400" b="1" dirty="0" smtClean="0">
                <a:solidFill>
                  <a:srgbClr val="C00000"/>
                </a:solidFill>
                <a:effectLst/>
              </a:rPr>
              <a:t> Reader</a:t>
            </a:r>
            <a:endParaRPr lang="en-US" sz="4400" b="1" dirty="0">
              <a:solidFill>
                <a:srgbClr val="C00000"/>
              </a:solidFill>
              <a:effectLst/>
            </a:endParaRPr>
          </a:p>
        </p:txBody>
      </p:sp>
      <p:sp>
        <p:nvSpPr>
          <p:cNvPr id="4" name="Footer Placeholder 3"/>
          <p:cNvSpPr>
            <a:spLocks noGrp="1"/>
          </p:cNvSpPr>
          <p:nvPr>
            <p:ph type="ftr" sz="quarter" idx="11"/>
          </p:nvPr>
        </p:nvSpPr>
        <p:spPr/>
        <p:txBody>
          <a:bodyPr/>
          <a:lstStyle/>
          <a:p>
            <a:pPr>
              <a:defRPr/>
            </a:pPr>
            <a:r>
              <a:rPr lang="en-US" smtClean="0"/>
              <a:t>Dr Sitelbanat 2011</a:t>
            </a:r>
            <a:endParaRPr lang="en-US"/>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b="1" dirty="0" smtClean="0">
              <a:effectLst/>
            </a:endParaRPr>
          </a:p>
        </p:txBody>
      </p:sp>
      <p:sp>
        <p:nvSpPr>
          <p:cNvPr id="11267" name="Rectangle 3"/>
          <p:cNvSpPr>
            <a:spLocks noGrp="1" noChangeArrowheads="1"/>
          </p:cNvSpPr>
          <p:nvPr>
            <p:ph type="body" sz="half" idx="1"/>
          </p:nvPr>
        </p:nvSpPr>
        <p:spPr/>
        <p:txBody>
          <a:bodyPr/>
          <a:lstStyle/>
          <a:p>
            <a:pPr marL="609600" indent="-609600" eaLnBrk="1" hangingPunct="1">
              <a:buFont typeface="Wingdings" pitchFamily="2" charset="2"/>
              <a:buNone/>
            </a:pPr>
            <a:endParaRPr lang="en-US" sz="2800" b="1" smtClean="0">
              <a:effectLst/>
            </a:endParaRPr>
          </a:p>
          <a:p>
            <a:pPr marL="609600" indent="-609600" eaLnBrk="1" hangingPunct="1">
              <a:buFont typeface="Wingdings" pitchFamily="2" charset="2"/>
              <a:buNone/>
            </a:pPr>
            <a:endParaRPr lang="en-US" sz="2800" b="1" smtClean="0">
              <a:effectLst/>
            </a:endParaRPr>
          </a:p>
          <a:p>
            <a:pPr marL="609600" indent="-609600" eaLnBrk="1" hangingPunct="1">
              <a:buFont typeface="Wingdings" pitchFamily="2" charset="2"/>
              <a:buNone/>
            </a:pPr>
            <a:endParaRPr lang="en-US" sz="2800" b="1" smtClean="0">
              <a:effectLst/>
            </a:endParaRPr>
          </a:p>
        </p:txBody>
      </p:sp>
      <p:graphicFrame>
        <p:nvGraphicFramePr>
          <p:cNvPr id="16414" name="Group 30"/>
          <p:cNvGraphicFramePr>
            <a:graphicFrameLocks noGrp="1"/>
          </p:cNvGraphicFramePr>
          <p:nvPr>
            <p:ph sz="half" idx="2"/>
          </p:nvPr>
        </p:nvGraphicFramePr>
        <p:xfrm>
          <a:off x="838200" y="2667000"/>
          <a:ext cx="7467600" cy="2286000"/>
        </p:xfrm>
        <a:graphic>
          <a:graphicData uri="http://schemas.openxmlformats.org/drawingml/2006/table">
            <a:tbl>
              <a:tblPr/>
              <a:tblGrid>
                <a:gridCol w="1558925"/>
                <a:gridCol w="1870075"/>
                <a:gridCol w="1828800"/>
                <a:gridCol w="2209800"/>
              </a:tblGrid>
              <a:tr h="1092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A"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Female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Average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93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PCV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latin typeface="Tahoma" pitchFamily="34" charset="0"/>
                        </a:rPr>
                        <a:t>40-54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35-47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35-54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Footer Placeholder 4"/>
          <p:cNvSpPr>
            <a:spLocks noGrp="1"/>
          </p:cNvSpPr>
          <p:nvPr>
            <p:ph type="ftr" sz="quarter" idx="10"/>
          </p:nvPr>
        </p:nvSpPr>
        <p:spPr/>
        <p:txBody>
          <a:bodyPr/>
          <a:lstStyle/>
          <a:p>
            <a:pPr>
              <a:defRPr/>
            </a:pPr>
            <a:r>
              <a:rPr lang="en-US" smtClean="0"/>
              <a:t>Dr Sitelbanat 2011</a:t>
            </a:r>
            <a:endParaRPr lang="en-US"/>
          </a:p>
        </p:txBody>
      </p:sp>
      <p:sp>
        <p:nvSpPr>
          <p:cNvPr id="6" name="Rectangle 5"/>
          <p:cNvSpPr/>
          <p:nvPr/>
        </p:nvSpPr>
        <p:spPr>
          <a:xfrm>
            <a:off x="1143000" y="1371600"/>
            <a:ext cx="6934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400" b="1" dirty="0" smtClean="0"/>
              <a:t>Normal value PCV</a:t>
            </a:r>
            <a:endParaRPr lang="ar-SA" sz="44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873968"/>
          </a:xfrm>
        </p:spPr>
        <p:txBody>
          <a:bodyPr>
            <a:noAutofit/>
          </a:bodyPr>
          <a:lstStyle/>
          <a:p>
            <a:r>
              <a:rPr lang="en-US" sz="4400" b="1" dirty="0" smtClean="0">
                <a:solidFill>
                  <a:srgbClr val="C00000"/>
                </a:solidFill>
                <a:effectLst/>
              </a:rPr>
              <a:t>Clinical application</a:t>
            </a:r>
            <a:endParaRPr lang="ar-SA" sz="4400" dirty="0">
              <a:solidFill>
                <a:srgbClr val="C00000"/>
              </a:solidFill>
            </a:endParaRPr>
          </a:p>
        </p:txBody>
      </p:sp>
      <p:sp>
        <p:nvSpPr>
          <p:cNvPr id="3" name="Content Placeholder 2"/>
          <p:cNvSpPr>
            <a:spLocks noGrp="1"/>
          </p:cNvSpPr>
          <p:nvPr>
            <p:ph idx="1"/>
          </p:nvPr>
        </p:nvSpPr>
        <p:spPr>
          <a:xfrm>
            <a:off x="107504" y="1295400"/>
            <a:ext cx="8928992" cy="4067275"/>
          </a:xfrm>
        </p:spPr>
        <p:txBody>
          <a:bodyPr>
            <a:normAutofit/>
          </a:bodyPr>
          <a:lstStyle/>
          <a:p>
            <a:pPr algn="l" rtl="0">
              <a:buNone/>
            </a:pPr>
            <a:r>
              <a:rPr lang="en-US" sz="3200" dirty="0" smtClean="0"/>
              <a:t>High </a:t>
            </a:r>
            <a:r>
              <a:rPr lang="en-US" sz="3200" dirty="0" err="1" smtClean="0"/>
              <a:t>hematocrit</a:t>
            </a:r>
            <a:r>
              <a:rPr lang="en-US" sz="3200" dirty="0" smtClean="0"/>
              <a:t> may indicate:</a:t>
            </a:r>
          </a:p>
          <a:p>
            <a:pPr algn="l" rtl="0"/>
            <a:r>
              <a:rPr lang="en-US" sz="3200" dirty="0" smtClean="0"/>
              <a:t>Dehydration</a:t>
            </a:r>
          </a:p>
          <a:p>
            <a:pPr lvl="1" algn="l" rtl="0"/>
            <a:r>
              <a:rPr lang="en-US" sz="3200" dirty="0" smtClean="0"/>
              <a:t>Burns</a:t>
            </a:r>
          </a:p>
          <a:p>
            <a:pPr lvl="1" algn="l" rtl="0"/>
            <a:r>
              <a:rPr lang="en-US" sz="3200" dirty="0" smtClean="0"/>
              <a:t>Diarrhea</a:t>
            </a:r>
          </a:p>
          <a:p>
            <a:pPr algn="l" rtl="0"/>
            <a:r>
              <a:rPr lang="en-US" sz="3200" dirty="0" err="1" smtClean="0"/>
              <a:t>Polycythemia</a:t>
            </a:r>
            <a:r>
              <a:rPr lang="en-US" sz="3200" dirty="0" smtClean="0"/>
              <a:t> </a:t>
            </a:r>
            <a:r>
              <a:rPr lang="en-US" sz="3200" dirty="0" err="1" smtClean="0"/>
              <a:t>vera</a:t>
            </a:r>
            <a:r>
              <a:rPr lang="en-US" sz="3200" dirty="0" smtClean="0"/>
              <a:t>.</a:t>
            </a:r>
          </a:p>
          <a:p>
            <a:pPr algn="l" rtl="0"/>
            <a:r>
              <a:rPr lang="en-US" sz="3200" dirty="0" smtClean="0"/>
              <a:t>Low oxygen tension (smoking, congenital heart disease, living at high altitudes).</a:t>
            </a:r>
          </a:p>
          <a:p>
            <a:pPr algn="l" rtl="0"/>
            <a:endParaRPr lang="ar-SA" sz="3200" dirty="0"/>
          </a:p>
        </p:txBody>
      </p:sp>
      <p:sp>
        <p:nvSpPr>
          <p:cNvPr id="4" name="Footer Placeholder 3"/>
          <p:cNvSpPr>
            <a:spLocks noGrp="1"/>
          </p:cNvSpPr>
          <p:nvPr>
            <p:ph type="ftr" sz="quarter" idx="11"/>
          </p:nvPr>
        </p:nvSpPr>
        <p:spPr/>
        <p:txBody>
          <a:bodyPr/>
          <a:lstStyle/>
          <a:p>
            <a:pPr>
              <a:buFont typeface="Arial" pitchFamily="34" charset="0"/>
              <a:buChar char="•"/>
              <a:defRPr/>
            </a:pPr>
            <a:endParaRPr lang="en-US" dirty="0"/>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1178768"/>
          </a:xfrm>
        </p:spPr>
        <p:txBody>
          <a:bodyPr>
            <a:noAutofit/>
          </a:bodyPr>
          <a:lstStyle/>
          <a:p>
            <a:r>
              <a:rPr lang="en-US" sz="4400" b="1" dirty="0" smtClean="0">
                <a:solidFill>
                  <a:srgbClr val="C00000"/>
                </a:solidFill>
                <a:effectLst/>
              </a:rPr>
              <a:t>Clinical application</a:t>
            </a:r>
            <a:endParaRPr lang="ar-SA" sz="4400" dirty="0">
              <a:solidFill>
                <a:srgbClr val="C00000"/>
              </a:solidFill>
            </a:endParaRPr>
          </a:p>
        </p:txBody>
      </p:sp>
      <p:sp>
        <p:nvSpPr>
          <p:cNvPr id="3" name="Content Placeholder 2"/>
          <p:cNvSpPr>
            <a:spLocks noGrp="1"/>
          </p:cNvSpPr>
          <p:nvPr>
            <p:ph idx="1"/>
          </p:nvPr>
        </p:nvSpPr>
        <p:spPr>
          <a:xfrm>
            <a:off x="107504" y="1219200"/>
            <a:ext cx="8928992" cy="4143475"/>
          </a:xfrm>
        </p:spPr>
        <p:txBody>
          <a:bodyPr>
            <a:normAutofit lnSpcReduction="10000"/>
          </a:bodyPr>
          <a:lstStyle/>
          <a:p>
            <a:pPr algn="l" rtl="0">
              <a:buNone/>
            </a:pPr>
            <a:r>
              <a:rPr lang="en-US" sz="3200" dirty="0" smtClean="0"/>
              <a:t>Low </a:t>
            </a:r>
            <a:r>
              <a:rPr lang="en-US" sz="3200" dirty="0" err="1" smtClean="0"/>
              <a:t>hematocrit</a:t>
            </a:r>
            <a:r>
              <a:rPr lang="en-US" sz="3200" dirty="0" smtClean="0"/>
              <a:t> may indicate:</a:t>
            </a:r>
          </a:p>
          <a:p>
            <a:pPr algn="l" rtl="0"/>
            <a:r>
              <a:rPr lang="en-US" sz="3200" dirty="0" smtClean="0"/>
              <a:t>Anemia (various types).</a:t>
            </a:r>
          </a:p>
          <a:p>
            <a:pPr algn="l" rtl="0"/>
            <a:r>
              <a:rPr lang="en-US" sz="3200" dirty="0" smtClean="0"/>
              <a:t>Blood loss (hemorrhage).</a:t>
            </a:r>
          </a:p>
          <a:p>
            <a:pPr algn="l" rtl="0"/>
            <a:r>
              <a:rPr lang="en-US" sz="3200" dirty="0" smtClean="0"/>
              <a:t>Bone marrow failure (for example, due to radiation, toxin, fibrosis, tumor).</a:t>
            </a:r>
          </a:p>
          <a:p>
            <a:pPr algn="l" rtl="0"/>
            <a:r>
              <a:rPr lang="en-US" sz="3200" dirty="0" err="1" smtClean="0"/>
              <a:t>Hemolysis</a:t>
            </a:r>
            <a:r>
              <a:rPr lang="en-US" sz="3200" dirty="0" smtClean="0"/>
              <a:t> (RBC destruction) related to transfusion reaction.</a:t>
            </a:r>
          </a:p>
          <a:p>
            <a:pPr algn="l" rtl="0"/>
            <a:r>
              <a:rPr lang="en-US" sz="3200" dirty="0" smtClean="0"/>
              <a:t>Leukemia.</a:t>
            </a:r>
          </a:p>
          <a:p>
            <a:pPr algn="l" rtl="0">
              <a:buNone/>
            </a:pPr>
            <a:endParaRPr lang="ar-SA" sz="3200" dirty="0"/>
          </a:p>
        </p:txBody>
      </p:sp>
      <p:sp>
        <p:nvSpPr>
          <p:cNvPr id="4" name="Footer Placeholder 3"/>
          <p:cNvSpPr>
            <a:spLocks noGrp="1"/>
          </p:cNvSpPr>
          <p:nvPr>
            <p:ph type="ftr" sz="quarter" idx="11"/>
          </p:nvPr>
        </p:nvSpPr>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7504" y="116632"/>
            <a:ext cx="8928992" cy="873968"/>
          </a:xfrm>
        </p:spPr>
        <p:txBody>
          <a:bodyPr>
            <a:noAutofit/>
          </a:bodyPr>
          <a:lstStyle/>
          <a:p>
            <a:pPr eaLnBrk="1" hangingPunct="1"/>
            <a:r>
              <a:rPr lang="en-US" sz="4400" b="1" dirty="0" smtClean="0">
                <a:solidFill>
                  <a:srgbClr val="C00000"/>
                </a:solidFill>
                <a:effectLst/>
              </a:rPr>
              <a:t>The calculation of Red Blood Indices</a:t>
            </a:r>
          </a:p>
        </p:txBody>
      </p:sp>
      <p:sp>
        <p:nvSpPr>
          <p:cNvPr id="13315" name="Rectangle 3"/>
          <p:cNvSpPr>
            <a:spLocks noGrp="1" noChangeArrowheads="1"/>
          </p:cNvSpPr>
          <p:nvPr>
            <p:ph idx="1"/>
          </p:nvPr>
        </p:nvSpPr>
        <p:spPr>
          <a:xfrm>
            <a:off x="107504" y="1143000"/>
            <a:ext cx="8928992" cy="4219675"/>
          </a:xfrm>
        </p:spPr>
        <p:txBody>
          <a:bodyPr>
            <a:noAutofit/>
          </a:bodyPr>
          <a:lstStyle/>
          <a:p>
            <a:pPr marL="609600" indent="-609600" algn="l" rtl="0" eaLnBrk="1" hangingPunct="1">
              <a:lnSpc>
                <a:spcPct val="90000"/>
              </a:lnSpc>
              <a:buFont typeface="Wingdings" pitchFamily="2" charset="2"/>
              <a:buAutoNum type="arabicPeriod"/>
            </a:pPr>
            <a:r>
              <a:rPr lang="en-US" sz="2800" b="1" dirty="0" smtClean="0">
                <a:solidFill>
                  <a:srgbClr val="C00000"/>
                </a:solidFill>
                <a:effectLst/>
              </a:rPr>
              <a:t>Mean cell volume (MCV)</a:t>
            </a:r>
          </a:p>
          <a:p>
            <a:pPr marL="990600" lvl="1" indent="-533400" algn="l" rtl="0" eaLnBrk="1" hangingPunct="1">
              <a:lnSpc>
                <a:spcPct val="90000"/>
              </a:lnSpc>
            </a:pPr>
            <a:r>
              <a:rPr lang="en-US" sz="2800" b="1" dirty="0" smtClean="0">
                <a:effectLst/>
              </a:rPr>
              <a:t>The average volume of red blood cell </a:t>
            </a:r>
          </a:p>
          <a:p>
            <a:pPr marL="990600" lvl="1" indent="-533400" algn="l" rtl="0" eaLnBrk="1" hangingPunct="1">
              <a:lnSpc>
                <a:spcPct val="90000"/>
              </a:lnSpc>
            </a:pPr>
            <a:r>
              <a:rPr lang="en-US" sz="2800" b="1" dirty="0" smtClean="0">
                <a:effectLst/>
              </a:rPr>
              <a:t>MCV =  </a:t>
            </a:r>
            <a:r>
              <a:rPr lang="en-US" sz="2800" b="1" u="sng" dirty="0" smtClean="0">
                <a:effectLst/>
              </a:rPr>
              <a:t> PCV x 10 </a:t>
            </a:r>
            <a:r>
              <a:rPr lang="en-US" sz="2800" b="1" dirty="0" smtClean="0">
                <a:effectLst/>
              </a:rPr>
              <a:t>		= </a:t>
            </a:r>
            <a:r>
              <a:rPr lang="en-US" sz="2800" b="1" dirty="0" smtClean="0">
                <a:solidFill>
                  <a:srgbClr val="C00000"/>
                </a:solidFill>
                <a:effectLst/>
              </a:rPr>
              <a:t>85 </a:t>
            </a:r>
            <a:r>
              <a:rPr lang="en-US" sz="2800" b="1" u="sng" dirty="0" smtClean="0">
                <a:solidFill>
                  <a:srgbClr val="C00000"/>
                </a:solidFill>
                <a:effectLst/>
              </a:rPr>
              <a:t>+</a:t>
            </a:r>
            <a:r>
              <a:rPr lang="en-US" sz="2800" b="1" dirty="0" smtClean="0">
                <a:solidFill>
                  <a:srgbClr val="C00000"/>
                </a:solidFill>
                <a:effectLst/>
              </a:rPr>
              <a:t> 8 </a:t>
            </a:r>
            <a:r>
              <a:rPr lang="en-US" sz="2800" b="1" dirty="0" smtClean="0">
                <a:solidFill>
                  <a:srgbClr val="C00000"/>
                </a:solidFill>
                <a:effectLst/>
                <a:sym typeface="Symbol" pitchFamily="18" charset="2"/>
              </a:rPr>
              <a:t></a:t>
            </a:r>
            <a:r>
              <a:rPr lang="en-US" sz="2800" b="1" dirty="0" smtClean="0">
                <a:solidFill>
                  <a:srgbClr val="C00000"/>
                </a:solidFill>
                <a:effectLst/>
              </a:rPr>
              <a:t>m</a:t>
            </a:r>
            <a:r>
              <a:rPr lang="en-US" sz="2800" b="1" baseline="30000" dirty="0" smtClean="0">
                <a:solidFill>
                  <a:srgbClr val="C00000"/>
                </a:solidFill>
                <a:effectLst/>
              </a:rPr>
              <a:t>3</a:t>
            </a:r>
          </a:p>
          <a:p>
            <a:pPr marL="609600" indent="-609600" algn="l" rtl="0" eaLnBrk="1" hangingPunct="1">
              <a:lnSpc>
                <a:spcPct val="90000"/>
              </a:lnSpc>
              <a:buFont typeface="Wingdings" pitchFamily="2" charset="2"/>
              <a:buNone/>
            </a:pPr>
            <a:r>
              <a:rPr lang="en-US" sz="2800" b="1" dirty="0" smtClean="0">
                <a:effectLst/>
              </a:rPr>
              <a:t>     		           RBC count</a:t>
            </a:r>
            <a:endParaRPr lang="en-US" sz="2800" b="1" u="sng" dirty="0" smtClean="0">
              <a:effectLst/>
            </a:endParaRPr>
          </a:p>
          <a:p>
            <a:pPr marL="609600" indent="-609600" algn="l" rtl="0" eaLnBrk="1" hangingPunct="1">
              <a:lnSpc>
                <a:spcPct val="90000"/>
              </a:lnSpc>
              <a:buFont typeface="Wingdings" pitchFamily="2" charset="2"/>
              <a:buAutoNum type="arabicPeriod" startAt="2"/>
            </a:pPr>
            <a:r>
              <a:rPr lang="en-US" sz="2800" b="1" dirty="0" smtClean="0">
                <a:solidFill>
                  <a:srgbClr val="C00000"/>
                </a:solidFill>
                <a:effectLst/>
              </a:rPr>
              <a:t>Mean cell hemoglobin (MCH)</a:t>
            </a:r>
          </a:p>
          <a:p>
            <a:pPr marL="990600" lvl="1" indent="-533400" algn="l" rtl="0" eaLnBrk="1" hangingPunct="1">
              <a:lnSpc>
                <a:spcPct val="90000"/>
              </a:lnSpc>
            </a:pPr>
            <a:r>
              <a:rPr lang="en-US" sz="2800" b="1" dirty="0" smtClean="0">
                <a:effectLst/>
              </a:rPr>
              <a:t>The average weight of </a:t>
            </a:r>
            <a:r>
              <a:rPr lang="en-US" sz="2800" b="1" dirty="0" err="1" smtClean="0">
                <a:effectLst/>
              </a:rPr>
              <a:t>Hb</a:t>
            </a:r>
            <a:r>
              <a:rPr lang="en-US" sz="2800" b="1" dirty="0" smtClean="0">
                <a:effectLst/>
              </a:rPr>
              <a:t> in red cells</a:t>
            </a:r>
          </a:p>
          <a:p>
            <a:pPr marL="990600" lvl="1" indent="-533400" algn="l" rtl="0" eaLnBrk="1" hangingPunct="1">
              <a:lnSpc>
                <a:spcPct val="90000"/>
              </a:lnSpc>
            </a:pPr>
            <a:r>
              <a:rPr lang="en-US" sz="2800" b="1" dirty="0" smtClean="0">
                <a:effectLst/>
              </a:rPr>
              <a:t>MCH 	=   </a:t>
            </a:r>
            <a:r>
              <a:rPr lang="en-US" sz="2800" b="1" u="sng" dirty="0" err="1" smtClean="0">
                <a:effectLst/>
              </a:rPr>
              <a:t>Hb</a:t>
            </a:r>
            <a:r>
              <a:rPr lang="en-US" sz="2800" b="1" u="sng" dirty="0" smtClean="0">
                <a:effectLst/>
              </a:rPr>
              <a:t> x 10</a:t>
            </a:r>
            <a:r>
              <a:rPr lang="en-US" sz="2800" b="1" dirty="0" smtClean="0">
                <a:effectLst/>
              </a:rPr>
              <a:t>		= </a:t>
            </a:r>
            <a:r>
              <a:rPr lang="en-US" sz="2800" b="1" dirty="0" smtClean="0">
                <a:solidFill>
                  <a:srgbClr val="C00000"/>
                </a:solidFill>
                <a:effectLst/>
              </a:rPr>
              <a:t>29.5 </a:t>
            </a:r>
            <a:r>
              <a:rPr lang="en-US" sz="2800" b="1" u="sng" dirty="0" smtClean="0">
                <a:solidFill>
                  <a:srgbClr val="C00000"/>
                </a:solidFill>
                <a:effectLst/>
              </a:rPr>
              <a:t>+</a:t>
            </a:r>
            <a:r>
              <a:rPr lang="en-US" sz="2800" b="1" dirty="0" smtClean="0">
                <a:solidFill>
                  <a:srgbClr val="C00000"/>
                </a:solidFill>
                <a:effectLst/>
              </a:rPr>
              <a:t> 2.5 pg</a:t>
            </a:r>
          </a:p>
          <a:p>
            <a:pPr marL="609600" indent="-609600" algn="l" rtl="0" eaLnBrk="1" hangingPunct="1">
              <a:lnSpc>
                <a:spcPct val="90000"/>
              </a:lnSpc>
              <a:buFont typeface="Wingdings" pitchFamily="2" charset="2"/>
              <a:buNone/>
            </a:pPr>
            <a:r>
              <a:rPr lang="en-US" sz="2800" b="1" dirty="0" smtClean="0">
                <a:effectLst/>
              </a:rPr>
              <a:t>		              RBC count.</a:t>
            </a:r>
            <a:endParaRPr lang="en-US" sz="2800" b="1" u="sng" dirty="0" smtClean="0">
              <a:effectLst/>
            </a:endParaRPr>
          </a:p>
        </p:txBody>
      </p:sp>
      <p:sp>
        <p:nvSpPr>
          <p:cNvPr id="4" name="Footer Placeholder 3"/>
          <p:cNvSpPr>
            <a:spLocks noGrp="1"/>
          </p:cNvSpPr>
          <p:nvPr>
            <p:ph type="ftr" sz="quarter" idx="11"/>
          </p:nvPr>
        </p:nvSpPr>
        <p:spPr/>
        <p:txBody>
          <a:bodyPr/>
          <a:lstStyle/>
          <a:p>
            <a:pPr>
              <a:defRPr/>
            </a:pPr>
            <a:r>
              <a:rPr lang="en-US" smtClean="0"/>
              <a:t>Dr Sitelbanat 2011</a:t>
            </a:r>
            <a:endParaRPr lang="en-US"/>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1026368"/>
          </a:xfrm>
        </p:spPr>
        <p:txBody>
          <a:bodyPr>
            <a:noAutofit/>
          </a:bodyPr>
          <a:lstStyle/>
          <a:p>
            <a:r>
              <a:rPr lang="en-US" sz="4400" b="1" dirty="0" smtClean="0">
                <a:solidFill>
                  <a:srgbClr val="C00000"/>
                </a:solidFill>
              </a:rPr>
              <a:t>The calculation of Red Blood Indices</a:t>
            </a:r>
            <a:endParaRPr lang="ar-SA" sz="4400" dirty="0"/>
          </a:p>
        </p:txBody>
      </p:sp>
      <p:sp>
        <p:nvSpPr>
          <p:cNvPr id="3" name="Content Placeholder 2"/>
          <p:cNvSpPr>
            <a:spLocks noGrp="1"/>
          </p:cNvSpPr>
          <p:nvPr>
            <p:ph idx="1"/>
          </p:nvPr>
        </p:nvSpPr>
        <p:spPr>
          <a:xfrm>
            <a:off x="107504" y="1828800"/>
            <a:ext cx="8928992" cy="3533875"/>
          </a:xfrm>
        </p:spPr>
        <p:txBody>
          <a:bodyPr/>
          <a:lstStyle/>
          <a:p>
            <a:pPr marL="609600" indent="-609600" algn="l" rtl="0">
              <a:lnSpc>
                <a:spcPct val="90000"/>
              </a:lnSpc>
              <a:buFont typeface="Wingdings" pitchFamily="2" charset="2"/>
              <a:buAutoNum type="arabicPeriod" startAt="3"/>
            </a:pPr>
            <a:r>
              <a:rPr lang="en-US" sz="2800" b="1" dirty="0" smtClean="0">
                <a:solidFill>
                  <a:srgbClr val="C00000"/>
                </a:solidFill>
              </a:rPr>
              <a:t>Mean cell </a:t>
            </a:r>
            <a:r>
              <a:rPr lang="en-US" sz="2800" b="1" dirty="0" err="1" smtClean="0">
                <a:solidFill>
                  <a:srgbClr val="C00000"/>
                </a:solidFill>
              </a:rPr>
              <a:t>Hb</a:t>
            </a:r>
            <a:r>
              <a:rPr lang="en-US" sz="2800" b="1" dirty="0" smtClean="0">
                <a:solidFill>
                  <a:srgbClr val="C00000"/>
                </a:solidFill>
              </a:rPr>
              <a:t> concentration (MCHC)</a:t>
            </a:r>
          </a:p>
          <a:p>
            <a:pPr marL="990600" lvl="1" indent="-533400" algn="l" rtl="0">
              <a:lnSpc>
                <a:spcPct val="90000"/>
              </a:lnSpc>
            </a:pPr>
            <a:r>
              <a:rPr lang="en-US" sz="2800" b="1" dirty="0" smtClean="0"/>
              <a:t>Concentration of </a:t>
            </a:r>
            <a:r>
              <a:rPr lang="en-US" sz="2800" b="1" dirty="0" err="1" smtClean="0"/>
              <a:t>Hb</a:t>
            </a:r>
            <a:r>
              <a:rPr lang="en-US" sz="2800" b="1" dirty="0" smtClean="0"/>
              <a:t> per 100 ml of RBC</a:t>
            </a:r>
          </a:p>
          <a:p>
            <a:pPr marL="990600" lvl="1" indent="-533400" algn="l" rtl="0">
              <a:lnSpc>
                <a:spcPct val="90000"/>
              </a:lnSpc>
            </a:pPr>
            <a:r>
              <a:rPr lang="en-US" sz="2800" b="1" dirty="0" smtClean="0"/>
              <a:t>MCHC  = </a:t>
            </a:r>
            <a:r>
              <a:rPr lang="en-US" sz="2800" b="1" u="sng" dirty="0" err="1" smtClean="0"/>
              <a:t>Hb</a:t>
            </a:r>
            <a:r>
              <a:rPr lang="en-US" sz="2800" b="1" u="sng" dirty="0" smtClean="0"/>
              <a:t> x 100</a:t>
            </a:r>
            <a:r>
              <a:rPr lang="en-US" sz="2800" b="1" dirty="0" smtClean="0"/>
              <a:t>		= </a:t>
            </a:r>
            <a:r>
              <a:rPr lang="en-US" sz="2800" b="1" dirty="0" smtClean="0">
                <a:solidFill>
                  <a:srgbClr val="C00000"/>
                </a:solidFill>
              </a:rPr>
              <a:t>33 </a:t>
            </a:r>
            <a:r>
              <a:rPr lang="en-US" sz="2800" b="1" u="sng" dirty="0" smtClean="0">
                <a:solidFill>
                  <a:srgbClr val="C00000"/>
                </a:solidFill>
              </a:rPr>
              <a:t>+</a:t>
            </a:r>
            <a:r>
              <a:rPr lang="en-US" sz="2800" b="1" dirty="0" smtClean="0">
                <a:solidFill>
                  <a:srgbClr val="C00000"/>
                </a:solidFill>
              </a:rPr>
              <a:t> 3 g/dl</a:t>
            </a:r>
          </a:p>
          <a:p>
            <a:pPr marL="990600" lvl="1" indent="-533400" algn="l" rtl="0">
              <a:lnSpc>
                <a:spcPct val="90000"/>
              </a:lnSpc>
              <a:buNone/>
            </a:pPr>
            <a:r>
              <a:rPr lang="en-US" sz="3200" b="1" dirty="0" smtClean="0">
                <a:solidFill>
                  <a:srgbClr val="C00000"/>
                </a:solidFill>
              </a:rPr>
              <a:t>                      </a:t>
            </a:r>
            <a:r>
              <a:rPr lang="en-US" sz="3200" b="1" dirty="0" smtClean="0"/>
              <a:t>PCV</a:t>
            </a:r>
            <a:endParaRPr lang="ar-SA" sz="3200" b="1" dirty="0"/>
          </a:p>
        </p:txBody>
      </p:sp>
      <p:sp>
        <p:nvSpPr>
          <p:cNvPr id="4" name="Footer Placeholder 3"/>
          <p:cNvSpPr>
            <a:spLocks noGrp="1"/>
          </p:cNvSpPr>
          <p:nvPr>
            <p:ph type="ftr" sz="quarter" idx="11"/>
          </p:nvPr>
        </p:nvSpPr>
        <p:spPr/>
        <p:txBody>
          <a:bodyPr/>
          <a:lstStyle/>
          <a:p>
            <a:pPr>
              <a:defRPr/>
            </a:pPr>
            <a:r>
              <a:rPr lang="en-US" smtClean="0"/>
              <a:t>Dr Sitelbanat 2011</a:t>
            </a:r>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n-US" b="1" dirty="0" smtClean="0">
              <a:effectLst/>
              <a:sym typeface="Symbol" pitchFamily="18" charset="2"/>
            </a:endParaRPr>
          </a:p>
        </p:txBody>
      </p:sp>
      <p:sp>
        <p:nvSpPr>
          <p:cNvPr id="14339" name="Rectangle 3"/>
          <p:cNvSpPr>
            <a:spLocks noGrp="1" noChangeArrowheads="1"/>
          </p:cNvSpPr>
          <p:nvPr>
            <p:ph type="body" sz="half" idx="1"/>
          </p:nvPr>
        </p:nvSpPr>
        <p:spPr/>
        <p:txBody>
          <a:bodyPr/>
          <a:lstStyle/>
          <a:p>
            <a:pPr marL="609600" indent="-609600" eaLnBrk="1" hangingPunct="1"/>
            <a:endParaRPr lang="en-US" sz="2800" b="1" smtClean="0">
              <a:effectLst/>
              <a:sym typeface="Symbol" pitchFamily="18" charset="2"/>
            </a:endParaRPr>
          </a:p>
          <a:p>
            <a:pPr marL="609600" indent="-609600" eaLnBrk="1" hangingPunct="1"/>
            <a:endParaRPr lang="en-US" sz="2800" b="1" smtClean="0">
              <a:effectLst/>
              <a:sym typeface="Symbol" pitchFamily="18" charset="2"/>
            </a:endParaRPr>
          </a:p>
        </p:txBody>
      </p:sp>
      <p:graphicFrame>
        <p:nvGraphicFramePr>
          <p:cNvPr id="20522" name="Group 42"/>
          <p:cNvGraphicFramePr>
            <a:graphicFrameLocks noGrp="1"/>
          </p:cNvGraphicFramePr>
          <p:nvPr>
            <p:ph sz="half" idx="2"/>
          </p:nvPr>
        </p:nvGraphicFramePr>
        <p:xfrm>
          <a:off x="914400" y="1676400"/>
          <a:ext cx="6781800" cy="4419600"/>
        </p:xfrm>
        <a:graphic>
          <a:graphicData uri="http://schemas.openxmlformats.org/drawingml/2006/table">
            <a:tbl>
              <a:tblPr/>
              <a:tblGrid>
                <a:gridCol w="2209800"/>
                <a:gridCol w="4572000"/>
              </a:tblGrid>
              <a:tr h="11049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sym typeface="Symbol" pitchFamily="18" charset="2"/>
                        </a:rPr>
                        <a:t>Average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49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sym typeface="Symbol" pitchFamily="18" charset="2"/>
                        </a:rPr>
                        <a:t>MCV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sym typeface="Symbol" pitchFamily="18" charset="2"/>
                        </a:rPr>
                        <a:t>78-98 m3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49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sym typeface="Symbol" pitchFamily="18" charset="2"/>
                        </a:rPr>
                        <a:t>MCH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sym typeface="Symbol" pitchFamily="18" charset="2"/>
                        </a:rPr>
                        <a:t>27-32 pg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49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sym typeface="Symbol" pitchFamily="18" charset="2"/>
                        </a:rPr>
                        <a:t>MCHC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sym typeface="Symbol" pitchFamily="18" charset="2"/>
                        </a:rPr>
                        <a:t>30-35 g/dl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Footer Placeholder 4"/>
          <p:cNvSpPr>
            <a:spLocks noGrp="1"/>
          </p:cNvSpPr>
          <p:nvPr>
            <p:ph type="ftr" sz="quarter" idx="10"/>
          </p:nvPr>
        </p:nvSpPr>
        <p:spPr/>
        <p:txBody>
          <a:bodyPr/>
          <a:lstStyle/>
          <a:p>
            <a:pPr>
              <a:defRPr/>
            </a:pPr>
            <a:r>
              <a:rPr lang="en-US" smtClean="0"/>
              <a:t>Dr Sitelbanat 2011</a:t>
            </a:r>
            <a:endParaRPr lang="en-US"/>
          </a:p>
        </p:txBody>
      </p:sp>
      <p:sp>
        <p:nvSpPr>
          <p:cNvPr id="6" name="Rectangle 5"/>
          <p:cNvSpPr/>
          <p:nvPr/>
        </p:nvSpPr>
        <p:spPr>
          <a:xfrm>
            <a:off x="1447800" y="609600"/>
            <a:ext cx="5410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400" b="1" dirty="0" smtClean="0"/>
              <a:t>Normal values </a:t>
            </a:r>
            <a:endParaRPr lang="ar-SA" sz="44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
            <a:ext cx="8229600" cy="1143000"/>
          </a:xfrm>
        </p:spPr>
        <p:txBody>
          <a:bodyPr>
            <a:normAutofit/>
          </a:bodyPr>
          <a:lstStyle/>
          <a:p>
            <a:pPr algn="ctr" eaLnBrk="1" hangingPunct="1"/>
            <a:r>
              <a:rPr lang="en-US" sz="4400" b="1" dirty="0" smtClean="0">
                <a:solidFill>
                  <a:srgbClr val="C00000"/>
                </a:solidFill>
                <a:effectLst/>
              </a:rPr>
              <a:t>Types of Anemia</a:t>
            </a:r>
          </a:p>
        </p:txBody>
      </p:sp>
      <p:graphicFrame>
        <p:nvGraphicFramePr>
          <p:cNvPr id="23615" name="Group 63"/>
          <p:cNvGraphicFramePr>
            <a:graphicFrameLocks noGrp="1"/>
          </p:cNvGraphicFramePr>
          <p:nvPr>
            <p:ph type="tbl" idx="1"/>
            <p:extLst>
              <p:ext uri="{D42A27DB-BD31-4B8C-83A1-F6EECF244321}">
                <p14:modId xmlns:p14="http://schemas.microsoft.com/office/powerpoint/2010/main" xmlns="" val="4236561708"/>
              </p:ext>
            </p:extLst>
          </p:nvPr>
        </p:nvGraphicFramePr>
        <p:xfrm>
          <a:off x="304800" y="1066799"/>
          <a:ext cx="8458200" cy="5602332"/>
        </p:xfrm>
        <a:graphic>
          <a:graphicData uri="http://schemas.openxmlformats.org/drawingml/2006/table">
            <a:tbl>
              <a:tblPr/>
              <a:tblGrid>
                <a:gridCol w="1905000"/>
                <a:gridCol w="3200400"/>
                <a:gridCol w="3352800"/>
              </a:tblGrid>
              <a:tr h="49335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rgbClr val="C00000"/>
                          </a:solidFill>
                          <a:effectLst>
                            <a:outerShdw blurRad="38100" dist="38100" dir="2700000" algn="tl">
                              <a:srgbClr val="000000"/>
                            </a:outerShdw>
                          </a:effectLst>
                          <a:latin typeface="Tahoma" pitchFamily="34" charset="0"/>
                        </a:rPr>
                        <a:t>Case A</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rgbClr val="C00000"/>
                          </a:solidFill>
                          <a:effectLst>
                            <a:outerShdw blurRad="38100" dist="38100" dir="2700000" algn="tl">
                              <a:srgbClr val="000000"/>
                            </a:outerShdw>
                          </a:effectLst>
                          <a:latin typeface="Tahoma" pitchFamily="34" charset="0"/>
                        </a:rPr>
                        <a:t>Case B</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35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2"/>
                          </a:solidFill>
                          <a:effectLst>
                            <a:outerShdw blurRad="38100" dist="38100" dir="2700000" algn="tl">
                              <a:srgbClr val="000000"/>
                            </a:outerShdw>
                          </a:effectLst>
                          <a:latin typeface="Tahoma" pitchFamily="34" charset="0"/>
                        </a:rPr>
                        <a:t>RBC</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Low </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Low</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35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2"/>
                          </a:solidFill>
                          <a:effectLst>
                            <a:outerShdw blurRad="38100" dist="38100" dir="2700000" algn="tl">
                              <a:srgbClr val="000000"/>
                            </a:outerShdw>
                          </a:effectLst>
                          <a:latin typeface="Tahoma" pitchFamily="34" charset="0"/>
                        </a:rPr>
                        <a:t>HB</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Low</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Low</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35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2"/>
                          </a:solidFill>
                          <a:effectLst>
                            <a:outerShdw blurRad="38100" dist="38100" dir="2700000" algn="tl">
                              <a:srgbClr val="000000"/>
                            </a:outerShdw>
                          </a:effectLst>
                          <a:latin typeface="Tahoma" pitchFamily="34" charset="0"/>
                        </a:rPr>
                        <a:t>PCV</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Low</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Low</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35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2"/>
                          </a:solidFill>
                          <a:effectLst>
                            <a:outerShdw blurRad="38100" dist="38100" dir="2700000" algn="tl">
                              <a:srgbClr val="000000"/>
                            </a:outerShdw>
                          </a:effectLst>
                          <a:latin typeface="Tahoma" pitchFamily="34" charset="0"/>
                        </a:rPr>
                        <a:t>MCV</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Low</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high</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35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2"/>
                          </a:solidFill>
                          <a:effectLst>
                            <a:outerShdw blurRad="38100" dist="38100" dir="2700000" algn="tl">
                              <a:srgbClr val="000000"/>
                            </a:outerShdw>
                          </a:effectLst>
                          <a:latin typeface="Tahoma" pitchFamily="34" charset="0"/>
                        </a:rPr>
                        <a:t>MCH</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Low</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N/ high</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35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2"/>
                          </a:solidFill>
                          <a:effectLst>
                            <a:outerShdw blurRad="38100" dist="38100" dir="2700000" algn="tl">
                              <a:srgbClr val="000000"/>
                            </a:outerShdw>
                          </a:effectLst>
                          <a:latin typeface="Tahoma" pitchFamily="34" charset="0"/>
                        </a:rPr>
                        <a:t>MCHC</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Low</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N/low</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0892">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2"/>
                          </a:solidFill>
                          <a:effectLst>
                            <a:outerShdw blurRad="38100" dist="38100" dir="2700000" algn="tl">
                              <a:srgbClr val="000000"/>
                            </a:outerShdw>
                          </a:effectLst>
                          <a:latin typeface="Tahoma" pitchFamily="34" charset="0"/>
                        </a:rPr>
                        <a:t>Type of anemia</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err="1" smtClean="0">
                          <a:ln>
                            <a:noFill/>
                          </a:ln>
                          <a:solidFill>
                            <a:schemeClr val="tx1"/>
                          </a:solidFill>
                          <a:effectLst>
                            <a:outerShdw blurRad="38100" dist="38100" dir="2700000" algn="tl">
                              <a:srgbClr val="000000"/>
                            </a:outerShdw>
                          </a:effectLst>
                          <a:latin typeface="Tahoma" pitchFamily="34" charset="0"/>
                        </a:rPr>
                        <a:t>Microcytic</a:t>
                      </a:r>
                      <a:endPar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err="1" smtClean="0">
                          <a:ln>
                            <a:noFill/>
                          </a:ln>
                          <a:solidFill>
                            <a:schemeClr val="tx1"/>
                          </a:solidFill>
                          <a:effectLst>
                            <a:outerShdw blurRad="38100" dist="38100" dir="2700000" algn="tl">
                              <a:srgbClr val="000000"/>
                            </a:outerShdw>
                          </a:effectLst>
                          <a:latin typeface="Tahoma" pitchFamily="34" charset="0"/>
                        </a:rPr>
                        <a:t>Hypochromic</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err="1" smtClean="0">
                          <a:ln>
                            <a:noFill/>
                          </a:ln>
                          <a:solidFill>
                            <a:schemeClr val="tx1"/>
                          </a:solidFill>
                          <a:effectLst>
                            <a:outerShdw blurRad="38100" dist="38100" dir="2700000" algn="tl">
                              <a:srgbClr val="000000"/>
                            </a:outerShdw>
                          </a:effectLst>
                          <a:latin typeface="Tahoma" pitchFamily="34" charset="0"/>
                        </a:rPr>
                        <a:t>Macrocytic</a:t>
                      </a: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 </a:t>
                      </a:r>
                      <a:r>
                        <a:rPr kumimoji="0" lang="en-US" sz="2800" b="1" i="0" u="none" strike="noStrike" cap="none" normalizeH="0" baseline="0" dirty="0" err="1" smtClean="0">
                          <a:ln>
                            <a:noFill/>
                          </a:ln>
                          <a:solidFill>
                            <a:schemeClr val="tx1"/>
                          </a:solidFill>
                          <a:effectLst>
                            <a:outerShdw blurRad="38100" dist="38100" dir="2700000" algn="tl">
                              <a:srgbClr val="000000"/>
                            </a:outerShdw>
                          </a:effectLst>
                          <a:latin typeface="Tahoma" pitchFamily="34" charset="0"/>
                        </a:rPr>
                        <a:t>megaloblastic</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963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2"/>
                          </a:solidFill>
                          <a:effectLst>
                            <a:outerShdw blurRad="38100" dist="38100" dir="2700000" algn="tl">
                              <a:srgbClr val="000000"/>
                            </a:outerShdw>
                          </a:effectLst>
                          <a:latin typeface="Tahoma" pitchFamily="34" charset="0"/>
                        </a:rPr>
                        <a:t>cause</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Iron deficiency</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 </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err="1" smtClean="0">
                          <a:ln>
                            <a:noFill/>
                          </a:ln>
                          <a:solidFill>
                            <a:schemeClr val="bg1"/>
                          </a:solidFill>
                          <a:effectLst>
                            <a:outerShdw blurRad="38100" dist="38100" dir="2700000" algn="tl">
                              <a:srgbClr val="000000"/>
                            </a:outerShdw>
                          </a:effectLst>
                          <a:latin typeface="Tahoma" pitchFamily="34" charset="0"/>
                        </a:rPr>
                        <a:t>Vit</a:t>
                      </a: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Tahoma" pitchFamily="34" charset="0"/>
                        </a:rPr>
                        <a:t> B12 or Folic</a:t>
                      </a:r>
                      <a:r>
                        <a:rPr kumimoji="0" lang="en-US" sz="28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rPr>
                        <a:t> </a:t>
                      </a: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Tahoma" pitchFamily="34" charset="0"/>
                        </a:rPr>
                        <a:t>deficiency</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1447799"/>
          </a:xfrm>
        </p:spPr>
        <p:txBody>
          <a:bodyPr>
            <a:normAutofit/>
          </a:bodyPr>
          <a:lstStyle/>
          <a:p>
            <a:pPr eaLnBrk="1" hangingPunct="1"/>
            <a:r>
              <a:rPr lang="en-US" sz="4400" b="1" dirty="0" smtClean="0">
                <a:solidFill>
                  <a:srgbClr val="C00000"/>
                </a:solidFill>
                <a:effectLst/>
              </a:rPr>
              <a:t>Objectives (CBC)</a:t>
            </a:r>
          </a:p>
        </p:txBody>
      </p:sp>
      <p:sp>
        <p:nvSpPr>
          <p:cNvPr id="9219" name="Rectangle 3"/>
          <p:cNvSpPr>
            <a:spLocks noGrp="1" noChangeArrowheads="1"/>
          </p:cNvSpPr>
          <p:nvPr>
            <p:ph idx="1"/>
          </p:nvPr>
        </p:nvSpPr>
        <p:spPr>
          <a:xfrm>
            <a:off x="457200" y="914400"/>
            <a:ext cx="8229600" cy="6248400"/>
          </a:xfrm>
        </p:spPr>
        <p:txBody>
          <a:bodyPr/>
          <a:lstStyle/>
          <a:p>
            <a:pPr marL="609600" indent="-609600" eaLnBrk="1" hangingPunct="1">
              <a:lnSpc>
                <a:spcPct val="90000"/>
              </a:lnSpc>
              <a:buNone/>
              <a:defRPr/>
            </a:pPr>
            <a:endParaRPr lang="en-US" dirty="0" smtClean="0">
              <a:solidFill>
                <a:schemeClr val="tx2"/>
              </a:solidFill>
            </a:endParaRPr>
          </a:p>
          <a:p>
            <a:pPr marL="609600" indent="-609600" algn="l" rtl="0" eaLnBrk="1" hangingPunct="1">
              <a:lnSpc>
                <a:spcPct val="90000"/>
              </a:lnSpc>
              <a:buNone/>
              <a:defRPr/>
            </a:pPr>
            <a:r>
              <a:rPr lang="en-US" sz="3200" dirty="0" smtClean="0">
                <a:solidFill>
                  <a:schemeClr val="tx2"/>
                </a:solidFill>
              </a:rPr>
              <a:t>At the end of this lesson the student should be able to:</a:t>
            </a:r>
          </a:p>
          <a:p>
            <a:pPr marL="609600" indent="-609600" algn="l" rtl="0" eaLnBrk="1" hangingPunct="1">
              <a:lnSpc>
                <a:spcPct val="90000"/>
              </a:lnSpc>
              <a:buFont typeface="Wingdings" pitchFamily="2" charset="2"/>
              <a:buAutoNum type="arabicPeriod"/>
              <a:defRPr/>
            </a:pPr>
            <a:r>
              <a:rPr lang="en-US" sz="3200" dirty="0" smtClean="0"/>
              <a:t>Recognize the method used to measure the different </a:t>
            </a:r>
            <a:r>
              <a:rPr lang="en-US" sz="3200" dirty="0" err="1" smtClean="0"/>
              <a:t>hemato</a:t>
            </a:r>
            <a:r>
              <a:rPr lang="en-US" sz="3200" dirty="0" smtClean="0"/>
              <a:t>-logical values, and compare it with the normal values.</a:t>
            </a:r>
          </a:p>
          <a:p>
            <a:pPr marL="609600" indent="-609600" algn="l" rtl="0" eaLnBrk="1" hangingPunct="1">
              <a:lnSpc>
                <a:spcPct val="90000"/>
              </a:lnSpc>
              <a:buFont typeface="Wingdings" pitchFamily="2" charset="2"/>
              <a:buAutoNum type="arabicPeriod"/>
              <a:defRPr/>
            </a:pPr>
            <a:r>
              <a:rPr lang="en-US" sz="3200" dirty="0" smtClean="0"/>
              <a:t>Do the calculation of indices, their normal values and their importance in diagnosis of different types of anemia.</a:t>
            </a:r>
          </a:p>
        </p:txBody>
      </p:sp>
      <p:sp>
        <p:nvSpPr>
          <p:cNvPr id="4" name="Footer Placeholder 3"/>
          <p:cNvSpPr>
            <a:spLocks noGrp="1"/>
          </p:cNvSpPr>
          <p:nvPr>
            <p:ph type="ftr" sz="quarter" idx="11"/>
          </p:nvPr>
        </p:nvSpPr>
        <p:spPr>
          <a:xfrm>
            <a:off x="3124200" y="6096000"/>
            <a:ext cx="2895600" cy="609600"/>
          </a:xfrm>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1178768"/>
          </a:xfrm>
        </p:spPr>
        <p:txBody>
          <a:bodyPr>
            <a:noAutofit/>
          </a:bodyPr>
          <a:lstStyle/>
          <a:p>
            <a:r>
              <a:rPr lang="en-US" sz="4400" b="1" dirty="0" smtClean="0">
                <a:solidFill>
                  <a:srgbClr val="C00000"/>
                </a:solidFill>
                <a:effectLst/>
              </a:rPr>
              <a:t>Erythrocyte Sedimentation Rate (ESR)</a:t>
            </a:r>
            <a:endParaRPr lang="en-US" sz="4400" dirty="0">
              <a:solidFill>
                <a:srgbClr val="C00000"/>
              </a:solidFill>
              <a:effectLst/>
            </a:endParaRPr>
          </a:p>
        </p:txBody>
      </p:sp>
      <p:sp>
        <p:nvSpPr>
          <p:cNvPr id="3" name="Content Placeholder 2"/>
          <p:cNvSpPr>
            <a:spLocks noGrp="1"/>
          </p:cNvSpPr>
          <p:nvPr>
            <p:ph idx="1"/>
          </p:nvPr>
        </p:nvSpPr>
        <p:spPr>
          <a:xfrm>
            <a:off x="457200" y="1752600"/>
            <a:ext cx="8229600" cy="4114800"/>
          </a:xfrm>
        </p:spPr>
        <p:txBody>
          <a:bodyPr/>
          <a:lstStyle/>
          <a:p>
            <a:pPr algn="l" rtl="0"/>
            <a:r>
              <a:rPr lang="en-US" sz="3200" dirty="0" smtClean="0">
                <a:effectLst/>
              </a:rPr>
              <a:t>Is the rate at which </a:t>
            </a:r>
            <a:r>
              <a:rPr lang="en-US" sz="3200" b="1" dirty="0" smtClean="0">
                <a:solidFill>
                  <a:srgbClr val="C00000"/>
                </a:solidFill>
                <a:effectLst/>
                <a:hlinkClick r:id="rId2" tooltip="Red blood cells"/>
              </a:rPr>
              <a:t>red blood cells</a:t>
            </a:r>
            <a:r>
              <a:rPr lang="en-US" sz="3200" b="1" dirty="0" smtClean="0">
                <a:solidFill>
                  <a:srgbClr val="C00000"/>
                </a:solidFill>
                <a:effectLst/>
              </a:rPr>
              <a:t> </a:t>
            </a:r>
            <a:r>
              <a:rPr lang="en-US" sz="3200" dirty="0" smtClean="0">
                <a:effectLst/>
              </a:rPr>
              <a:t>sediment in a period of 1 hour.  </a:t>
            </a:r>
          </a:p>
          <a:p>
            <a:pPr algn="l" rtl="0"/>
            <a:r>
              <a:rPr lang="en-US" sz="3200" dirty="0" smtClean="0"/>
              <a:t>non-specific measure of</a:t>
            </a:r>
            <a:r>
              <a:rPr lang="en-US" sz="3200" b="1" dirty="0" smtClean="0">
                <a:solidFill>
                  <a:srgbClr val="C00000"/>
                </a:solidFill>
              </a:rPr>
              <a:t> </a:t>
            </a:r>
            <a:r>
              <a:rPr lang="en-US" sz="3200" b="1" dirty="0" smtClean="0">
                <a:solidFill>
                  <a:srgbClr val="C00000"/>
                </a:solidFill>
                <a:hlinkClick r:id="rId3" tooltip="Inflammation"/>
              </a:rPr>
              <a:t>inflammation</a:t>
            </a:r>
            <a:r>
              <a:rPr lang="en-US" sz="3600" dirty="0" smtClean="0">
                <a:effectLst/>
              </a:rPr>
              <a:t>.</a:t>
            </a:r>
            <a:endParaRPr lang="en-US" sz="3600" dirty="0">
              <a:effectLst/>
            </a:endParaRPr>
          </a:p>
        </p:txBody>
      </p:sp>
      <p:sp>
        <p:nvSpPr>
          <p:cNvPr id="4" name="Footer Placeholder 3"/>
          <p:cNvSpPr>
            <a:spLocks noGrp="1"/>
          </p:cNvSpPr>
          <p:nvPr>
            <p:ph type="ftr" sz="quarter" idx="11"/>
          </p:nvPr>
        </p:nvSpPr>
        <p:spPr/>
        <p:txBody>
          <a:bodyPr/>
          <a:lstStyle/>
          <a:p>
            <a:pPr>
              <a:defRPr/>
            </a:pPr>
            <a:r>
              <a:rPr lang="en-US" smtClean="0"/>
              <a:t>Dr Sitelbanat 2011</a:t>
            </a:r>
            <a:endParaRPr lang="en-US"/>
          </a:p>
        </p:txBody>
      </p:sp>
    </p:spTree>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950168"/>
          </a:xfrm>
        </p:spPr>
        <p:txBody>
          <a:bodyPr>
            <a:noAutofit/>
          </a:bodyPr>
          <a:lstStyle/>
          <a:p>
            <a:r>
              <a:rPr lang="en-US" sz="4400" b="1" dirty="0" smtClean="0">
                <a:solidFill>
                  <a:srgbClr val="C00000"/>
                </a:solidFill>
                <a:effectLst/>
              </a:rPr>
              <a:t>RBC Sedimentation </a:t>
            </a:r>
            <a:endParaRPr lang="en-US" sz="4400" dirty="0">
              <a:solidFill>
                <a:srgbClr val="C00000"/>
              </a:solidFill>
              <a:effectLst/>
            </a:endParaRPr>
          </a:p>
        </p:txBody>
      </p:sp>
      <p:sp>
        <p:nvSpPr>
          <p:cNvPr id="3" name="Content Placeholder 2"/>
          <p:cNvSpPr>
            <a:spLocks noGrp="1"/>
          </p:cNvSpPr>
          <p:nvPr>
            <p:ph idx="1"/>
          </p:nvPr>
        </p:nvSpPr>
        <p:spPr>
          <a:xfrm>
            <a:off x="533400" y="1143000"/>
            <a:ext cx="8229600" cy="4648200"/>
          </a:xfrm>
        </p:spPr>
        <p:txBody>
          <a:bodyPr>
            <a:normAutofit/>
          </a:bodyPr>
          <a:lstStyle/>
          <a:p>
            <a:pPr algn="l" rtl="0"/>
            <a:r>
              <a:rPr lang="en-US" sz="3200" dirty="0" smtClean="0"/>
              <a:t>Is controlled by the balance between plasma protein </a:t>
            </a:r>
            <a:r>
              <a:rPr lang="en-US" sz="3200" dirty="0" smtClean="0">
                <a:hlinkClick r:id="rId2" tooltip="Fibrinogen"/>
              </a:rPr>
              <a:t>fibrinogen</a:t>
            </a:r>
            <a:r>
              <a:rPr lang="en-US" sz="3200" dirty="0" smtClean="0"/>
              <a:t>, and the negative charge of the erythrocytes. </a:t>
            </a:r>
          </a:p>
          <a:p>
            <a:pPr algn="l" rtl="0"/>
            <a:r>
              <a:rPr lang="en-US" sz="3200" dirty="0" smtClean="0"/>
              <a:t>In inflammatory, the high fibrinogen level causes RBCs to stick to each other to form stacks (</a:t>
            </a:r>
            <a:r>
              <a:rPr lang="en-US" sz="3200" dirty="0" err="1" smtClean="0">
                <a:hlinkClick r:id="rId3" tooltip="Rouleaux"/>
              </a:rPr>
              <a:t>rouleaux</a:t>
            </a:r>
            <a:r>
              <a:rPr lang="en-US" sz="3200" dirty="0" smtClean="0"/>
              <a:t>), which settle faster. </a:t>
            </a:r>
          </a:p>
          <a:p>
            <a:pPr algn="l" rtl="0"/>
            <a:endParaRPr lang="en-US" sz="3200" b="1" dirty="0">
              <a:effectLst/>
            </a:endParaRPr>
          </a:p>
        </p:txBody>
      </p:sp>
      <p:sp>
        <p:nvSpPr>
          <p:cNvPr id="4" name="Footer Placeholder 3"/>
          <p:cNvSpPr>
            <a:spLocks noGrp="1"/>
          </p:cNvSpPr>
          <p:nvPr>
            <p:ph type="ftr" sz="quarter" idx="11"/>
          </p:nvPr>
        </p:nvSpPr>
        <p:spPr/>
        <p:txBody>
          <a:bodyPr/>
          <a:lstStyle/>
          <a:p>
            <a:pPr>
              <a:defRPr/>
            </a:pPr>
            <a:r>
              <a:rPr lang="en-US" smtClean="0"/>
              <a:t>Dr Sitelbanat 2011</a:t>
            </a:r>
            <a:endParaRPr lang="en-US"/>
          </a:p>
        </p:txBody>
      </p:sp>
    </p:spTree>
    <p:extLst>
      <p:ext uri="{BB962C8B-B14F-4D97-AF65-F5344CB8AC3E}">
        <p14:creationId xmlns:p14="http://schemas.microsoft.com/office/powerpoint/2010/main" xmlns="" val="4014156655"/>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1026368"/>
          </a:xfrm>
        </p:spPr>
        <p:txBody>
          <a:bodyPr>
            <a:noAutofit/>
          </a:bodyPr>
          <a:lstStyle/>
          <a:p>
            <a:pPr algn="ctr"/>
            <a:r>
              <a:rPr lang="en-US" sz="4400" b="1" dirty="0" err="1" smtClean="0">
                <a:solidFill>
                  <a:srgbClr val="C00000"/>
                </a:solidFill>
                <a:effectLst/>
              </a:rPr>
              <a:t>Rouleaux</a:t>
            </a:r>
            <a:r>
              <a:rPr lang="en-US" sz="4400" b="1" dirty="0" smtClean="0">
                <a:solidFill>
                  <a:srgbClr val="C00000"/>
                </a:solidFill>
                <a:effectLst/>
              </a:rPr>
              <a:t> formation</a:t>
            </a:r>
            <a:endParaRPr lang="en-US" sz="4400" b="1" dirty="0">
              <a:solidFill>
                <a:srgbClr val="C00000"/>
              </a:solidFill>
              <a:effectLst/>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2133600" y="1600200"/>
            <a:ext cx="4419600" cy="43981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Footer Placeholder 3"/>
          <p:cNvSpPr>
            <a:spLocks noGrp="1"/>
          </p:cNvSpPr>
          <p:nvPr>
            <p:ph type="ftr" sz="quarter" idx="11"/>
          </p:nvPr>
        </p:nvSpPr>
        <p:spPr/>
        <p:txBody>
          <a:bodyPr/>
          <a:lstStyle/>
          <a:p>
            <a:pPr>
              <a:defRPr/>
            </a:pPr>
            <a:r>
              <a:rPr lang="en-US" smtClean="0"/>
              <a:t>Dr Sitelbanat 2011</a:t>
            </a:r>
            <a:endParaRPr lang="en-US"/>
          </a:p>
        </p:txBody>
      </p:sp>
    </p:spTree>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7504" y="116632"/>
            <a:ext cx="8928992" cy="1026368"/>
          </a:xfrm>
        </p:spPr>
        <p:txBody>
          <a:bodyPr>
            <a:noAutofit/>
          </a:bodyPr>
          <a:lstStyle/>
          <a:p>
            <a:pPr eaLnBrk="1" hangingPunct="1"/>
            <a:r>
              <a:rPr lang="en-US" sz="4400" b="1" dirty="0" smtClean="0">
                <a:solidFill>
                  <a:srgbClr val="C00000"/>
                </a:solidFill>
                <a:effectLst/>
              </a:rPr>
              <a:t>Material and methods </a:t>
            </a:r>
          </a:p>
        </p:txBody>
      </p:sp>
      <p:sp>
        <p:nvSpPr>
          <p:cNvPr id="6147" name="Rectangle 3"/>
          <p:cNvSpPr>
            <a:spLocks noGrp="1" noChangeArrowheads="1"/>
          </p:cNvSpPr>
          <p:nvPr>
            <p:ph idx="1"/>
          </p:nvPr>
        </p:nvSpPr>
        <p:spPr>
          <a:xfrm>
            <a:off x="107504" y="1524000"/>
            <a:ext cx="8928992" cy="3838675"/>
          </a:xfrm>
        </p:spPr>
        <p:txBody>
          <a:bodyPr>
            <a:normAutofit/>
          </a:bodyPr>
          <a:lstStyle/>
          <a:p>
            <a:pPr lvl="0" algn="l" rtl="0"/>
            <a:r>
              <a:rPr lang="en-US" sz="3200" dirty="0" err="1" smtClean="0">
                <a:effectLst/>
              </a:rPr>
              <a:t>Westergren’s</a:t>
            </a:r>
            <a:r>
              <a:rPr lang="en-US" sz="3200" dirty="0" smtClean="0">
                <a:effectLst/>
              </a:rPr>
              <a:t> sedimentation apparatus.</a:t>
            </a:r>
          </a:p>
          <a:p>
            <a:pPr lvl="0" algn="l" rtl="0"/>
            <a:r>
              <a:rPr lang="en-US" sz="3200" dirty="0" smtClean="0">
                <a:effectLst/>
              </a:rPr>
              <a:t>Anticoagulant (EDTA).</a:t>
            </a:r>
          </a:p>
          <a:p>
            <a:pPr lvl="0" algn="l" rtl="0"/>
            <a:r>
              <a:rPr lang="en-US" sz="3200" dirty="0" smtClean="0">
                <a:effectLst/>
              </a:rPr>
              <a:t>Disposable sterile syringes and needles.</a:t>
            </a:r>
            <a:endParaRPr lang="en-US" sz="3200" dirty="0">
              <a:effectLst/>
            </a:endParaRPr>
          </a:p>
        </p:txBody>
      </p:sp>
      <p:sp>
        <p:nvSpPr>
          <p:cNvPr id="4" name="Footer Placeholder 3"/>
          <p:cNvSpPr>
            <a:spLocks noGrp="1"/>
          </p:cNvSpPr>
          <p:nvPr>
            <p:ph type="ftr" sz="quarter" idx="11"/>
          </p:nvPr>
        </p:nvSpPr>
        <p:spPr/>
        <p:txBody>
          <a:bodyPr/>
          <a:lstStyle/>
          <a:p>
            <a:pPr>
              <a:defRPr/>
            </a:pPr>
            <a:r>
              <a:rPr lang="en-US" smtClean="0"/>
              <a:t>Dr Sitelbanat 2011</a:t>
            </a:r>
            <a:endParaRPr lang="en-US"/>
          </a:p>
        </p:txBody>
      </p:sp>
    </p:spTree>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sz="4400" b="1" dirty="0" err="1" smtClean="0">
                <a:solidFill>
                  <a:srgbClr val="C00000"/>
                </a:solidFill>
              </a:rPr>
              <a:t>Westergren</a:t>
            </a:r>
            <a:r>
              <a:rPr lang="en-US" sz="4400" b="1" dirty="0" smtClean="0">
                <a:solidFill>
                  <a:srgbClr val="C00000"/>
                </a:solidFill>
              </a:rPr>
              <a:t> apparatus </a:t>
            </a:r>
            <a:endParaRPr lang="en-US" sz="4400" dirty="0">
              <a:solidFill>
                <a:srgbClr val="C00000"/>
              </a:solidFill>
            </a:endParaRPr>
          </a:p>
        </p:txBody>
      </p:sp>
      <p:sp>
        <p:nvSpPr>
          <p:cNvPr id="5" name="Footer Placeholder 4"/>
          <p:cNvSpPr>
            <a:spLocks noGrp="1"/>
          </p:cNvSpPr>
          <p:nvPr>
            <p:ph type="ftr" sz="quarter" idx="10"/>
          </p:nvPr>
        </p:nvSpPr>
        <p:spPr/>
        <p:txBody>
          <a:bodyPr/>
          <a:lstStyle/>
          <a:p>
            <a:pPr>
              <a:defRPr/>
            </a:pPr>
            <a:endParaRPr lang="en-US" dirty="0"/>
          </a:p>
        </p:txBody>
      </p:sp>
      <p:pic>
        <p:nvPicPr>
          <p:cNvPr id="6" name="Picture 5" descr="blu_205_gross_250x250.jpg"/>
          <p:cNvPicPr>
            <a:picLocks noChangeAspect="1"/>
          </p:cNvPicPr>
          <p:nvPr/>
        </p:nvPicPr>
        <p:blipFill>
          <a:blip r:embed="rId2" cstate="print"/>
          <a:stretch>
            <a:fillRect/>
          </a:stretch>
        </p:blipFill>
        <p:spPr>
          <a:xfrm>
            <a:off x="2514600" y="1524000"/>
            <a:ext cx="3733800" cy="4114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xmlns="" val="27047590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7504" y="116632"/>
            <a:ext cx="8928992" cy="1026368"/>
          </a:xfrm>
        </p:spPr>
        <p:txBody>
          <a:bodyPr>
            <a:noAutofit/>
          </a:bodyPr>
          <a:lstStyle/>
          <a:p>
            <a:pPr eaLnBrk="1" hangingPunct="1"/>
            <a:r>
              <a:rPr lang="en-US" sz="4400" b="1" dirty="0" smtClean="0">
                <a:solidFill>
                  <a:srgbClr val="C00000"/>
                </a:solidFill>
                <a:effectLst/>
              </a:rPr>
              <a:t>Procedure </a:t>
            </a:r>
          </a:p>
        </p:txBody>
      </p:sp>
      <p:sp>
        <p:nvSpPr>
          <p:cNvPr id="7171" name="Rectangle 3"/>
          <p:cNvSpPr>
            <a:spLocks noGrp="1" noChangeArrowheads="1"/>
          </p:cNvSpPr>
          <p:nvPr>
            <p:ph idx="1"/>
          </p:nvPr>
        </p:nvSpPr>
        <p:spPr>
          <a:xfrm>
            <a:off x="107504" y="1828800"/>
            <a:ext cx="8928992" cy="3533875"/>
          </a:xfrm>
        </p:spPr>
        <p:txBody>
          <a:bodyPr>
            <a:normAutofit fontScale="92500" lnSpcReduction="10000"/>
          </a:bodyPr>
          <a:lstStyle/>
          <a:p>
            <a:pPr marL="514350" lvl="0" indent="-514350" algn="l" rtl="0">
              <a:buFont typeface="+mj-lt"/>
              <a:buAutoNum type="arabicPeriod"/>
            </a:pPr>
            <a:r>
              <a:rPr lang="en-US" sz="3200" dirty="0" smtClean="0">
                <a:effectLst/>
              </a:rPr>
              <a:t>Using a sterile syringe remove 1.6ml of blood from a suitable vein. Transfer it to a test tube containing EDTA and then draw up blood into a </a:t>
            </a:r>
            <a:r>
              <a:rPr lang="en-US" sz="3200" dirty="0" err="1" smtClean="0">
                <a:effectLst/>
              </a:rPr>
              <a:t>Westergren</a:t>
            </a:r>
            <a:r>
              <a:rPr lang="en-US" sz="3200" dirty="0" smtClean="0">
                <a:effectLst/>
              </a:rPr>
              <a:t> tube exactly to the zero mark.</a:t>
            </a:r>
          </a:p>
          <a:p>
            <a:pPr marL="514350" lvl="0" indent="-514350" algn="l" rtl="0">
              <a:buFont typeface="+mj-lt"/>
              <a:buAutoNum type="arabicPeriod"/>
            </a:pPr>
            <a:r>
              <a:rPr lang="en-US" sz="3200" dirty="0" smtClean="0">
                <a:effectLst/>
              </a:rPr>
              <a:t>Place the tube upright in the stand and leave undisturbed.  The height of the column of clear plasma at the top of the tube is noted at the end of an hour and again at the end of 2</a:t>
            </a:r>
            <a:r>
              <a:rPr lang="en-US" sz="3200" baseline="30000" dirty="0" smtClean="0">
                <a:effectLst/>
              </a:rPr>
              <a:t>nd</a:t>
            </a:r>
            <a:r>
              <a:rPr lang="en-US" sz="3200" dirty="0" smtClean="0">
                <a:effectLst/>
              </a:rPr>
              <a:t>  hours.</a:t>
            </a:r>
            <a:endParaRPr lang="en-US" sz="3200" dirty="0">
              <a:effectLst/>
            </a:endParaRPr>
          </a:p>
        </p:txBody>
      </p:sp>
      <p:sp>
        <p:nvSpPr>
          <p:cNvPr id="4" name="Footer Placeholder 3"/>
          <p:cNvSpPr>
            <a:spLocks noGrp="1"/>
          </p:cNvSpPr>
          <p:nvPr>
            <p:ph type="ftr" sz="quarter" idx="11"/>
          </p:nvPr>
        </p:nvSpPr>
        <p:spPr/>
        <p:txBody>
          <a:bodyPr/>
          <a:lstStyle/>
          <a:p>
            <a:pPr>
              <a:defRPr/>
            </a:pPr>
            <a:r>
              <a:rPr lang="en-US" smtClean="0"/>
              <a:t>Dr Sitelbanat 2011</a:t>
            </a:r>
            <a:endParaRPr lang="en-US"/>
          </a:p>
        </p:txBody>
      </p:sp>
    </p:spTree>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873968"/>
          </a:xfrm>
        </p:spPr>
        <p:txBody>
          <a:bodyPr>
            <a:noAutofit/>
          </a:bodyPr>
          <a:lstStyle/>
          <a:p>
            <a:r>
              <a:rPr lang="en-US" sz="4400" b="1" dirty="0" smtClean="0">
                <a:solidFill>
                  <a:srgbClr val="C00000"/>
                </a:solidFill>
                <a:effectLst/>
              </a:rPr>
              <a:t>ESR Results</a:t>
            </a:r>
            <a:endParaRPr lang="en-US" sz="4400" dirty="0">
              <a:solidFill>
                <a:srgbClr val="C00000"/>
              </a:solidFill>
              <a:effectLst/>
            </a:endParaRPr>
          </a:p>
        </p:txBody>
      </p:sp>
      <p:sp>
        <p:nvSpPr>
          <p:cNvPr id="3" name="Content Placeholder 2"/>
          <p:cNvSpPr>
            <a:spLocks noGrp="1"/>
          </p:cNvSpPr>
          <p:nvPr>
            <p:ph idx="1"/>
          </p:nvPr>
        </p:nvSpPr>
        <p:spPr>
          <a:xfrm>
            <a:off x="107504" y="914400"/>
            <a:ext cx="8928992" cy="4953000"/>
          </a:xfrm>
        </p:spPr>
        <p:txBody>
          <a:bodyPr>
            <a:noAutofit/>
          </a:bodyPr>
          <a:lstStyle/>
          <a:p>
            <a:pPr algn="l" rtl="0"/>
            <a:r>
              <a:rPr lang="en-US" sz="3600" dirty="0" smtClean="0">
                <a:effectLst/>
              </a:rPr>
              <a:t>Normal ESR in male = 3-5 mm/ 1</a:t>
            </a:r>
            <a:r>
              <a:rPr lang="en-US" sz="3600" baseline="30000" dirty="0" smtClean="0">
                <a:effectLst/>
              </a:rPr>
              <a:t>st</a:t>
            </a:r>
            <a:r>
              <a:rPr lang="en-US" sz="3600" dirty="0" smtClean="0">
                <a:effectLst/>
              </a:rPr>
              <a:t> hour and 7-15mm/2</a:t>
            </a:r>
            <a:r>
              <a:rPr lang="en-US" sz="3600" baseline="30000" dirty="0" smtClean="0">
                <a:effectLst/>
              </a:rPr>
              <a:t>nd</a:t>
            </a:r>
            <a:r>
              <a:rPr lang="en-US" sz="3600" dirty="0" smtClean="0">
                <a:effectLst/>
              </a:rPr>
              <a:t> hour. In females values are slightly higher.</a:t>
            </a:r>
          </a:p>
          <a:p>
            <a:pPr algn="l" rtl="0"/>
            <a:r>
              <a:rPr lang="en-US" sz="3600" dirty="0" smtClean="0"/>
              <a:t>Moderately elevated ESR occurs: inflammation</a:t>
            </a:r>
            <a:r>
              <a:rPr lang="en-US" sz="3600" dirty="0" smtClean="0">
                <a:effectLst/>
              </a:rPr>
              <a:t>, anemia, pregnancy</a:t>
            </a:r>
            <a:r>
              <a:rPr lang="en-US" sz="3600" dirty="0" smtClean="0"/>
              <a:t>, and old age.</a:t>
            </a:r>
          </a:p>
          <a:p>
            <a:pPr algn="l" rtl="0"/>
            <a:r>
              <a:rPr lang="en-US" sz="3600" dirty="0" smtClean="0"/>
              <a:t>A very high ESR associated with </a:t>
            </a:r>
            <a:r>
              <a:rPr lang="en-US" sz="3600" dirty="0" smtClean="0">
                <a:solidFill>
                  <a:srgbClr val="C00000"/>
                </a:solidFill>
              </a:rPr>
              <a:t>multiple myeloma, </a:t>
            </a:r>
            <a:r>
              <a:rPr lang="en-US" sz="3600" dirty="0" err="1" smtClean="0">
                <a:solidFill>
                  <a:srgbClr val="C00000"/>
                </a:solidFill>
              </a:rPr>
              <a:t>polymyalagia</a:t>
            </a:r>
            <a:r>
              <a:rPr lang="en-US" sz="3600" dirty="0" smtClean="0">
                <a:solidFill>
                  <a:srgbClr val="C00000"/>
                </a:solidFill>
              </a:rPr>
              <a:t> Rheumatic, temporal </a:t>
            </a:r>
            <a:r>
              <a:rPr lang="en-US" sz="3600" dirty="0" err="1" smtClean="0">
                <a:solidFill>
                  <a:srgbClr val="C00000"/>
                </a:solidFill>
              </a:rPr>
              <a:t>arteritis</a:t>
            </a:r>
            <a:r>
              <a:rPr lang="en-US" sz="3600" dirty="0" smtClean="0">
                <a:solidFill>
                  <a:srgbClr val="C00000"/>
                </a:solidFill>
              </a:rPr>
              <a:t>.</a:t>
            </a:r>
          </a:p>
          <a:p>
            <a:pPr algn="l" rtl="0">
              <a:buNone/>
            </a:pPr>
            <a:endParaRPr lang="en-US" sz="3600" b="1" dirty="0">
              <a:effectLst/>
            </a:endParaRPr>
          </a:p>
        </p:txBody>
      </p:sp>
      <p:sp>
        <p:nvSpPr>
          <p:cNvPr id="4" name="Footer Placeholder 3"/>
          <p:cNvSpPr>
            <a:spLocks noGrp="1"/>
          </p:cNvSpPr>
          <p:nvPr>
            <p:ph type="ftr" sz="quarter" idx="11"/>
          </p:nvPr>
        </p:nvSpPr>
        <p:spPr/>
        <p:txBody>
          <a:bodyPr/>
          <a:lstStyle/>
          <a:p>
            <a:pPr>
              <a:defRPr/>
            </a:pPr>
            <a:r>
              <a:rPr lang="en-US" smtClean="0"/>
              <a:t>Dr Sitelbanat 2011</a:t>
            </a:r>
            <a:endParaRPr lang="en-US"/>
          </a:p>
        </p:txBody>
      </p:sp>
    </p:spTree>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1026368"/>
          </a:xfrm>
        </p:spPr>
        <p:txBody>
          <a:bodyPr>
            <a:noAutofit/>
          </a:bodyPr>
          <a:lstStyle/>
          <a:p>
            <a:r>
              <a:rPr lang="en-US" sz="4400" b="1" dirty="0" smtClean="0">
                <a:solidFill>
                  <a:srgbClr val="C00000"/>
                </a:solidFill>
                <a:effectLst/>
              </a:rPr>
              <a:t>Clinical application of ESR</a:t>
            </a:r>
            <a:endParaRPr lang="en-US" sz="4400" dirty="0">
              <a:solidFill>
                <a:srgbClr val="C00000"/>
              </a:solidFill>
              <a:effectLst/>
            </a:endParaRPr>
          </a:p>
        </p:txBody>
      </p:sp>
      <p:sp>
        <p:nvSpPr>
          <p:cNvPr id="3" name="Content Placeholder 2"/>
          <p:cNvSpPr>
            <a:spLocks noGrp="1"/>
          </p:cNvSpPr>
          <p:nvPr>
            <p:ph idx="1"/>
          </p:nvPr>
        </p:nvSpPr>
        <p:spPr>
          <a:xfrm>
            <a:off x="107504" y="1219200"/>
            <a:ext cx="8928992" cy="4143475"/>
          </a:xfrm>
        </p:spPr>
        <p:txBody>
          <a:bodyPr/>
          <a:lstStyle/>
          <a:p>
            <a:pPr algn="l" rtl="0"/>
            <a:r>
              <a:rPr lang="en-US" sz="3200" dirty="0" smtClean="0">
                <a:solidFill>
                  <a:schemeClr val="tx2">
                    <a:lumMod val="90000"/>
                  </a:schemeClr>
                </a:solidFill>
                <a:effectLst/>
              </a:rPr>
              <a:t>Nonspecific</a:t>
            </a:r>
            <a:r>
              <a:rPr lang="en-US" sz="3200" dirty="0" smtClean="0">
                <a:effectLst/>
              </a:rPr>
              <a:t>  test.</a:t>
            </a:r>
          </a:p>
          <a:p>
            <a:pPr algn="l" rtl="0"/>
            <a:r>
              <a:rPr lang="en-US" sz="3200" dirty="0" smtClean="0">
                <a:solidFill>
                  <a:schemeClr val="tx2">
                    <a:lumMod val="90000"/>
                  </a:schemeClr>
                </a:solidFill>
                <a:effectLst/>
              </a:rPr>
              <a:t>Prognostic</a:t>
            </a:r>
            <a:r>
              <a:rPr lang="en-US" sz="3200" dirty="0" smtClean="0">
                <a:effectLst/>
              </a:rPr>
              <a:t> not diagnostic.</a:t>
            </a:r>
          </a:p>
          <a:p>
            <a:pPr algn="l" rtl="0"/>
            <a:r>
              <a:rPr lang="en-US" sz="3200" dirty="0" smtClean="0">
                <a:solidFill>
                  <a:schemeClr val="tx2">
                    <a:lumMod val="90000"/>
                  </a:schemeClr>
                </a:solidFill>
                <a:effectLst/>
              </a:rPr>
              <a:t>Monitor</a:t>
            </a:r>
            <a:r>
              <a:rPr lang="en-US" sz="3200" dirty="0" smtClean="0">
                <a:effectLst/>
              </a:rPr>
              <a:t> </a:t>
            </a:r>
            <a:r>
              <a:rPr lang="en-US" sz="3200" dirty="0" smtClean="0"/>
              <a:t>disease activity and response to therapy.</a:t>
            </a:r>
          </a:p>
          <a:p>
            <a:pPr algn="l" rtl="0"/>
            <a:r>
              <a:rPr lang="en-US" sz="3200" dirty="0" smtClean="0">
                <a:effectLst/>
              </a:rPr>
              <a:t>ESR is a nonspecific marker of </a:t>
            </a:r>
            <a:r>
              <a:rPr lang="en-US" sz="3200" dirty="0" smtClean="0">
                <a:solidFill>
                  <a:srgbClr val="C00000"/>
                </a:solidFill>
                <a:effectLst/>
                <a:hlinkClick r:id="rId2" tooltip="inflammation"/>
              </a:rPr>
              <a:t>inflammation</a:t>
            </a:r>
            <a:r>
              <a:rPr lang="en-US" sz="3200" dirty="0" smtClean="0">
                <a:effectLst/>
              </a:rPr>
              <a:t> and is affected by other factors, ESR results must be used along with other clinical findings.</a:t>
            </a:r>
          </a:p>
        </p:txBody>
      </p:sp>
      <p:sp>
        <p:nvSpPr>
          <p:cNvPr id="4" name="Footer Placeholder 3"/>
          <p:cNvSpPr>
            <a:spLocks noGrp="1"/>
          </p:cNvSpPr>
          <p:nvPr>
            <p:ph type="ftr" sz="quarter" idx="11"/>
          </p:nvPr>
        </p:nvSpPr>
        <p:spPr/>
        <p:txBody>
          <a:bodyPr/>
          <a:lstStyle/>
          <a:p>
            <a:pPr>
              <a:defRPr/>
            </a:pPr>
            <a:r>
              <a:rPr lang="en-US" smtClean="0"/>
              <a:t>Dr Sitelbanat 2011</a:t>
            </a:r>
            <a:endParaRPr lang="en-US"/>
          </a:p>
        </p:txBody>
      </p:sp>
    </p:spTree>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950168"/>
          </a:xfrm>
        </p:spPr>
        <p:txBody>
          <a:bodyPr>
            <a:noAutofit/>
          </a:bodyPr>
          <a:lstStyle/>
          <a:p>
            <a:r>
              <a:rPr lang="en-US" sz="4400" b="1" dirty="0" smtClean="0">
                <a:solidFill>
                  <a:srgbClr val="C00000"/>
                </a:solidFill>
                <a:effectLst/>
              </a:rPr>
              <a:t>C-reactive protein </a:t>
            </a:r>
            <a:r>
              <a:rPr lang="en-US" sz="4400" b="1" dirty="0" smtClean="0">
                <a:solidFill>
                  <a:srgbClr val="C00000"/>
                </a:solidFill>
              </a:rPr>
              <a:t>&amp; ESR</a:t>
            </a:r>
            <a:endParaRPr lang="en-US" sz="4400" b="1" dirty="0">
              <a:solidFill>
                <a:srgbClr val="C00000"/>
              </a:solidFill>
            </a:endParaRPr>
          </a:p>
        </p:txBody>
      </p:sp>
      <p:sp>
        <p:nvSpPr>
          <p:cNvPr id="3" name="Content Placeholder 2"/>
          <p:cNvSpPr>
            <a:spLocks noGrp="1"/>
          </p:cNvSpPr>
          <p:nvPr>
            <p:ph idx="1"/>
          </p:nvPr>
        </p:nvSpPr>
        <p:spPr>
          <a:xfrm>
            <a:off x="107504" y="1295400"/>
            <a:ext cx="8928992" cy="4067275"/>
          </a:xfrm>
        </p:spPr>
        <p:txBody>
          <a:bodyPr/>
          <a:lstStyle/>
          <a:p>
            <a:pPr algn="l" rtl="0"/>
            <a:r>
              <a:rPr lang="en-US" sz="3200" dirty="0" smtClean="0">
                <a:effectLst/>
              </a:rPr>
              <a:t>C-reactive protein is an </a:t>
            </a:r>
            <a:r>
              <a:rPr lang="en-US" sz="3200" dirty="0" smtClean="0">
                <a:effectLst/>
                <a:hlinkClick r:id="rId2" tooltip="Acute phase protein"/>
              </a:rPr>
              <a:t>acute phase protein</a:t>
            </a:r>
            <a:r>
              <a:rPr lang="en-US" sz="3200" dirty="0" smtClean="0">
                <a:effectLst/>
              </a:rPr>
              <a:t> produced by the liver during an inflammatory reaction. </a:t>
            </a:r>
          </a:p>
          <a:p>
            <a:pPr algn="l" rtl="0"/>
            <a:r>
              <a:rPr lang="en-US" sz="3200" dirty="0" smtClean="0">
                <a:effectLst/>
              </a:rPr>
              <a:t>Since C-reactive protein levels in the blood rise more quickly after the inflammatory or infective process begins, ESR is often replaced with C-reactive protein measurement. </a:t>
            </a:r>
            <a:endParaRPr lang="en-US" sz="3200" dirty="0">
              <a:effectLst/>
            </a:endParaRPr>
          </a:p>
        </p:txBody>
      </p:sp>
      <p:sp>
        <p:nvSpPr>
          <p:cNvPr id="4" name="Footer Placeholder 3"/>
          <p:cNvSpPr>
            <a:spLocks noGrp="1"/>
          </p:cNvSpPr>
          <p:nvPr>
            <p:ph type="ftr" sz="quarter" idx="11"/>
          </p:nvPr>
        </p:nvSpPr>
        <p:spPr/>
        <p:txBody>
          <a:bodyPr/>
          <a:lstStyle/>
          <a:p>
            <a:pPr>
              <a:defRPr/>
            </a:pPr>
            <a:r>
              <a:rPr lang="en-US" smtClean="0"/>
              <a:t>Dr Sitelbanat 2011</a:t>
            </a:r>
            <a:endParaRPr lang="en-US"/>
          </a:p>
        </p:txBody>
      </p:sp>
    </p:spTree>
  </p:cSld>
  <p:clrMapOvr>
    <a:masterClrMapping/>
  </p:clrMapOvr>
  <p:transition spd="med">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buNone/>
            </a:pPr>
            <a:r>
              <a:rPr lang="en-US" dirty="0" smtClean="0"/>
              <a:t>Thank you</a:t>
            </a:r>
            <a:endParaRPr lang="ar-SA" dirty="0"/>
          </a:p>
        </p:txBody>
      </p:sp>
      <p:sp>
        <p:nvSpPr>
          <p:cNvPr id="4" name="Footer Placeholder 3"/>
          <p:cNvSpPr>
            <a:spLocks noGrp="1"/>
          </p:cNvSpPr>
          <p:nvPr>
            <p:ph type="ftr" sz="quarter" idx="11"/>
          </p:nvPr>
        </p:nvSpPr>
        <p:spPr/>
        <p:txBody>
          <a:bodyPr/>
          <a:lstStyle/>
          <a:p>
            <a:pPr>
              <a:defRPr/>
            </a:pPr>
            <a:endParaRPr lang="en-US" dirty="0"/>
          </a:p>
        </p:txBody>
      </p:sp>
      <p:pic>
        <p:nvPicPr>
          <p:cNvPr id="5" name="Picture 4" descr="thank-you1.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7504" y="116632"/>
            <a:ext cx="8928992" cy="1026368"/>
          </a:xfrm>
        </p:spPr>
        <p:txBody>
          <a:bodyPr>
            <a:noAutofit/>
          </a:bodyPr>
          <a:lstStyle/>
          <a:p>
            <a:pPr eaLnBrk="1" hangingPunct="1"/>
            <a:r>
              <a:rPr lang="en-US" sz="4400" b="1" dirty="0" smtClean="0">
                <a:solidFill>
                  <a:srgbClr val="C00000"/>
                </a:solidFill>
                <a:effectLst/>
              </a:rPr>
              <a:t>Objectives (ESR)</a:t>
            </a:r>
          </a:p>
        </p:txBody>
      </p:sp>
      <p:sp>
        <p:nvSpPr>
          <p:cNvPr id="9219" name="Rectangle 3"/>
          <p:cNvSpPr>
            <a:spLocks noGrp="1" noChangeArrowheads="1"/>
          </p:cNvSpPr>
          <p:nvPr>
            <p:ph idx="1"/>
          </p:nvPr>
        </p:nvSpPr>
        <p:spPr>
          <a:xfrm>
            <a:off x="457200" y="1295400"/>
            <a:ext cx="8229600" cy="5562600"/>
          </a:xfrm>
        </p:spPr>
        <p:txBody>
          <a:bodyPr/>
          <a:lstStyle/>
          <a:p>
            <a:pPr marL="514350" indent="-514350" algn="l" rtl="0">
              <a:buNone/>
            </a:pPr>
            <a:r>
              <a:rPr lang="en-US" dirty="0" smtClean="0">
                <a:solidFill>
                  <a:srgbClr val="FFFF00"/>
                </a:solidFill>
                <a:effectLst/>
              </a:rPr>
              <a:t>  </a:t>
            </a:r>
            <a:r>
              <a:rPr lang="en-US" sz="3200" dirty="0" smtClean="0">
                <a:solidFill>
                  <a:schemeClr val="tx2"/>
                </a:solidFill>
              </a:rPr>
              <a:t>At the end of this lesson the student should be able to:</a:t>
            </a:r>
            <a:endParaRPr lang="en-US" sz="3200" b="1" dirty="0" smtClean="0">
              <a:solidFill>
                <a:srgbClr val="FFFF00"/>
              </a:solidFill>
              <a:effectLst/>
            </a:endParaRPr>
          </a:p>
          <a:p>
            <a:pPr marL="514350" lvl="0" indent="-514350" algn="l" rtl="0">
              <a:buFont typeface="+mj-lt"/>
              <a:buAutoNum type="arabicPeriod"/>
            </a:pPr>
            <a:r>
              <a:rPr lang="en-US" sz="3200" dirty="0" smtClean="0">
                <a:effectLst/>
              </a:rPr>
              <a:t>To know how to measure the                                                               erythrocyte sedimentation rate.</a:t>
            </a:r>
          </a:p>
          <a:p>
            <a:pPr marL="514350" lvl="0" indent="-514350" algn="l" rtl="0">
              <a:buFont typeface="+mj-lt"/>
              <a:buAutoNum type="arabicPeriod"/>
            </a:pPr>
            <a:r>
              <a:rPr lang="en-US" sz="3200" dirty="0" smtClean="0">
                <a:effectLst/>
              </a:rPr>
              <a:t>To recognize what is the clinical value of                                     taking these measurements.</a:t>
            </a:r>
          </a:p>
        </p:txBody>
      </p:sp>
      <p:sp>
        <p:nvSpPr>
          <p:cNvPr id="4" name="Footer Placeholder 3"/>
          <p:cNvSpPr>
            <a:spLocks noGrp="1"/>
          </p:cNvSpPr>
          <p:nvPr>
            <p:ph type="ftr" sz="quarter" idx="11"/>
          </p:nvPr>
        </p:nvSpPr>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1254968"/>
          </a:xfrm>
        </p:spPr>
        <p:txBody>
          <a:bodyPr>
            <a:noAutofit/>
          </a:bodyPr>
          <a:lstStyle/>
          <a:p>
            <a:pPr rtl="0"/>
            <a:r>
              <a:rPr lang="en-US" sz="4400" b="1" dirty="0" smtClean="0">
                <a:solidFill>
                  <a:srgbClr val="C00000"/>
                </a:solidFill>
              </a:rPr>
              <a:t>Complete Blood Count (CBC) </a:t>
            </a:r>
            <a:endParaRPr lang="ar-SA" sz="4400" b="1" dirty="0">
              <a:solidFill>
                <a:srgbClr val="C00000"/>
              </a:solidFill>
            </a:endParaRPr>
          </a:p>
        </p:txBody>
      </p:sp>
      <p:sp>
        <p:nvSpPr>
          <p:cNvPr id="3" name="Content Placeholder 2"/>
          <p:cNvSpPr>
            <a:spLocks noGrp="1"/>
          </p:cNvSpPr>
          <p:nvPr>
            <p:ph idx="1"/>
          </p:nvPr>
        </p:nvSpPr>
        <p:spPr>
          <a:xfrm>
            <a:off x="107504" y="1905000"/>
            <a:ext cx="8928992" cy="3457675"/>
          </a:xfrm>
        </p:spPr>
        <p:txBody>
          <a:bodyPr/>
          <a:lstStyle/>
          <a:p>
            <a:pPr algn="l" rtl="0"/>
            <a:r>
              <a:rPr lang="en-US" dirty="0" smtClean="0"/>
              <a:t> </a:t>
            </a:r>
            <a:r>
              <a:rPr lang="en-US" sz="3200" dirty="0" smtClean="0"/>
              <a:t>It is a test panel requested by a doctor or other medical professional that gives information about the cells in a patient's blood. </a:t>
            </a:r>
            <a:endParaRPr lang="ar-SA" sz="3200" dirty="0"/>
          </a:p>
        </p:txBody>
      </p:sp>
      <p:sp>
        <p:nvSpPr>
          <p:cNvPr id="4" name="Footer Placeholder 3"/>
          <p:cNvSpPr>
            <a:spLocks noGrp="1"/>
          </p:cNvSpPr>
          <p:nvPr>
            <p:ph type="ftr" sz="quarter" idx="11"/>
          </p:nvPr>
        </p:nvSpPr>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pic>
        <p:nvPicPr>
          <p:cNvPr id="5" name="Content Placeholder 4" descr="cbcresults.jpg"/>
          <p:cNvPicPr>
            <a:picLocks noGrp="1" noChangeAspect="1"/>
          </p:cNvPicPr>
          <p:nvPr>
            <p:ph idx="1"/>
          </p:nvPr>
        </p:nvPicPr>
        <p:blipFill>
          <a:blip r:embed="rId2" cstate="print"/>
          <a:stretch>
            <a:fillRect/>
          </a:stretch>
        </p:blipFill>
        <p:spPr>
          <a:xfrm>
            <a:off x="381001" y="152400"/>
            <a:ext cx="8458200" cy="6324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Footer Placeholder 3"/>
          <p:cNvSpPr>
            <a:spLocks noGrp="1"/>
          </p:cNvSpPr>
          <p:nvPr>
            <p:ph type="ftr" sz="quarter" idx="11"/>
          </p:nvPr>
        </p:nvSpPr>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57400" y="1143000"/>
            <a:ext cx="4724400" cy="51495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5"/>
          <p:cNvSpPr>
            <a:spLocks noGrp="1"/>
          </p:cNvSpPr>
          <p:nvPr>
            <p:ph type="title"/>
          </p:nvPr>
        </p:nvSpPr>
        <p:spPr>
          <a:xfrm>
            <a:off x="457200" y="277813"/>
            <a:ext cx="8229600" cy="865187"/>
          </a:xfrm>
        </p:spPr>
        <p:txBody>
          <a:bodyPr>
            <a:normAutofit/>
          </a:bodyPr>
          <a:lstStyle/>
          <a:p>
            <a:pPr algn="ctr"/>
            <a:r>
              <a:rPr lang="en-US" sz="4400" b="1" dirty="0" smtClean="0">
                <a:solidFill>
                  <a:srgbClr val="C00000"/>
                </a:solidFill>
                <a:effectLst/>
              </a:rPr>
              <a:t>Coulter Counter</a:t>
            </a:r>
            <a:endParaRPr lang="en-US" sz="4400" b="1" dirty="0">
              <a:solidFill>
                <a:srgbClr val="C00000"/>
              </a:solidFill>
              <a:effectLst/>
            </a:endParaRPr>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xmlns="" val="2704759085"/>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1254968"/>
          </a:xfrm>
        </p:spPr>
        <p:txBody>
          <a:bodyPr>
            <a:normAutofit/>
          </a:bodyPr>
          <a:lstStyle/>
          <a:p>
            <a:r>
              <a:rPr lang="en-US" sz="4400" b="1" dirty="0" smtClean="0">
                <a:solidFill>
                  <a:srgbClr val="C00000"/>
                </a:solidFill>
              </a:rPr>
              <a:t>Coulter Counter Principle</a:t>
            </a:r>
            <a:endParaRPr lang="ar-SA" sz="4400" b="1" dirty="0">
              <a:solidFill>
                <a:srgbClr val="C00000"/>
              </a:solidFill>
            </a:endParaRPr>
          </a:p>
        </p:txBody>
      </p:sp>
      <p:sp>
        <p:nvSpPr>
          <p:cNvPr id="3" name="Content Placeholder 2"/>
          <p:cNvSpPr>
            <a:spLocks noGrp="1"/>
          </p:cNvSpPr>
          <p:nvPr>
            <p:ph idx="1"/>
          </p:nvPr>
        </p:nvSpPr>
        <p:spPr>
          <a:xfrm>
            <a:off x="457200" y="1600200"/>
            <a:ext cx="8229600" cy="4876800"/>
          </a:xfrm>
        </p:spPr>
        <p:txBody>
          <a:bodyPr>
            <a:normAutofit/>
          </a:bodyPr>
          <a:lstStyle/>
          <a:p>
            <a:pPr algn="l" rtl="0"/>
            <a:r>
              <a:rPr lang="en-US" sz="3200" dirty="0" smtClean="0"/>
              <a:t>It count and measure the size of the cells by </a:t>
            </a:r>
            <a:r>
              <a:rPr lang="en-US" sz="3200" b="1" dirty="0" smtClean="0">
                <a:solidFill>
                  <a:schemeClr val="tx2"/>
                </a:solidFill>
              </a:rPr>
              <a:t>detecting and measuring electrical resistance when a liquid pass through aperture</a:t>
            </a:r>
            <a:r>
              <a:rPr lang="en-US" sz="3200" dirty="0" smtClean="0"/>
              <a:t>.</a:t>
            </a:r>
          </a:p>
          <a:p>
            <a:pPr algn="l" rtl="0"/>
            <a:r>
              <a:rPr lang="en-US" sz="3200" dirty="0" smtClean="0"/>
              <a:t>While passing the aperture, the cells impedes the current and causes a measurable pulse.</a:t>
            </a:r>
          </a:p>
          <a:p>
            <a:pPr algn="l" rtl="0"/>
            <a:r>
              <a:rPr lang="en-US" sz="3200" dirty="0" smtClean="0"/>
              <a:t>Number of pulses --&gt; number of particles.</a:t>
            </a:r>
          </a:p>
          <a:p>
            <a:pPr algn="l" rtl="0"/>
            <a:r>
              <a:rPr lang="en-US" sz="3200" dirty="0" smtClean="0"/>
              <a:t>Height of pulses --&gt; volume of particles. </a:t>
            </a:r>
            <a:endParaRPr lang="ar-SA" sz="3200" dirty="0"/>
          </a:p>
        </p:txBody>
      </p:sp>
      <p:sp>
        <p:nvSpPr>
          <p:cNvPr id="4" name="Footer Placeholder 3"/>
          <p:cNvSpPr>
            <a:spLocks noGrp="1"/>
          </p:cNvSpPr>
          <p:nvPr>
            <p:ph type="ftr" sz="quarter" idx="11"/>
          </p:nvPr>
        </p:nvSpPr>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7504" y="116632"/>
            <a:ext cx="8928992" cy="1026368"/>
          </a:xfrm>
        </p:spPr>
        <p:txBody>
          <a:bodyPr>
            <a:noAutofit/>
          </a:bodyPr>
          <a:lstStyle/>
          <a:p>
            <a:pPr eaLnBrk="1" hangingPunct="1"/>
            <a:r>
              <a:rPr lang="en-US" sz="4400" b="1" dirty="0" smtClean="0">
                <a:solidFill>
                  <a:srgbClr val="C00000"/>
                </a:solidFill>
                <a:effectLst/>
              </a:rPr>
              <a:t>Materials and methods </a:t>
            </a:r>
          </a:p>
        </p:txBody>
      </p:sp>
      <p:sp>
        <p:nvSpPr>
          <p:cNvPr id="6147" name="Rectangle 3"/>
          <p:cNvSpPr>
            <a:spLocks noGrp="1" noChangeArrowheads="1"/>
          </p:cNvSpPr>
          <p:nvPr>
            <p:ph idx="1"/>
          </p:nvPr>
        </p:nvSpPr>
        <p:spPr>
          <a:xfrm>
            <a:off x="107504" y="1600200"/>
            <a:ext cx="8928992" cy="3762475"/>
          </a:xfrm>
        </p:spPr>
        <p:txBody>
          <a:bodyPr>
            <a:normAutofit/>
          </a:bodyPr>
          <a:lstStyle/>
          <a:p>
            <a:pPr marL="609600" indent="-609600" algn="l" rtl="0" eaLnBrk="1" hangingPunct="1"/>
            <a:r>
              <a:rPr lang="en-US" sz="3200" dirty="0" smtClean="0">
                <a:effectLst/>
              </a:rPr>
              <a:t>Coulter analyzer</a:t>
            </a:r>
          </a:p>
          <a:p>
            <a:pPr marL="609600" indent="-609600" algn="l" rtl="0" eaLnBrk="1" hangingPunct="1"/>
            <a:r>
              <a:rPr lang="en-US" sz="3200" dirty="0" err="1" smtClean="0">
                <a:effectLst/>
              </a:rPr>
              <a:t>Diluent</a:t>
            </a:r>
            <a:r>
              <a:rPr lang="en-US" sz="3200" dirty="0" smtClean="0">
                <a:effectLst/>
              </a:rPr>
              <a:t> reagents </a:t>
            </a:r>
          </a:p>
          <a:p>
            <a:pPr marL="609600" indent="-609600" algn="l" rtl="0" eaLnBrk="1" hangingPunct="1"/>
            <a:r>
              <a:rPr lang="en-US" sz="3200" dirty="0" err="1" smtClean="0">
                <a:effectLst/>
              </a:rPr>
              <a:t>Lytic</a:t>
            </a:r>
            <a:r>
              <a:rPr lang="en-US" sz="3200" dirty="0" smtClean="0">
                <a:effectLst/>
              </a:rPr>
              <a:t> reagent</a:t>
            </a:r>
          </a:p>
          <a:p>
            <a:pPr marL="609600" indent="-609600" algn="l" rtl="0" eaLnBrk="1" hangingPunct="1"/>
            <a:r>
              <a:rPr lang="en-US" sz="3200" dirty="0" smtClean="0">
                <a:effectLst/>
              </a:rPr>
              <a:t>Calibrator kit</a:t>
            </a:r>
          </a:p>
          <a:p>
            <a:pPr marL="609600" indent="-609600" algn="l" rtl="0" eaLnBrk="1" hangingPunct="1"/>
            <a:r>
              <a:rPr lang="en-US" sz="3200" dirty="0" smtClean="0">
                <a:effectLst/>
              </a:rPr>
              <a:t>EDTA anticoagulant blood</a:t>
            </a:r>
          </a:p>
        </p:txBody>
      </p:sp>
      <p:sp>
        <p:nvSpPr>
          <p:cNvPr id="4" name="Footer Placeholder 3"/>
          <p:cNvSpPr>
            <a:spLocks noGrp="1"/>
          </p:cNvSpPr>
          <p:nvPr>
            <p:ph type="ftr" sz="quarter" idx="11"/>
          </p:nvPr>
        </p:nvSpPr>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Blood template">
  <a:themeElements>
    <a:clrScheme name="Blood Template">
      <a:dk1>
        <a:sysClr val="windowText" lastClr="000000"/>
      </a:dk1>
      <a:lt1>
        <a:sysClr val="window" lastClr="FFFFFF"/>
      </a:lt1>
      <a:dk2>
        <a:srgbClr val="CC0000"/>
      </a:dk2>
      <a:lt2>
        <a:srgbClr val="A6A6A6"/>
      </a:lt2>
      <a:accent1>
        <a:srgbClr val="CC0000"/>
      </a:accent1>
      <a:accent2>
        <a:srgbClr val="F43156"/>
      </a:accent2>
      <a:accent3>
        <a:srgbClr val="990723"/>
      </a:accent3>
      <a:accent4>
        <a:srgbClr val="0C0C0C"/>
      </a:accent4>
      <a:accent5>
        <a:srgbClr val="A6A6A6"/>
      </a:accent5>
      <a:accent6>
        <a:srgbClr val="CC0000"/>
      </a:accent6>
      <a:hlink>
        <a:srgbClr val="6B0518"/>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m62_blood_cell_powerpoint_2007_template</Template>
  <TotalTime>622</TotalTime>
  <Words>1289</Words>
  <Application>Microsoft Office PowerPoint</Application>
  <PresentationFormat>On-screen Show (4:3)</PresentationFormat>
  <Paragraphs>255</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Blood template</vt:lpstr>
      <vt:lpstr>BLOOD PRACTICAL</vt:lpstr>
      <vt:lpstr>Aims of the Practical</vt:lpstr>
      <vt:lpstr>Objectives (CBC)</vt:lpstr>
      <vt:lpstr>Objectives (ESR)</vt:lpstr>
      <vt:lpstr>Complete Blood Count (CBC) </vt:lpstr>
      <vt:lpstr>Slide 6</vt:lpstr>
      <vt:lpstr>Coulter Counter</vt:lpstr>
      <vt:lpstr>Coulter Counter Principle</vt:lpstr>
      <vt:lpstr>Materials and methods </vt:lpstr>
      <vt:lpstr>RBC, WBC cell count &amp; HB</vt:lpstr>
      <vt:lpstr>Slide 11</vt:lpstr>
      <vt:lpstr>Clinical application</vt:lpstr>
      <vt:lpstr>Clinical application</vt:lpstr>
      <vt:lpstr>Clinical application</vt:lpstr>
      <vt:lpstr>Clinical application</vt:lpstr>
      <vt:lpstr>Clinical application</vt:lpstr>
      <vt:lpstr>Slide 17</vt:lpstr>
      <vt:lpstr>Clinical Application</vt:lpstr>
      <vt:lpstr>Clinical application</vt:lpstr>
      <vt:lpstr>The packed cell volume (PCV) hematocrit</vt:lpstr>
      <vt:lpstr>The packed cell volume (PCV) hematocrit</vt:lpstr>
      <vt:lpstr>Haematocrit Reader</vt:lpstr>
      <vt:lpstr>Slide 23</vt:lpstr>
      <vt:lpstr>Clinical application</vt:lpstr>
      <vt:lpstr>Clinical application</vt:lpstr>
      <vt:lpstr>The calculation of Red Blood Indices</vt:lpstr>
      <vt:lpstr>The calculation of Red Blood Indices</vt:lpstr>
      <vt:lpstr>Slide 28</vt:lpstr>
      <vt:lpstr>Types of Anemia</vt:lpstr>
      <vt:lpstr>Erythrocyte Sedimentation Rate (ESR)</vt:lpstr>
      <vt:lpstr>RBC Sedimentation </vt:lpstr>
      <vt:lpstr>Rouleaux formation</vt:lpstr>
      <vt:lpstr>Material and methods </vt:lpstr>
      <vt:lpstr>Westergren apparatus </vt:lpstr>
      <vt:lpstr>Procedure </vt:lpstr>
      <vt:lpstr>ESR Results</vt:lpstr>
      <vt:lpstr>Clinical application of ESR</vt:lpstr>
      <vt:lpstr>C-reactive protein &amp; ESR</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PRACTICAL</dc:title>
  <dc:creator>Awadalla</dc:creator>
  <cp:lastModifiedBy>ksupy</cp:lastModifiedBy>
  <cp:revision>50</cp:revision>
  <dcterms:created xsi:type="dcterms:W3CDTF">2005-09-16T18:46:45Z</dcterms:created>
  <dcterms:modified xsi:type="dcterms:W3CDTF">2012-09-25T05:51:39Z</dcterms:modified>
</cp:coreProperties>
</file>