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6" r:id="rId3"/>
    <p:sldId id="289" r:id="rId4"/>
    <p:sldId id="270" r:id="rId5"/>
    <p:sldId id="287" r:id="rId6"/>
    <p:sldId id="292" r:id="rId7"/>
    <p:sldId id="271" r:id="rId8"/>
    <p:sldId id="291" r:id="rId9"/>
    <p:sldId id="272" r:id="rId10"/>
    <p:sldId id="273" r:id="rId11"/>
    <p:sldId id="274" r:id="rId12"/>
    <p:sldId id="277" r:id="rId13"/>
    <p:sldId id="294" r:id="rId14"/>
    <p:sldId id="279" r:id="rId15"/>
    <p:sldId id="276" r:id="rId16"/>
    <p:sldId id="275" r:id="rId17"/>
    <p:sldId id="283" r:id="rId18"/>
    <p:sldId id="285" r:id="rId19"/>
    <p:sldId id="290" r:id="rId20"/>
    <p:sldId id="300" r:id="rId21"/>
    <p:sldId id="260" r:id="rId22"/>
    <p:sldId id="257" r:id="rId23"/>
    <p:sldId id="258" r:id="rId24"/>
    <p:sldId id="297" r:id="rId25"/>
    <p:sldId id="301" r:id="rId26"/>
    <p:sldId id="295" r:id="rId27"/>
    <p:sldId id="286" r:id="rId28"/>
    <p:sldId id="293" r:id="rId29"/>
    <p:sldId id="278" r:id="rId30"/>
    <p:sldId id="280" r:id="rId31"/>
    <p:sldId id="281" r:id="rId32"/>
    <p:sldId id="298" r:id="rId33"/>
    <p:sldId id="266"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00"/>
    <a:srgbClr val="422C16"/>
    <a:srgbClr val="0C788E"/>
    <a:srgbClr val="006666"/>
    <a:srgbClr val="54381C"/>
    <a:srgbClr val="FFFFA3"/>
    <a:srgbClr val="1C1C1C"/>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104" d="100"/>
          <a:sy n="104" d="100"/>
        </p:scale>
        <p:origin x="-1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A67AD1-82A9-497D-AE79-E70C9D4CCFFF}" type="datetimeFigureOut">
              <a:rPr lang="ar-SA" smtClean="0"/>
              <a:pPr/>
              <a:t>14/11/1433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C66B029-16AD-4D5D-8B2D-B3EC8E04948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Clinical History:</a:t>
            </a:r>
          </a:p>
          <a:p>
            <a:pPr algn="l" rtl="0"/>
            <a:r>
              <a:rPr lang="en-US" dirty="0" smtClean="0"/>
              <a:t>This 65 year old male was in good health except for mild hypertension. At his last check-up, a CBC showed a markedly elevated white blood cell count and physical examination revealed several slightly enlarged lymph nodes in the neck and the </a:t>
            </a:r>
            <a:r>
              <a:rPr lang="en-US" dirty="0" err="1" smtClean="0"/>
              <a:t>axillae</a:t>
            </a:r>
            <a:r>
              <a:rPr lang="en-US" dirty="0" smtClean="0"/>
              <a:t>, and the spleen was </a:t>
            </a:r>
            <a:r>
              <a:rPr lang="en-US" dirty="0" err="1" smtClean="0"/>
              <a:t>palpable.</a:t>
            </a:r>
            <a:r>
              <a:rPr lang="en-US" b="1" dirty="0" err="1" smtClean="0"/>
              <a:t>Laboratory</a:t>
            </a:r>
            <a:r>
              <a:rPr lang="en-US" b="1" dirty="0" smtClean="0"/>
              <a:t> studies:</a:t>
            </a:r>
          </a:p>
          <a:p>
            <a:pPr algn="l" rtl="0"/>
            <a:r>
              <a:rPr lang="en-US" dirty="0" smtClean="0"/>
              <a:t>CBC showed </a:t>
            </a:r>
            <a:r>
              <a:rPr lang="en-US" dirty="0" err="1" smtClean="0"/>
              <a:t>Hgb</a:t>
            </a:r>
            <a:r>
              <a:rPr lang="en-US" dirty="0" smtClean="0"/>
              <a:t> 12.8 g/dl, WBC 130 X 109/L, and platelet count 330 X 109/</a:t>
            </a:r>
            <a:r>
              <a:rPr lang="en-US" dirty="0" err="1" smtClean="0"/>
              <a:t>L</a:t>
            </a:r>
            <a:r>
              <a:rPr lang="en-US" sz="1200" b="0" i="0" kern="1200" dirty="0" err="1" smtClean="0">
                <a:solidFill>
                  <a:schemeClr val="tx1"/>
                </a:solidFill>
                <a:latin typeface="+mn-lt"/>
                <a:ea typeface="+mn-ea"/>
                <a:cs typeface="+mn-cs"/>
              </a:rPr>
              <a:t>What</a:t>
            </a:r>
            <a:r>
              <a:rPr lang="en-US" sz="1200" b="0" i="0" kern="1200" dirty="0" smtClean="0">
                <a:solidFill>
                  <a:schemeClr val="tx1"/>
                </a:solidFill>
                <a:latin typeface="+mn-lt"/>
                <a:ea typeface="+mn-ea"/>
                <a:cs typeface="+mn-cs"/>
              </a:rPr>
              <a:t> is the predominant white blood cell type present?</a:t>
            </a:r>
          </a:p>
          <a:p>
            <a:pPr algn="l" rtl="0"/>
            <a:r>
              <a:rPr lang="en-US" sz="1200" b="1" i="0" kern="1200" dirty="0" smtClean="0">
                <a:solidFill>
                  <a:schemeClr val="tx1"/>
                </a:solidFill>
                <a:latin typeface="+mn-lt"/>
                <a:ea typeface="+mn-ea"/>
                <a:cs typeface="+mn-cs"/>
              </a:rPr>
              <a:t>Most of the white blood cells are small to medium-sized lymphocytes. There are also many smudged lymphocytes present. In addition, one sees some larger lymphocytes with abundant cytoplasm and a prominent nucleolus which are </a:t>
            </a:r>
            <a:r>
              <a:rPr lang="en-US" sz="1200" b="1" i="0" kern="1200" dirty="0" err="1" smtClean="0">
                <a:solidFill>
                  <a:schemeClr val="tx1"/>
                </a:solidFill>
                <a:latin typeface="+mn-lt"/>
                <a:ea typeface="+mn-ea"/>
                <a:cs typeface="+mn-cs"/>
              </a:rPr>
              <a:t>prolymphocytes</a:t>
            </a:r>
            <a:r>
              <a:rPr lang="en-US" sz="1200" b="1"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rPr>
              <a:t>What is the differential diagnosis?</a:t>
            </a:r>
          </a:p>
          <a:p>
            <a:pPr algn="l" rtl="0"/>
            <a:r>
              <a:rPr lang="en-US" sz="1200" b="1" i="0" kern="1200" dirty="0" smtClean="0">
                <a:solidFill>
                  <a:schemeClr val="tx1"/>
                </a:solidFill>
                <a:latin typeface="+mn-lt"/>
                <a:ea typeface="+mn-ea"/>
                <a:cs typeface="+mn-cs"/>
              </a:rPr>
              <a:t>The only real diagnostic consideration in this case is chronic lymphocytic leukemia (CLL).</a:t>
            </a:r>
            <a:endParaRPr lang="en-US" sz="1200" b="0" i="0" kern="1200" dirty="0" smtClean="0">
              <a:solidFill>
                <a:schemeClr val="tx1"/>
              </a:solidFill>
              <a:latin typeface="+mn-lt"/>
              <a:ea typeface="+mn-ea"/>
              <a:cs typeface="+mn-cs"/>
            </a:endParaRPr>
          </a:p>
          <a:p>
            <a:pPr algn="l" rtl="0"/>
            <a:endParaRPr lang="ar-SA" dirty="0"/>
          </a:p>
        </p:txBody>
      </p:sp>
      <p:sp>
        <p:nvSpPr>
          <p:cNvPr id="4" name="عنصر نائب لرقم الشريحة 3"/>
          <p:cNvSpPr>
            <a:spLocks noGrp="1"/>
          </p:cNvSpPr>
          <p:nvPr>
            <p:ph type="sldNum" sz="quarter" idx="10"/>
          </p:nvPr>
        </p:nvSpPr>
        <p:spPr/>
        <p:txBody>
          <a:bodyPr/>
          <a:lstStyle/>
          <a:p>
            <a:fld id="{8C66B029-16AD-4D5D-8B2D-B3EC8E04948F}" type="slidenum">
              <a:rPr lang="ar-SA" smtClean="0"/>
              <a:pPr/>
              <a:t>29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Clinical History:</a:t>
            </a:r>
          </a:p>
          <a:p>
            <a:pPr algn="l" rtl="0"/>
            <a:r>
              <a:rPr lang="en-US" dirty="0" smtClean="0"/>
              <a:t>A 5 year old boy has been too tired to play with his friends for two months. His mother is also worried that, whenever he falls or bumps into anything, a big bruise forms. For the past two days he has had a high </a:t>
            </a:r>
            <a:r>
              <a:rPr lang="en-US" dirty="0" err="1" smtClean="0"/>
              <a:t>fever.</a:t>
            </a:r>
            <a:r>
              <a:rPr lang="en-US" b="1" dirty="0" err="1" smtClean="0"/>
              <a:t>Laboratory</a:t>
            </a:r>
            <a:r>
              <a:rPr lang="en-US" b="1" dirty="0" smtClean="0"/>
              <a:t> studies:</a:t>
            </a:r>
          </a:p>
          <a:p>
            <a:pPr algn="l" rtl="0"/>
            <a:r>
              <a:rPr lang="en-US" dirty="0" smtClean="0"/>
              <a:t>CBC shows </a:t>
            </a:r>
            <a:r>
              <a:rPr lang="en-US" dirty="0" err="1" smtClean="0"/>
              <a:t>Hgb</a:t>
            </a:r>
            <a:r>
              <a:rPr lang="en-US" dirty="0" smtClean="0"/>
              <a:t> 9.8, </a:t>
            </a:r>
            <a:r>
              <a:rPr lang="en-US" dirty="0" err="1" smtClean="0"/>
              <a:t>Hct</a:t>
            </a:r>
            <a:r>
              <a:rPr lang="en-US" dirty="0" smtClean="0"/>
              <a:t> 28.2, MCV 95, platelet count 74,000, and WBC count 2,300 with differential count 23 </a:t>
            </a:r>
            <a:r>
              <a:rPr lang="en-US" dirty="0" err="1" smtClean="0"/>
              <a:t>segs</a:t>
            </a:r>
            <a:r>
              <a:rPr lang="en-US" dirty="0" smtClean="0"/>
              <a:t>, 15 bands, 12 </a:t>
            </a:r>
            <a:r>
              <a:rPr lang="en-US" dirty="0" err="1" smtClean="0"/>
              <a:t>monos</a:t>
            </a:r>
            <a:r>
              <a:rPr lang="en-US" dirty="0" smtClean="0"/>
              <a:t>, 44 </a:t>
            </a:r>
            <a:r>
              <a:rPr lang="en-US" dirty="0" err="1" smtClean="0"/>
              <a:t>lymphs</a:t>
            </a:r>
            <a:r>
              <a:rPr lang="en-US" dirty="0" smtClean="0"/>
              <a:t>, 5 </a:t>
            </a:r>
            <a:r>
              <a:rPr lang="en-US" dirty="0" err="1" smtClean="0"/>
              <a:t>eos</a:t>
            </a:r>
            <a:r>
              <a:rPr lang="en-US" dirty="0" smtClean="0"/>
              <a:t>, and 1 </a:t>
            </a:r>
            <a:r>
              <a:rPr lang="en-US" dirty="0" err="1" smtClean="0"/>
              <a:t>baso</a:t>
            </a:r>
            <a:r>
              <a:rPr lang="en-US" dirty="0" smtClean="0"/>
              <a:t>. A bone marrow biopsy shows replacement by primitive cells that have large nuclei with delicate chromatin and indistinct nucleoli. There is scanty cytoplasm with no granules and no Auer rods. These cells mark for CD10 (CALLA) </a:t>
            </a:r>
            <a:r>
              <a:rPr lang="en-US" dirty="0" err="1" smtClean="0"/>
              <a:t>antigen.What</a:t>
            </a:r>
            <a:r>
              <a:rPr lang="en-US" dirty="0" smtClean="0"/>
              <a:t> type of white blood cells are present?</a:t>
            </a:r>
          </a:p>
          <a:p>
            <a:pPr algn="l" rtl="0"/>
            <a:r>
              <a:rPr lang="en-US" b="1" dirty="0" smtClean="0"/>
              <a:t>The white blood cells present are predominantly </a:t>
            </a:r>
            <a:r>
              <a:rPr lang="en-US" b="1" dirty="0" err="1" smtClean="0"/>
              <a:t>lymphoblasts</a:t>
            </a:r>
            <a:r>
              <a:rPr lang="en-US" b="1" dirty="0" smtClean="0"/>
              <a:t>.</a:t>
            </a:r>
            <a:endParaRPr lang="en-US" dirty="0" smtClean="0"/>
          </a:p>
          <a:p>
            <a:pPr algn="l" rtl="0"/>
            <a:r>
              <a:rPr lang="en-US" dirty="0" smtClean="0"/>
              <a:t>What is the most likely diagnosis?</a:t>
            </a:r>
          </a:p>
          <a:p>
            <a:pPr algn="l" rtl="0"/>
            <a:r>
              <a:rPr lang="en-US" b="1" dirty="0" smtClean="0"/>
              <a:t>The most likely diagnosis is acute lymphocytic leukemia (ALL).</a:t>
            </a:r>
            <a:endParaRPr lang="en-US" dirty="0" smtClean="0"/>
          </a:p>
          <a:p>
            <a:pPr algn="l" rtl="0"/>
            <a:r>
              <a:rPr lang="en-US" dirty="0" smtClean="0"/>
              <a:t>What is the most likely outcome of this child's disease with standard therapy?</a:t>
            </a:r>
          </a:p>
          <a:p>
            <a:pPr algn="l" rtl="0"/>
            <a:r>
              <a:rPr lang="en-US" b="1" dirty="0" smtClean="0"/>
              <a:t>The most likely outcome of this child's disease with standard therapy is good--a &gt;90% chance for complete remission following chemotherapy.</a:t>
            </a:r>
            <a:endParaRPr lang="en-US" dirty="0" smtClean="0"/>
          </a:p>
          <a:p>
            <a:pPr algn="l" rtl="0"/>
            <a:r>
              <a:rPr lang="en-US" dirty="0" smtClean="0"/>
              <a:t>What other test could be helpful in distinguishing the nature of the cells in this case?</a:t>
            </a:r>
          </a:p>
          <a:p>
            <a:pPr algn="l" rtl="0"/>
            <a:r>
              <a:rPr lang="en-US" b="1" dirty="0" smtClean="0"/>
              <a:t>A TDT (terminal </a:t>
            </a:r>
            <a:r>
              <a:rPr lang="en-US" b="1" dirty="0" err="1" smtClean="0"/>
              <a:t>deoxyribonucleotidyl</a:t>
            </a:r>
            <a:r>
              <a:rPr lang="en-US" b="1" dirty="0" smtClean="0"/>
              <a:t> </a:t>
            </a:r>
            <a:r>
              <a:rPr lang="en-US" b="1" dirty="0" err="1" smtClean="0"/>
              <a:t>transferase</a:t>
            </a:r>
            <a:r>
              <a:rPr lang="en-US" b="1" dirty="0" smtClean="0"/>
              <a:t>) test is positive in cases of lymphoid </a:t>
            </a:r>
            <a:r>
              <a:rPr lang="en-US" b="1" dirty="0" err="1" smtClean="0"/>
              <a:t>leukemias</a:t>
            </a:r>
            <a:r>
              <a:rPr lang="en-US" b="1" dirty="0" smtClean="0"/>
              <a:t>.</a:t>
            </a:r>
            <a:endParaRPr lang="en-US" dirty="0" smtClean="0"/>
          </a:p>
          <a:p>
            <a:pPr algn="l" rtl="0"/>
            <a:r>
              <a:rPr lang="en-US" dirty="0" smtClean="0"/>
              <a:t/>
            </a:r>
            <a:br>
              <a:rPr lang="en-US" dirty="0" smtClean="0"/>
            </a:br>
            <a:endParaRPr lang="ar-SA" dirty="0"/>
          </a:p>
        </p:txBody>
      </p:sp>
      <p:sp>
        <p:nvSpPr>
          <p:cNvPr id="4" name="عنصر نائب لرقم الشريحة 3"/>
          <p:cNvSpPr>
            <a:spLocks noGrp="1"/>
          </p:cNvSpPr>
          <p:nvPr>
            <p:ph type="sldNum" sz="quarter" idx="10"/>
          </p:nvPr>
        </p:nvSpPr>
        <p:spPr/>
        <p:txBody>
          <a:bodyPr/>
          <a:lstStyle/>
          <a:p>
            <a:fld id="{8C66B029-16AD-4D5D-8B2D-B3EC8E04948F}" type="slidenum">
              <a:rPr lang="ar-SA" smtClean="0"/>
              <a:pPr/>
              <a:t>30</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Clinical History:</a:t>
            </a:r>
          </a:p>
          <a:p>
            <a:pPr algn="l" rtl="0"/>
            <a:r>
              <a:rPr lang="en-US" dirty="0" smtClean="0"/>
              <a:t>This 16 year old male came to the emergency room complaining of severe abdominal pain in the right lower </a:t>
            </a:r>
            <a:r>
              <a:rPr lang="en-US" dirty="0" err="1" smtClean="0"/>
              <a:t>quandrant</a:t>
            </a:r>
            <a:r>
              <a:rPr lang="en-US" dirty="0" smtClean="0"/>
              <a:t>. He had a fever of 101 F. On physical examination, he had a rigid, board-like abdomen and rebound tenderness in the right lower </a:t>
            </a:r>
            <a:r>
              <a:rPr lang="en-US" dirty="0" err="1" smtClean="0"/>
              <a:t>quandrant</a:t>
            </a:r>
            <a:r>
              <a:rPr lang="en-US" dirty="0" smtClean="0"/>
              <a:t>. There were no other </a:t>
            </a:r>
            <a:r>
              <a:rPr lang="en-US" dirty="0" err="1" smtClean="0"/>
              <a:t>abnormalities.</a:t>
            </a:r>
            <a:r>
              <a:rPr lang="en-US" b="1" dirty="0" err="1" smtClean="0"/>
              <a:t>Laboratory</a:t>
            </a:r>
            <a:r>
              <a:rPr lang="en-US" b="1" dirty="0" smtClean="0"/>
              <a:t> studies:</a:t>
            </a:r>
          </a:p>
          <a:p>
            <a:pPr algn="l" rtl="0"/>
            <a:r>
              <a:rPr lang="en-US" dirty="0" smtClean="0"/>
              <a:t>Urinalysis was within normal limits. A CBC showed </a:t>
            </a:r>
            <a:r>
              <a:rPr lang="en-US" dirty="0" err="1" smtClean="0"/>
              <a:t>Hgb</a:t>
            </a:r>
            <a:r>
              <a:rPr lang="en-US" dirty="0" smtClean="0"/>
              <a:t> 14.8 g/dl, WBC 20 X 109/L, and platelet count 240 X 109/</a:t>
            </a:r>
            <a:r>
              <a:rPr lang="en-US" dirty="0" err="1" smtClean="0"/>
              <a:t>L.</a:t>
            </a:r>
            <a:r>
              <a:rPr lang="en-US" sz="1200" b="0" i="0" kern="1200" dirty="0" err="1" smtClean="0">
                <a:solidFill>
                  <a:schemeClr val="tx1"/>
                </a:solidFill>
                <a:latin typeface="+mn-lt"/>
                <a:ea typeface="+mn-ea"/>
                <a:cs typeface="+mn-cs"/>
              </a:rPr>
              <a:t>What</a:t>
            </a:r>
            <a:r>
              <a:rPr lang="en-US" sz="1200" b="0" i="0" kern="1200" dirty="0" smtClean="0">
                <a:solidFill>
                  <a:schemeClr val="tx1"/>
                </a:solidFill>
                <a:latin typeface="+mn-lt"/>
                <a:ea typeface="+mn-ea"/>
                <a:cs typeface="+mn-cs"/>
              </a:rPr>
              <a:t> is the predominant white blood cell present?</a:t>
            </a:r>
          </a:p>
          <a:p>
            <a:pPr algn="l" rtl="0"/>
            <a:r>
              <a:rPr lang="en-US" sz="1200" b="1" i="0" kern="1200" dirty="0" smtClean="0">
                <a:solidFill>
                  <a:schemeClr val="tx1"/>
                </a:solidFill>
                <a:latin typeface="+mn-lt"/>
                <a:ea typeface="+mn-ea"/>
                <a:cs typeface="+mn-cs"/>
              </a:rPr>
              <a:t>The majority of white blood cells present here are </a:t>
            </a:r>
            <a:r>
              <a:rPr lang="en-US" sz="1200" b="1" i="0" kern="1200" dirty="0" err="1" smtClean="0">
                <a:solidFill>
                  <a:schemeClr val="tx1"/>
                </a:solidFill>
                <a:latin typeface="+mn-lt"/>
                <a:ea typeface="+mn-ea"/>
                <a:cs typeface="+mn-cs"/>
              </a:rPr>
              <a:t>polymorphonuclear</a:t>
            </a:r>
            <a:r>
              <a:rPr lang="en-US" sz="1200" b="1" i="0" kern="1200" dirty="0" smtClean="0">
                <a:solidFill>
                  <a:schemeClr val="tx1"/>
                </a:solidFill>
                <a:latin typeface="+mn-lt"/>
                <a:ea typeface="+mn-ea"/>
                <a:cs typeface="+mn-cs"/>
              </a:rPr>
              <a:t> leukocytes, and notice that, at low power, the white blood cell count is higher than in a normal smear. In addition to the PMN's, a small but increased number of band forms are seen. Other cells present are lymphocytes and monocytes, but these are not increased. However, the platelets are moderately increased in number.</a:t>
            </a:r>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rPr>
              <a:t>What is the name for this type of leukocyte reaction?</a:t>
            </a:r>
          </a:p>
          <a:p>
            <a:pPr algn="l" rtl="0"/>
            <a:r>
              <a:rPr lang="en-US" sz="1200" b="1" i="0" kern="1200" dirty="0" smtClean="0">
                <a:solidFill>
                  <a:schemeClr val="tx1"/>
                </a:solidFill>
                <a:latin typeface="+mn-lt"/>
                <a:ea typeface="+mn-ea"/>
                <a:cs typeface="+mn-cs"/>
              </a:rPr>
              <a:t>The name of this reaction is known as a </a:t>
            </a:r>
            <a:r>
              <a:rPr lang="en-US" sz="1200" b="1" i="0" kern="1200" dirty="0" err="1" smtClean="0">
                <a:solidFill>
                  <a:schemeClr val="tx1"/>
                </a:solidFill>
                <a:latin typeface="+mn-lt"/>
                <a:ea typeface="+mn-ea"/>
                <a:cs typeface="+mn-cs"/>
              </a:rPr>
              <a:t>neutrophilic</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leukemoid</a:t>
            </a:r>
            <a:r>
              <a:rPr lang="en-US" sz="1200" b="1" i="0" kern="1200" dirty="0" smtClean="0">
                <a:solidFill>
                  <a:schemeClr val="tx1"/>
                </a:solidFill>
                <a:latin typeface="+mn-lt"/>
                <a:ea typeface="+mn-ea"/>
                <a:cs typeface="+mn-cs"/>
              </a:rPr>
              <a:t> reaction.</a:t>
            </a:r>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rPr>
              <a:t>What do you think is the diagnosis in this case?</a:t>
            </a:r>
          </a:p>
          <a:p>
            <a:pPr algn="l" rtl="0"/>
            <a:r>
              <a:rPr lang="en-US" sz="1200" b="1" i="0" kern="1200" dirty="0" smtClean="0">
                <a:solidFill>
                  <a:schemeClr val="tx1"/>
                </a:solidFill>
                <a:latin typeface="+mn-lt"/>
                <a:ea typeface="+mn-ea"/>
                <a:cs typeface="+mn-cs"/>
              </a:rPr>
              <a:t>The diagnosis in this case is acute appendicitis (most, but not all, cases of acute appendicitis are accompanied by peripheral </a:t>
            </a:r>
            <a:r>
              <a:rPr lang="en-US" sz="1200" b="1" i="0" kern="1200" dirty="0" err="1" smtClean="0">
                <a:solidFill>
                  <a:schemeClr val="tx1"/>
                </a:solidFill>
                <a:latin typeface="+mn-lt"/>
                <a:ea typeface="+mn-ea"/>
                <a:cs typeface="+mn-cs"/>
              </a:rPr>
              <a:t>neutrophilia</a:t>
            </a:r>
            <a:r>
              <a:rPr lang="en-US" sz="1200" b="1"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a:p>
            <a:pPr algn="l" rtl="0"/>
            <a:endParaRPr lang="ar-SA" dirty="0"/>
          </a:p>
        </p:txBody>
      </p:sp>
      <p:sp>
        <p:nvSpPr>
          <p:cNvPr id="4" name="عنصر نائب لرقم الشريحة 3"/>
          <p:cNvSpPr>
            <a:spLocks noGrp="1"/>
          </p:cNvSpPr>
          <p:nvPr>
            <p:ph type="sldNum" sz="quarter" idx="10"/>
          </p:nvPr>
        </p:nvSpPr>
        <p:spPr/>
        <p:txBody>
          <a:bodyPr/>
          <a:lstStyle/>
          <a:p>
            <a:fld id="{8C66B029-16AD-4D5D-8B2D-B3EC8E04948F}" type="slidenum">
              <a:rPr lang="ar-SA" smtClean="0"/>
              <a:pPr/>
              <a:t>31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4FD329C7-3586-4DF9-BDBB-E704868D07F9}" type="slidenum">
              <a:rPr lang="es-ES"/>
              <a:pPr/>
              <a:t>‹#›</a:t>
            </a:fld>
            <a:endParaRPr lang="es-ES"/>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CB897BD4-2D85-4C1B-B1FE-7D2D6DC46224}" type="slidenum">
              <a:rPr lang="es-ES"/>
              <a:pPr/>
              <a:t>‹#›</a:t>
            </a:fld>
            <a:endParaRPr lang="es-ES"/>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9B58612D-F0AB-48DC-A782-FBF14D62512D}" type="slidenum">
              <a:rPr lang="es-ES"/>
              <a:pPr/>
              <a:t>‹#›</a:t>
            </a:fld>
            <a:endParaRPr lang="es-ES"/>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D4F5AC24-5414-4150-A402-73A0C5896820}" type="slidenum">
              <a:rPr lang="es-ES"/>
              <a:pPr/>
              <a:t>‹#›</a:t>
            </a:fld>
            <a:endParaRPr lang="es-E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s-ES"/>
          </a:p>
        </p:txBody>
      </p:sp>
      <p:sp>
        <p:nvSpPr>
          <p:cNvPr id="5" name="عنصر نائب للتذييل 4"/>
          <p:cNvSpPr>
            <a:spLocks noGrp="1"/>
          </p:cNvSpPr>
          <p:nvPr>
            <p:ph type="ftr" sz="quarter" idx="11"/>
          </p:nvPr>
        </p:nvSpPr>
        <p:spPr/>
        <p:txBody>
          <a:bodyPr/>
          <a:lstStyle>
            <a:lvl1pPr>
              <a:defRPr/>
            </a:lvl1pPr>
          </a:lstStyle>
          <a:p>
            <a:endParaRPr lang="es-ES"/>
          </a:p>
        </p:txBody>
      </p:sp>
      <p:sp>
        <p:nvSpPr>
          <p:cNvPr id="6" name="عنصر نائب لرقم الشريحة 5"/>
          <p:cNvSpPr>
            <a:spLocks noGrp="1"/>
          </p:cNvSpPr>
          <p:nvPr>
            <p:ph type="sldNum" sz="quarter" idx="12"/>
          </p:nvPr>
        </p:nvSpPr>
        <p:spPr/>
        <p:txBody>
          <a:bodyPr/>
          <a:lstStyle>
            <a:lvl1pPr>
              <a:defRPr/>
            </a:lvl1pPr>
          </a:lstStyle>
          <a:p>
            <a:fld id="{90F91CD6-E89A-49EA-ACFF-14DC52CB81ED}" type="slidenum">
              <a:rPr lang="es-ES"/>
              <a:pPr/>
              <a:t>‹#›</a:t>
            </a:fld>
            <a:endParaRPr lang="es-ES"/>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2622EF02-64EA-4EAB-B261-8B6A62A49AE8}" type="slidenum">
              <a:rPr lang="es-ES"/>
              <a:pPr/>
              <a:t>‹#›</a:t>
            </a:fld>
            <a:endParaRPr lang="es-E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s-ES"/>
          </a:p>
        </p:txBody>
      </p:sp>
      <p:sp>
        <p:nvSpPr>
          <p:cNvPr id="8" name="عنصر نائب للتذييل 7"/>
          <p:cNvSpPr>
            <a:spLocks noGrp="1"/>
          </p:cNvSpPr>
          <p:nvPr>
            <p:ph type="ftr" sz="quarter" idx="11"/>
          </p:nvPr>
        </p:nvSpPr>
        <p:spPr/>
        <p:txBody>
          <a:bodyPr/>
          <a:lstStyle>
            <a:lvl1pPr>
              <a:defRPr/>
            </a:lvl1pPr>
          </a:lstStyle>
          <a:p>
            <a:endParaRPr lang="es-ES"/>
          </a:p>
        </p:txBody>
      </p:sp>
      <p:sp>
        <p:nvSpPr>
          <p:cNvPr id="9" name="عنصر نائب لرقم الشريحة 8"/>
          <p:cNvSpPr>
            <a:spLocks noGrp="1"/>
          </p:cNvSpPr>
          <p:nvPr>
            <p:ph type="sldNum" sz="quarter" idx="12"/>
          </p:nvPr>
        </p:nvSpPr>
        <p:spPr/>
        <p:txBody>
          <a:bodyPr/>
          <a:lstStyle>
            <a:lvl1pPr>
              <a:defRPr/>
            </a:lvl1pPr>
          </a:lstStyle>
          <a:p>
            <a:fld id="{9A5D5B97-139F-4988-B301-DF77A9D3FF34}" type="slidenum">
              <a:rPr lang="es-ES"/>
              <a:pPr/>
              <a:t>‹#›</a:t>
            </a:fld>
            <a:endParaRPr lang="es-ES"/>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s-ES"/>
          </a:p>
        </p:txBody>
      </p:sp>
      <p:sp>
        <p:nvSpPr>
          <p:cNvPr id="4" name="عنصر نائب للتذييل 3"/>
          <p:cNvSpPr>
            <a:spLocks noGrp="1"/>
          </p:cNvSpPr>
          <p:nvPr>
            <p:ph type="ftr" sz="quarter" idx="11"/>
          </p:nvPr>
        </p:nvSpPr>
        <p:spPr/>
        <p:txBody>
          <a:bodyPr/>
          <a:lstStyle>
            <a:lvl1pPr>
              <a:defRPr/>
            </a:lvl1pPr>
          </a:lstStyle>
          <a:p>
            <a:endParaRPr lang="es-ES"/>
          </a:p>
        </p:txBody>
      </p:sp>
      <p:sp>
        <p:nvSpPr>
          <p:cNvPr id="5" name="عنصر نائب لرقم الشريحة 4"/>
          <p:cNvSpPr>
            <a:spLocks noGrp="1"/>
          </p:cNvSpPr>
          <p:nvPr>
            <p:ph type="sldNum" sz="quarter" idx="12"/>
          </p:nvPr>
        </p:nvSpPr>
        <p:spPr/>
        <p:txBody>
          <a:bodyPr/>
          <a:lstStyle>
            <a:lvl1pPr>
              <a:defRPr/>
            </a:lvl1pPr>
          </a:lstStyle>
          <a:p>
            <a:fld id="{D54F38F7-E343-4E09-AEFA-C19367B8F094}" type="slidenum">
              <a:rPr lang="es-ES"/>
              <a:pPr/>
              <a:t>‹#›</a:t>
            </a:fld>
            <a:endParaRPr lang="es-E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s-ES"/>
          </a:p>
        </p:txBody>
      </p:sp>
      <p:sp>
        <p:nvSpPr>
          <p:cNvPr id="3" name="عنصر نائب للتذييل 2"/>
          <p:cNvSpPr>
            <a:spLocks noGrp="1"/>
          </p:cNvSpPr>
          <p:nvPr>
            <p:ph type="ftr" sz="quarter" idx="11"/>
          </p:nvPr>
        </p:nvSpPr>
        <p:spPr/>
        <p:txBody>
          <a:bodyPr/>
          <a:lstStyle>
            <a:lvl1pPr>
              <a:defRPr/>
            </a:lvl1pPr>
          </a:lstStyle>
          <a:p>
            <a:endParaRPr lang="es-ES"/>
          </a:p>
        </p:txBody>
      </p:sp>
      <p:sp>
        <p:nvSpPr>
          <p:cNvPr id="4" name="عنصر نائب لرقم الشريحة 3"/>
          <p:cNvSpPr>
            <a:spLocks noGrp="1"/>
          </p:cNvSpPr>
          <p:nvPr>
            <p:ph type="sldNum" sz="quarter" idx="12"/>
          </p:nvPr>
        </p:nvSpPr>
        <p:spPr/>
        <p:txBody>
          <a:bodyPr/>
          <a:lstStyle>
            <a:lvl1pPr>
              <a:defRPr/>
            </a:lvl1pPr>
          </a:lstStyle>
          <a:p>
            <a:fld id="{E67CDAEB-06A3-482A-B991-3E43FF2ACA65}" type="slidenum">
              <a:rPr lang="es-ES"/>
              <a:pPr/>
              <a:t>‹#›</a:t>
            </a:fld>
            <a:endParaRPr lang="es-ES"/>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86B56DAA-E549-48A6-94FD-E77E0CA273ED}" type="slidenum">
              <a:rPr lang="es-ES"/>
              <a:pPr/>
              <a:t>‹#›</a:t>
            </a:fld>
            <a:endParaRPr lang="es-ES"/>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s-ES"/>
          </a:p>
        </p:txBody>
      </p:sp>
      <p:sp>
        <p:nvSpPr>
          <p:cNvPr id="6" name="عنصر نائب للتذييل 5"/>
          <p:cNvSpPr>
            <a:spLocks noGrp="1"/>
          </p:cNvSpPr>
          <p:nvPr>
            <p:ph type="ftr" sz="quarter" idx="11"/>
          </p:nvPr>
        </p:nvSpPr>
        <p:spPr/>
        <p:txBody>
          <a:bodyPr/>
          <a:lstStyle>
            <a:lvl1pPr>
              <a:defRPr/>
            </a:lvl1pPr>
          </a:lstStyle>
          <a:p>
            <a:endParaRPr lang="es-ES"/>
          </a:p>
        </p:txBody>
      </p:sp>
      <p:sp>
        <p:nvSpPr>
          <p:cNvPr id="7" name="عنصر نائب لرقم الشريحة 6"/>
          <p:cNvSpPr>
            <a:spLocks noGrp="1"/>
          </p:cNvSpPr>
          <p:nvPr>
            <p:ph type="sldNum" sz="quarter" idx="12"/>
          </p:nvPr>
        </p:nvSpPr>
        <p:spPr/>
        <p:txBody>
          <a:bodyPr/>
          <a:lstStyle>
            <a:lvl1pPr>
              <a:defRPr/>
            </a:lvl1pPr>
          </a:lstStyle>
          <a:p>
            <a:fld id="{CF29B95A-D315-4BE0-A5A9-499E70958ED8}" type="slidenum">
              <a:rPr lang="es-ES"/>
              <a:pPr/>
              <a:t>‹#›</a:t>
            </a:fld>
            <a:endParaRPr lang="es-ES"/>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15305A-398F-4AFF-A87C-DD47E8E045E2}"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Greek_langua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50825" y="1556792"/>
            <a:ext cx="5400675" cy="1439367"/>
          </a:xfrm>
        </p:spPr>
        <p:txBody>
          <a:bodyPr/>
          <a:lstStyle/>
          <a:p>
            <a:pPr algn="l"/>
            <a:r>
              <a:rPr lang="en-US" sz="3600" dirty="0" smtClean="0">
                <a:solidFill>
                  <a:schemeClr val="bg1"/>
                </a:solidFill>
              </a:rPr>
              <a:t>White (Leukocyte)</a:t>
            </a:r>
            <a:br>
              <a:rPr lang="en-US" sz="3600" dirty="0" smtClean="0">
                <a:solidFill>
                  <a:schemeClr val="bg1"/>
                </a:solidFill>
              </a:rPr>
            </a:br>
            <a:r>
              <a:rPr lang="en-US" sz="3600" dirty="0" smtClean="0">
                <a:solidFill>
                  <a:schemeClr val="bg1"/>
                </a:solidFill>
              </a:rPr>
              <a:t>blood cell differential</a:t>
            </a:r>
            <a:r>
              <a:rPr lang="en-US" sz="3600" dirty="0" smtClean="0"/>
              <a:t> </a:t>
            </a:r>
            <a:endParaRPr lang="es-ES" sz="3600" b="1" dirty="0">
              <a:solidFill>
                <a:schemeClr val="bg1"/>
              </a:solidFill>
            </a:endParaRPr>
          </a:p>
        </p:txBody>
      </p:sp>
      <p:sp>
        <p:nvSpPr>
          <p:cNvPr id="2218" name="Rectangle 170"/>
          <p:cNvSpPr>
            <a:spLocks noChangeArrowheads="1"/>
          </p:cNvSpPr>
          <p:nvPr/>
        </p:nvSpPr>
        <p:spPr bwMode="auto">
          <a:xfrm>
            <a:off x="250825" y="4869160"/>
            <a:ext cx="5148263" cy="1223764"/>
          </a:xfrm>
          <a:prstGeom prst="rect">
            <a:avLst/>
          </a:prstGeom>
          <a:noFill/>
          <a:ln w="9525">
            <a:noFill/>
            <a:miter lim="800000"/>
            <a:headEnd/>
            <a:tailEnd/>
          </a:ln>
          <a:effectLst/>
        </p:spPr>
        <p:txBody>
          <a:bodyPr anchor="ctr"/>
          <a:lstStyle/>
          <a:p>
            <a:r>
              <a:rPr lang="es-ES" sz="2000" b="1" dirty="0" smtClean="0">
                <a:solidFill>
                  <a:schemeClr val="bg1"/>
                </a:solidFill>
              </a:rPr>
              <a:t>Dr. Asma M. Al </a:t>
            </a:r>
            <a:r>
              <a:rPr lang="es-ES" sz="2000" b="1" dirty="0" err="1" smtClean="0">
                <a:solidFill>
                  <a:schemeClr val="bg1"/>
                </a:solidFill>
              </a:rPr>
              <a:t>yahya</a:t>
            </a:r>
            <a:endParaRPr lang="es-ES" sz="2000" b="1" dirty="0" smtClean="0">
              <a:solidFill>
                <a:schemeClr val="bg1"/>
              </a:solidFill>
            </a:endParaRPr>
          </a:p>
          <a:p>
            <a:r>
              <a:rPr lang="es-ES" sz="2000" b="1" dirty="0" smtClean="0">
                <a:solidFill>
                  <a:schemeClr val="bg1"/>
                </a:solidFill>
              </a:rPr>
              <a:t>Physiology </a:t>
            </a:r>
            <a:r>
              <a:rPr lang="es-ES" sz="2000" b="1" dirty="0" err="1" smtClean="0">
                <a:solidFill>
                  <a:schemeClr val="bg1"/>
                </a:solidFill>
              </a:rPr>
              <a:t>department</a:t>
            </a:r>
            <a:endParaRPr lang="es-ES" sz="2000" b="1" dirty="0" smtClean="0">
              <a:solidFill>
                <a:schemeClr val="bg1"/>
              </a:solidFill>
            </a:endParaRPr>
          </a:p>
          <a:p>
            <a:r>
              <a:rPr lang="es-ES" sz="2000" b="1" dirty="0" smtClean="0">
                <a:solidFill>
                  <a:schemeClr val="bg1"/>
                </a:solidFill>
              </a:rPr>
              <a:t>College of Medicine</a:t>
            </a:r>
          </a:p>
          <a:p>
            <a:r>
              <a:rPr lang="es-ES" sz="2000" b="1" dirty="0" smtClean="0">
                <a:solidFill>
                  <a:schemeClr val="bg1"/>
                </a:solidFill>
              </a:rPr>
              <a:t>KSU</a:t>
            </a:r>
            <a:endParaRPr lang="es-ES" sz="2000" b="1"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Type of WBC’s</a:t>
            </a:r>
            <a:r>
              <a:rPr lang="en-US" dirty="0" smtClean="0">
                <a:solidFill>
                  <a:srgbClr val="333399"/>
                </a:solidFill>
              </a:rPr>
              <a:t/>
            </a:r>
            <a:br>
              <a:rPr lang="en-US" dirty="0" smtClean="0">
                <a:solidFill>
                  <a:srgbClr val="333399"/>
                </a:solidFill>
              </a:rPr>
            </a:br>
            <a:endParaRPr lang="ar-SA" dirty="0"/>
          </a:p>
        </p:txBody>
      </p:sp>
      <p:sp>
        <p:nvSpPr>
          <p:cNvPr id="3" name="عنصر نائب للمحتوى 2"/>
          <p:cNvSpPr>
            <a:spLocks noGrp="1"/>
          </p:cNvSpPr>
          <p:nvPr>
            <p:ph idx="1"/>
          </p:nvPr>
        </p:nvSpPr>
        <p:spPr>
          <a:xfrm>
            <a:off x="457200" y="1927373"/>
            <a:ext cx="8229600" cy="4525963"/>
          </a:xfrm>
        </p:spPr>
        <p:txBody>
          <a:bodyPr/>
          <a:lstStyle/>
          <a:p>
            <a:pPr marL="338138" indent="-338138">
              <a:lnSpc>
                <a:spcPct val="90000"/>
              </a:lnSpc>
              <a:spcBef>
                <a:spcPts val="1150"/>
              </a:spcBef>
              <a:buClr>
                <a:srgbClr val="A50021"/>
              </a:buClr>
              <a:buSzPct val="5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Granulocytes—have large granules in their cytoplasm</a:t>
            </a:r>
          </a:p>
          <a:p>
            <a:pPr marL="338138" indent="-338138">
              <a:lnSpc>
                <a:spcPct val="90000"/>
              </a:lnSpc>
              <a:spcBef>
                <a:spcPts val="1150"/>
              </a:spcBef>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4600" dirty="0" smtClean="0">
              <a:solidFill>
                <a:srgbClr val="800000"/>
              </a:solidFill>
            </a:endParaRPr>
          </a:p>
          <a:p>
            <a:pPr marL="738188" lvl="1" indent="-280988">
              <a:lnSpc>
                <a:spcPct val="90000"/>
              </a:lnSpc>
              <a:spcBef>
                <a:spcPts val="900"/>
              </a:spcBef>
              <a:buClr>
                <a:srgbClr val="FF0000"/>
              </a:buClr>
              <a:buSzPct val="550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3200" b="1" dirty="0" smtClean="0">
                <a:solidFill>
                  <a:srgbClr val="800000"/>
                </a:solidFill>
              </a:rPr>
              <a:t>Neutrophils</a:t>
            </a:r>
          </a:p>
          <a:p>
            <a:pPr marL="738188" lvl="1" indent="-280988">
              <a:lnSpc>
                <a:spcPct val="90000"/>
              </a:lnSpc>
              <a:spcBef>
                <a:spcPts val="900"/>
              </a:spcBef>
              <a:buClr>
                <a:srgbClr val="FF0000"/>
              </a:buClr>
              <a:buSzPct val="550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3200" b="1" dirty="0" err="1" smtClean="0">
                <a:solidFill>
                  <a:srgbClr val="800000"/>
                </a:solidFill>
              </a:rPr>
              <a:t>Eosinophils</a:t>
            </a:r>
            <a:endParaRPr lang="en-US" sz="3200" b="1" dirty="0" smtClean="0">
              <a:solidFill>
                <a:srgbClr val="800000"/>
              </a:solidFill>
            </a:endParaRPr>
          </a:p>
          <a:p>
            <a:pPr marL="738188" lvl="1" indent="-280988">
              <a:lnSpc>
                <a:spcPct val="90000"/>
              </a:lnSpc>
              <a:spcBef>
                <a:spcPts val="900"/>
              </a:spcBef>
              <a:buClr>
                <a:srgbClr val="FF0000"/>
              </a:buClr>
              <a:buSzPct val="550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3200" b="1" dirty="0" err="1" smtClean="0">
                <a:solidFill>
                  <a:srgbClr val="800000"/>
                </a:solidFill>
              </a:rPr>
              <a:t>Basophils</a:t>
            </a:r>
            <a:endParaRPr lang="en-US" sz="3200" b="1" dirty="0" smtClean="0">
              <a:solidFill>
                <a:srgbClr val="800000"/>
              </a:solidFill>
            </a:endParaRPr>
          </a:p>
          <a:p>
            <a:pPr marL="338138" indent="-338138">
              <a:lnSpc>
                <a:spcPct val="90000"/>
              </a:lnSpc>
              <a:spcBef>
                <a:spcPts val="900"/>
              </a:spcBef>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600" dirty="0" smtClean="0">
              <a:solidFill>
                <a:srgbClr val="000000"/>
              </a:solidFill>
            </a:endParaRPr>
          </a:p>
          <a:p>
            <a:endParaRPr lang="ar-SA"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Granulocytes</a:t>
            </a:r>
            <a:endParaRPr lang="ar-SA" dirty="0">
              <a:solidFill>
                <a:schemeClr val="bg1"/>
              </a:solidFill>
            </a:endParaRPr>
          </a:p>
        </p:txBody>
      </p:sp>
      <p:pic>
        <p:nvPicPr>
          <p:cNvPr id="4" name="Picture 1"/>
          <p:cNvPicPr>
            <a:picLocks noGrp="1" noChangeAspect="1" noChangeArrowheads="1"/>
          </p:cNvPicPr>
          <p:nvPr>
            <p:ph idx="1"/>
          </p:nvPr>
        </p:nvPicPr>
        <p:blipFill>
          <a:blip r:embed="rId2" cstate="print"/>
          <a:srcRect/>
          <a:stretch>
            <a:fillRect/>
          </a:stretch>
        </p:blipFill>
        <p:spPr bwMode="auto">
          <a:xfrm>
            <a:off x="2195736" y="2134394"/>
            <a:ext cx="4608512" cy="4059000"/>
          </a:xfrm>
          <a:prstGeom prst="rect">
            <a:avLst/>
          </a:prstGeom>
          <a:noFill/>
          <a:ln w="9525">
            <a:solidFill>
              <a:srgbClr val="A50021"/>
            </a:solidFill>
            <a:round/>
            <a:headEnd/>
            <a:tailEnd/>
          </a:ln>
          <a:effectLst/>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Granuloctyes</a:t>
            </a:r>
            <a:endParaRPr lang="ar-SA" dirty="0">
              <a:solidFill>
                <a:schemeClr val="bg1"/>
              </a:solidFill>
            </a:endParaRPr>
          </a:p>
        </p:txBody>
      </p:sp>
      <p:sp>
        <p:nvSpPr>
          <p:cNvPr id="3" name="عنصر نائب للمحتوى 2"/>
          <p:cNvSpPr>
            <a:spLocks noGrp="1"/>
          </p:cNvSpPr>
          <p:nvPr>
            <p:ph idx="1"/>
          </p:nvPr>
        </p:nvSpPr>
        <p:spPr>
          <a:xfrm>
            <a:off x="251520" y="1927373"/>
            <a:ext cx="4320480" cy="4525963"/>
          </a:xfrm>
        </p:spPr>
        <p:txBody>
          <a:bodyPr/>
          <a:lstStyle/>
          <a:p>
            <a:pPr marL="338138" indent="-338138">
              <a:lnSpc>
                <a:spcPct val="90000"/>
              </a:lnSpc>
              <a:spcBef>
                <a:spcPts val="800"/>
              </a:spcBef>
              <a:buClr>
                <a:srgbClr val="3333CC"/>
              </a:buClr>
              <a:buSzPct val="60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b="1" dirty="0" smtClean="0">
                <a:solidFill>
                  <a:srgbClr val="800000"/>
                </a:solidFill>
              </a:rPr>
              <a:t>Neutrophils</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Stain light purple with neutral dyes</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Granules are small and numerous</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Several lobes in nucleus</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62% of WBC count</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Highly mobile/very active</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err="1" smtClean="0">
                <a:solidFill>
                  <a:srgbClr val="800000"/>
                </a:solidFill>
              </a:rPr>
              <a:t>Diapedesis</a:t>
            </a:r>
            <a:r>
              <a:rPr lang="en-US" sz="1800" b="1" dirty="0" smtClean="0">
                <a:solidFill>
                  <a:srgbClr val="800000"/>
                </a:solidFill>
              </a:rPr>
              <a:t>—Can leave blood vessels and enter tissue space</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Phagocytosis</a:t>
            </a:r>
          </a:p>
          <a:p>
            <a:pPr marL="738188" lvl="1" indent="-280988">
              <a:lnSpc>
                <a:spcPct val="90000"/>
              </a:lnSpc>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Life span: 6 hours–few days</a:t>
            </a:r>
          </a:p>
          <a:p>
            <a:endParaRPr lang="ar-SA" sz="1800" b="1" dirty="0">
              <a:solidFill>
                <a:srgbClr val="A50021"/>
              </a:solidFill>
            </a:endParaRPr>
          </a:p>
        </p:txBody>
      </p:sp>
      <p:pic>
        <p:nvPicPr>
          <p:cNvPr id="4" name="عنصر نائب للمحتوى 3" descr="table21-3_leukocytes.jpg"/>
          <p:cNvPicPr>
            <a:picLocks noChangeAspect="1"/>
          </p:cNvPicPr>
          <p:nvPr/>
        </p:nvPicPr>
        <p:blipFill>
          <a:blip r:embed="rId2" cstate="print"/>
          <a:srcRect t="23274" r="70588" b="41143"/>
          <a:stretch>
            <a:fillRect/>
          </a:stretch>
        </p:blipFill>
        <p:spPr bwMode="auto">
          <a:xfrm>
            <a:off x="5148064" y="2348880"/>
            <a:ext cx="3330370" cy="2664296"/>
          </a:xfrm>
          <a:prstGeom prst="rect">
            <a:avLst/>
          </a:prstGeom>
          <a:noFill/>
          <a:ln w="38100">
            <a:solidFill>
              <a:srgbClr val="8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0" end="0"/>
                                            </p:txEl>
                                          </p:spTgt>
                                        </p:tgtEl>
                                        <p:attrNameLst>
                                          <p:attrName>style.color</p:attrName>
                                        </p:attrNameLst>
                                      </p:cBhvr>
                                      <p:to>
                                        <a:srgbClr val="99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85800"/>
            <a:ext cx="8229600" cy="1143000"/>
          </a:xfrm>
        </p:spPr>
        <p:txBody>
          <a:bodyPr/>
          <a:lstStyle/>
          <a:p>
            <a:r>
              <a:rPr lang="en-US" sz="3600" b="1" dirty="0" err="1" smtClean="0">
                <a:solidFill>
                  <a:schemeClr val="bg1"/>
                </a:solidFill>
              </a:rPr>
              <a:t>Neutrophil</a:t>
            </a:r>
            <a:r>
              <a:rPr lang="en-US" sz="3600" b="1" dirty="0" smtClean="0">
                <a:solidFill>
                  <a:schemeClr val="bg1"/>
                </a:solidFill>
              </a:rPr>
              <a:t> engulfing bacteria</a:t>
            </a:r>
            <a:r>
              <a:rPr lang="ar-SA" sz="3600" b="1" u="sng" dirty="0" smtClean="0">
                <a:solidFill>
                  <a:schemeClr val="bg1"/>
                </a:solidFill>
              </a:rPr>
              <a:t/>
            </a:r>
            <a:br>
              <a:rPr lang="ar-SA" sz="3600" b="1" u="sng" dirty="0" smtClean="0">
                <a:solidFill>
                  <a:schemeClr val="bg1"/>
                </a:solidFill>
              </a:rPr>
            </a:br>
            <a:endParaRPr lang="ar-SA" sz="3600" dirty="0">
              <a:solidFill>
                <a:schemeClr val="bg1"/>
              </a:solidFill>
            </a:endParaRPr>
          </a:p>
        </p:txBody>
      </p:sp>
      <p:pic>
        <p:nvPicPr>
          <p:cNvPr id="1026" name="Picture 2" descr="http://upload.wikimedia.org/wikipedia/commons/thumb/f/f2/Neutrophil_with_anthrax_copy.jpg/210px-Neutrophil_with_anthrax_copy.jpg"/>
          <p:cNvPicPr>
            <a:picLocks noChangeAspect="1" noChangeArrowheads="1"/>
          </p:cNvPicPr>
          <p:nvPr/>
        </p:nvPicPr>
        <p:blipFill>
          <a:blip r:embed="rId2" cstate="print"/>
          <a:srcRect/>
          <a:stretch>
            <a:fillRect/>
          </a:stretch>
        </p:blipFill>
        <p:spPr bwMode="auto">
          <a:xfrm>
            <a:off x="1259632" y="2276872"/>
            <a:ext cx="6552728" cy="3744416"/>
          </a:xfrm>
          <a:prstGeom prst="rect">
            <a:avLst/>
          </a:prstGeom>
          <a:noFill/>
          <a:ln w="38100">
            <a:solidFill>
              <a:srgbClr val="800000"/>
            </a:solidFill>
          </a:ln>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Granuloctyes</a:t>
            </a:r>
            <a:endParaRPr lang="ar-SA" dirty="0"/>
          </a:p>
        </p:txBody>
      </p:sp>
      <p:sp>
        <p:nvSpPr>
          <p:cNvPr id="3" name="عنصر نائب للمحتوى 2"/>
          <p:cNvSpPr>
            <a:spLocks noGrp="1"/>
          </p:cNvSpPr>
          <p:nvPr>
            <p:ph idx="1"/>
          </p:nvPr>
        </p:nvSpPr>
        <p:spPr>
          <a:xfrm>
            <a:off x="457200" y="1844824"/>
            <a:ext cx="4690864" cy="4281339"/>
          </a:xfrm>
        </p:spPr>
        <p:txBody>
          <a:bodyPr/>
          <a:lstStyle/>
          <a:p>
            <a:pPr marL="338138" indent="-338138">
              <a:spcBef>
                <a:spcPts val="750"/>
              </a:spcBef>
              <a:buClr>
                <a:srgbClr val="3333CC"/>
              </a:buClr>
              <a:buSzPct val="60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err="1" smtClean="0">
                <a:solidFill>
                  <a:srgbClr val="800000"/>
                </a:solidFill>
              </a:rPr>
              <a:t>Eosinophils</a:t>
            </a:r>
            <a:r>
              <a:rPr lang="en-US" sz="2400" b="1" dirty="0" smtClean="0">
                <a:solidFill>
                  <a:srgbClr val="800000"/>
                </a:solidFill>
              </a:rPr>
              <a:t> or </a:t>
            </a:r>
            <a:r>
              <a:rPr lang="en-US" sz="2400" b="1" dirty="0" err="1" smtClean="0">
                <a:solidFill>
                  <a:srgbClr val="800000"/>
                </a:solidFill>
              </a:rPr>
              <a:t>Acidophils</a:t>
            </a:r>
            <a:r>
              <a:rPr lang="en-US" sz="2000" b="1" dirty="0" smtClean="0">
                <a:solidFill>
                  <a:srgbClr val="800000"/>
                </a:solidFill>
              </a:rPr>
              <a:t>:</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Large, numerous granules</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Nuclei with two lobes</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2-5% of WBC count</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Important functions involve protection against infections by parasitic worms and involvement in allergic reactions</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Secrete anti-inflammatory substances in allergic reactions</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1800" b="1" dirty="0" smtClean="0">
                <a:solidFill>
                  <a:srgbClr val="800000"/>
                </a:solidFill>
              </a:rPr>
              <a:t>Life span: 8–12 days </a:t>
            </a:r>
          </a:p>
          <a:p>
            <a:pPr marL="738188" lvl="1" indent="-280988">
              <a:spcBef>
                <a:spcPts val="65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1800" b="1" dirty="0" smtClean="0">
              <a:solidFill>
                <a:srgbClr val="A50021"/>
              </a:solidFill>
            </a:endParaRPr>
          </a:p>
          <a:p>
            <a:endParaRPr lang="ar-SA" sz="2000" b="1" dirty="0"/>
          </a:p>
        </p:txBody>
      </p:sp>
      <p:pic>
        <p:nvPicPr>
          <p:cNvPr id="4" name="عنصر نائب للمحتوى 3" descr="table21-3_leukocytes.jpg"/>
          <p:cNvPicPr>
            <a:picLocks noChangeAspect="1"/>
          </p:cNvPicPr>
          <p:nvPr/>
        </p:nvPicPr>
        <p:blipFill>
          <a:blip r:embed="rId2" cstate="print"/>
          <a:srcRect l="35294" t="3704" r="35294" b="60713"/>
          <a:stretch>
            <a:fillRect/>
          </a:stretch>
        </p:blipFill>
        <p:spPr bwMode="auto">
          <a:xfrm>
            <a:off x="5112060" y="2348880"/>
            <a:ext cx="3708412" cy="3240360"/>
          </a:xfrm>
          <a:prstGeom prst="rect">
            <a:avLst/>
          </a:prstGeom>
          <a:noFill/>
          <a:ln w="38100">
            <a:solidFill>
              <a:srgbClr val="8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0" end="0"/>
                                            </p:txEl>
                                          </p:spTgt>
                                        </p:tgtEl>
                                        <p:attrNameLst>
                                          <p:attrName>style.color</p:attrName>
                                        </p:attrNameLst>
                                      </p:cBhvr>
                                      <p:to>
                                        <a:srgbClr val="99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Granuloctyes</a:t>
            </a:r>
            <a:endParaRPr lang="ar-SA" dirty="0"/>
          </a:p>
        </p:txBody>
      </p:sp>
      <p:sp>
        <p:nvSpPr>
          <p:cNvPr id="6" name="عنصر نائب للمحتوى 5"/>
          <p:cNvSpPr>
            <a:spLocks noGrp="1"/>
          </p:cNvSpPr>
          <p:nvPr>
            <p:ph idx="1"/>
          </p:nvPr>
        </p:nvSpPr>
        <p:spPr>
          <a:xfrm>
            <a:off x="457200" y="2420888"/>
            <a:ext cx="4546848" cy="3705275"/>
          </a:xfrm>
        </p:spPr>
        <p:txBody>
          <a:bodyPr/>
          <a:lstStyle/>
          <a:p>
            <a:pPr>
              <a:buNone/>
            </a:pPr>
            <a:r>
              <a:rPr lang="en-US" sz="2400" b="1" dirty="0" err="1" smtClean="0">
                <a:solidFill>
                  <a:srgbClr val="800000"/>
                </a:solidFill>
              </a:rPr>
              <a:t>Basophil</a:t>
            </a:r>
            <a:endParaRPr lang="en-US" sz="2400" b="1" dirty="0" smtClean="0">
              <a:solidFill>
                <a:srgbClr val="800000"/>
              </a:solidFill>
            </a:endParaRP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Least numerous 0.5-1%</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err="1" smtClean="0">
                <a:solidFill>
                  <a:srgbClr val="800000"/>
                </a:solidFill>
              </a:rPr>
              <a:t>Diapedesis</a:t>
            </a:r>
            <a:r>
              <a:rPr lang="en-US" sz="2000" b="1" dirty="0" smtClean="0">
                <a:solidFill>
                  <a:srgbClr val="800000"/>
                </a:solidFill>
              </a:rPr>
              <a:t>—Can leave blood vessels and enter tissue space</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Contain histamine, serotonin, heparin—inflammatory chemical</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dirty="0" smtClean="0">
                <a:solidFill>
                  <a:srgbClr val="800000"/>
                </a:solidFill>
              </a:rPr>
              <a:t> </a:t>
            </a:r>
            <a:r>
              <a:rPr lang="en-US" sz="2000" b="1" dirty="0" smtClean="0">
                <a:solidFill>
                  <a:srgbClr val="800000"/>
                </a:solidFill>
              </a:rPr>
              <a:t> Life span: </a:t>
            </a:r>
            <a:r>
              <a:rPr lang="en-US" sz="2000" b="1" dirty="0" err="1" smtClean="0">
                <a:solidFill>
                  <a:srgbClr val="800000"/>
                </a:solidFill>
              </a:rPr>
              <a:t>a few hours to a few days </a:t>
            </a:r>
          </a:p>
          <a:p>
            <a:endParaRPr lang="ar-SA" sz="2400" b="1" dirty="0">
              <a:solidFill>
                <a:srgbClr val="A50021"/>
              </a:solidFill>
            </a:endParaRPr>
          </a:p>
        </p:txBody>
      </p:sp>
      <p:pic>
        <p:nvPicPr>
          <p:cNvPr id="9" name="عنصر نائب للمحتوى 3" descr="table21-3_leukocytes.jpg"/>
          <p:cNvPicPr>
            <a:picLocks noChangeAspect="1"/>
          </p:cNvPicPr>
          <p:nvPr/>
        </p:nvPicPr>
        <p:blipFill>
          <a:blip r:embed="rId2" cstate="print"/>
          <a:srcRect l="70588" t="23129" b="41288"/>
          <a:stretch>
            <a:fillRect/>
          </a:stretch>
        </p:blipFill>
        <p:spPr bwMode="auto">
          <a:xfrm>
            <a:off x="5076056" y="2636912"/>
            <a:ext cx="3672408" cy="3024336"/>
          </a:xfrm>
          <a:prstGeom prst="rect">
            <a:avLst/>
          </a:prstGeom>
          <a:noFill/>
          <a:ln w="38100">
            <a:solidFill>
              <a:srgbClr val="8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0" end="0"/>
                                            </p:txEl>
                                          </p:spTgt>
                                        </p:tgtEl>
                                        <p:attrNameLst>
                                          <p:attrName>style.color</p:attrName>
                                        </p:attrNameLst>
                                      </p:cBhvr>
                                      <p:to>
                                        <a:srgbClr val="99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Agranulocytes</a:t>
            </a:r>
            <a:endParaRPr lang="ar-SA" dirty="0">
              <a:solidFill>
                <a:schemeClr val="bg1"/>
              </a:solidFill>
            </a:endParaRPr>
          </a:p>
        </p:txBody>
      </p:sp>
      <p:sp>
        <p:nvSpPr>
          <p:cNvPr id="3" name="عنصر نائب للمحتوى 2"/>
          <p:cNvSpPr>
            <a:spLocks noGrp="1"/>
          </p:cNvSpPr>
          <p:nvPr>
            <p:ph idx="1"/>
          </p:nvPr>
        </p:nvSpPr>
        <p:spPr>
          <a:xfrm>
            <a:off x="457200" y="2532037"/>
            <a:ext cx="8229600" cy="3633267"/>
          </a:xfrm>
        </p:spPr>
        <p:txBody>
          <a:bodyPr/>
          <a:lstStyle/>
          <a:p>
            <a:pPr marL="338138" indent="-338138">
              <a:spcBef>
                <a:spcPts val="1025"/>
              </a:spcBef>
              <a:buClr>
                <a:srgbClr val="A50021"/>
              </a:buClr>
              <a:buSzPct val="6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err="1" smtClean="0">
                <a:solidFill>
                  <a:srgbClr val="800000"/>
                </a:solidFill>
              </a:rPr>
              <a:t>Agranulocytes</a:t>
            </a:r>
            <a:r>
              <a:rPr lang="en-US" b="1" dirty="0" smtClean="0">
                <a:solidFill>
                  <a:srgbClr val="800000"/>
                </a:solidFill>
              </a:rPr>
              <a:t>—do not have granules in their cytoplasm</a:t>
            </a:r>
          </a:p>
          <a:p>
            <a:pPr marL="338138" indent="-338138">
              <a:spcBef>
                <a:spcPts val="800"/>
              </a:spcBef>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2400" b="1" dirty="0" smtClean="0">
              <a:solidFill>
                <a:srgbClr val="800000"/>
              </a:solidFill>
            </a:endParaRPr>
          </a:p>
          <a:p>
            <a:pPr marL="738188" lvl="1" indent="-280988">
              <a:spcBef>
                <a:spcPts val="900"/>
              </a:spcBef>
              <a:buClr>
                <a:srgbClr val="FF0000"/>
              </a:buClr>
              <a:buSzPct val="550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Lymphocytes</a:t>
            </a:r>
          </a:p>
          <a:p>
            <a:pPr marL="738188" lvl="1" indent="-280988">
              <a:spcBef>
                <a:spcPts val="900"/>
              </a:spcBef>
              <a:buClr>
                <a:srgbClr val="FF0000"/>
              </a:buClr>
              <a:buSzPct val="550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Monocytes</a:t>
            </a:r>
          </a:p>
          <a:p>
            <a:pPr marL="338138" indent="-338138">
              <a:spcBef>
                <a:spcPts val="900"/>
              </a:spcBef>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600" dirty="0" smtClean="0">
              <a:solidFill>
                <a:srgbClr val="000000"/>
              </a:solidFill>
            </a:endParaRPr>
          </a:p>
          <a:p>
            <a:endParaRPr lang="ar-SA" dirty="0"/>
          </a:p>
        </p:txBody>
      </p:sp>
      <p:pic>
        <p:nvPicPr>
          <p:cNvPr id="4" name="صورة 3" descr="white-blood-cells.jpg"/>
          <p:cNvPicPr>
            <a:picLocks noChangeAspect="1"/>
          </p:cNvPicPr>
          <p:nvPr/>
        </p:nvPicPr>
        <p:blipFill>
          <a:blip r:embed="rId2" cstate="print"/>
          <a:srcRect r="12651"/>
          <a:stretch>
            <a:fillRect/>
          </a:stretch>
        </p:blipFill>
        <p:spPr>
          <a:xfrm>
            <a:off x="5292080" y="3789041"/>
            <a:ext cx="3168352" cy="2277266"/>
          </a:xfrm>
          <a:prstGeom prst="rect">
            <a:avLst/>
          </a:prstGeom>
        </p:spPr>
      </p:pic>
      <p:sp>
        <p:nvSpPr>
          <p:cNvPr id="6" name="مستطيل 5"/>
          <p:cNvSpPr/>
          <p:nvPr/>
        </p:nvSpPr>
        <p:spPr bwMode="auto">
          <a:xfrm>
            <a:off x="7092280" y="4941168"/>
            <a:ext cx="1368152"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Agranulocytes</a:t>
            </a:r>
            <a:r>
              <a:rPr lang="en-US" dirty="0" smtClean="0">
                <a:solidFill>
                  <a:srgbClr val="333399"/>
                </a:solidFill>
              </a:rPr>
              <a:t/>
            </a:r>
            <a:br>
              <a:rPr lang="en-US" dirty="0" smtClean="0">
                <a:solidFill>
                  <a:srgbClr val="333399"/>
                </a:solidFill>
              </a:rPr>
            </a:br>
            <a:endParaRPr lang="ar-SA" dirty="0"/>
          </a:p>
        </p:txBody>
      </p:sp>
      <p:sp>
        <p:nvSpPr>
          <p:cNvPr id="3" name="عنصر نائب للمحتوى 2"/>
          <p:cNvSpPr>
            <a:spLocks noGrp="1"/>
          </p:cNvSpPr>
          <p:nvPr>
            <p:ph idx="1"/>
          </p:nvPr>
        </p:nvSpPr>
        <p:spPr>
          <a:xfrm>
            <a:off x="-108520" y="1844824"/>
            <a:ext cx="5328592" cy="4137323"/>
          </a:xfrm>
        </p:spPr>
        <p:txBody>
          <a:bodyPr/>
          <a:lstStyle/>
          <a:p>
            <a:pPr marL="338138" indent="-338138">
              <a:spcBef>
                <a:spcPts val="800"/>
              </a:spcBef>
              <a:buClr>
                <a:srgbClr val="3333CC"/>
              </a:buClr>
              <a:buSzPct val="60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  Lymphocytes</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Smallest WBC</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Large nuclei/small amount of cytoplasm</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Account for 30% of WBC count</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Life span: years for memory cells, weeks for all else.</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Two types:</a:t>
            </a:r>
          </a:p>
          <a:p>
            <a:pPr marL="738188" lvl="1" indent="-280988">
              <a:spcBef>
                <a:spcPts val="700"/>
              </a:spcBef>
              <a:buClr>
                <a:srgbClr val="A50021"/>
              </a:buClr>
              <a:buSzPct val="55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    -T lymphocytes: attack an infected or cancerous cell, </a:t>
            </a:r>
          </a:p>
          <a:p>
            <a:pPr marL="738188" lvl="1" indent="-280988">
              <a:spcBef>
                <a:spcPts val="700"/>
              </a:spcBef>
              <a:buClr>
                <a:srgbClr val="A50021"/>
              </a:buClr>
              <a:buSzPct val="55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000" b="1" dirty="0" smtClean="0">
                <a:solidFill>
                  <a:srgbClr val="800000"/>
                </a:solidFill>
              </a:rPr>
              <a:t>    -B lymphocytes: produce antibodies against specific antigens (foreign body)</a:t>
            </a:r>
          </a:p>
          <a:p>
            <a:pPr marL="738188" lvl="1" indent="-280988">
              <a:spcBef>
                <a:spcPts val="700"/>
              </a:spcBef>
              <a:buClr>
                <a:srgbClr val="A50021"/>
              </a:buClr>
              <a:buSzPct val="55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2000" b="1" dirty="0" smtClean="0">
              <a:solidFill>
                <a:srgbClr val="A50021"/>
              </a:solidFill>
            </a:endParaRPr>
          </a:p>
          <a:p>
            <a:endParaRPr lang="ar-SA" sz="2400" b="1" dirty="0"/>
          </a:p>
        </p:txBody>
      </p:sp>
      <p:pic>
        <p:nvPicPr>
          <p:cNvPr id="4" name="عنصر نائب للمحتوى 3" descr="table21-3_leukocytes.jpg"/>
          <p:cNvPicPr>
            <a:picLocks noChangeAspect="1"/>
          </p:cNvPicPr>
          <p:nvPr/>
        </p:nvPicPr>
        <p:blipFill>
          <a:blip r:embed="rId2" cstate="print"/>
          <a:srcRect t="65829" r="70588"/>
          <a:stretch>
            <a:fillRect/>
          </a:stretch>
        </p:blipFill>
        <p:spPr bwMode="auto">
          <a:xfrm>
            <a:off x="5364088" y="2780927"/>
            <a:ext cx="3528392" cy="2880321"/>
          </a:xfrm>
          <a:prstGeom prst="rect">
            <a:avLst/>
          </a:prstGeom>
          <a:noFill/>
          <a:ln w="38100">
            <a:solidFill>
              <a:srgbClr val="8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0" end="0"/>
                                            </p:txEl>
                                          </p:spTgt>
                                        </p:tgtEl>
                                        <p:attrNameLst>
                                          <p:attrName>style.color</p:attrName>
                                        </p:attrNameLst>
                                      </p:cBhvr>
                                      <p:to>
                                        <a:srgbClr val="99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solidFill>
              </a:rPr>
              <a:t>Agranulocytes</a:t>
            </a:r>
            <a:endParaRPr lang="ar-SA" dirty="0"/>
          </a:p>
        </p:txBody>
      </p:sp>
      <p:sp>
        <p:nvSpPr>
          <p:cNvPr id="5" name="عنصر نائب للمحتوى 4"/>
          <p:cNvSpPr>
            <a:spLocks noGrp="1"/>
          </p:cNvSpPr>
          <p:nvPr>
            <p:ph idx="1"/>
          </p:nvPr>
        </p:nvSpPr>
        <p:spPr>
          <a:xfrm>
            <a:off x="107504" y="1916832"/>
            <a:ext cx="4546848" cy="3268960"/>
          </a:xfrm>
        </p:spPr>
        <p:txBody>
          <a:bodyPr/>
          <a:lstStyle/>
          <a:p>
            <a:pPr marL="338138" indent="-338138">
              <a:spcBef>
                <a:spcPts val="800"/>
              </a:spcBef>
              <a:buClr>
                <a:srgbClr val="3333CC"/>
              </a:buClr>
              <a:buSzPct val="60000"/>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b="1" dirty="0" smtClean="0">
                <a:solidFill>
                  <a:srgbClr val="800000"/>
                </a:solidFill>
              </a:rPr>
              <a:t>Monocytes</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Largest of WBCs</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Account for 5% of WBC count</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Dark kidney bean shaped nuclei</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Highly </a:t>
            </a:r>
            <a:r>
              <a:rPr lang="en-US" sz="2400" b="1" dirty="0" err="1" smtClean="0">
                <a:solidFill>
                  <a:srgbClr val="800000"/>
                </a:solidFill>
              </a:rPr>
              <a:t>phagocytic</a:t>
            </a:r>
            <a:r>
              <a:rPr lang="en-US" sz="2400" b="1" dirty="0" smtClean="0">
                <a:solidFill>
                  <a:srgbClr val="800000"/>
                </a:solidFill>
              </a:rPr>
              <a:t> become macrophages in tissues</a:t>
            </a:r>
          </a:p>
          <a:p>
            <a:pPr marL="738188" lvl="1" indent="-280988">
              <a:spcBef>
                <a:spcPts val="700"/>
              </a:spcBef>
              <a:buClr>
                <a:srgbClr val="A50021"/>
              </a:buClr>
              <a:buSzPct val="55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b="1" dirty="0" smtClean="0">
                <a:solidFill>
                  <a:srgbClr val="800000"/>
                </a:solidFill>
              </a:rPr>
              <a:t>Life span: hours to days</a:t>
            </a:r>
          </a:p>
          <a:p>
            <a:endParaRPr lang="ar-SA" sz="2800" b="1" dirty="0"/>
          </a:p>
        </p:txBody>
      </p:sp>
      <p:pic>
        <p:nvPicPr>
          <p:cNvPr id="7" name="عنصر نائب للمحتوى 3" descr="table21-3_leukocytes.jpg"/>
          <p:cNvPicPr>
            <a:picLocks noChangeAspect="1"/>
          </p:cNvPicPr>
          <p:nvPr/>
        </p:nvPicPr>
        <p:blipFill>
          <a:blip r:embed="rId2" cstate="print"/>
          <a:srcRect l="71765" t="65974"/>
          <a:stretch>
            <a:fillRect/>
          </a:stretch>
        </p:blipFill>
        <p:spPr bwMode="auto">
          <a:xfrm>
            <a:off x="4788024" y="2489576"/>
            <a:ext cx="3888432" cy="3459704"/>
          </a:xfrm>
          <a:prstGeom prst="rect">
            <a:avLst/>
          </a:prstGeom>
          <a:noFill/>
          <a:ln w="38100">
            <a:solidFill>
              <a:srgbClr val="8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5">
                                            <p:txEl>
                                              <p:pRg st="0" end="0"/>
                                            </p:txEl>
                                          </p:spTgt>
                                        </p:tgtEl>
                                        <p:attrNameLst>
                                          <p:attrName>style.color</p:attrName>
                                        </p:attrNameLst>
                                      </p:cBhvr>
                                      <p:to>
                                        <a:srgbClr val="99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Blood smear</a:t>
            </a:r>
            <a:endParaRPr lang="ar-SA" dirty="0">
              <a:solidFill>
                <a:schemeClr val="bg1"/>
              </a:solidFill>
            </a:endParaRPr>
          </a:p>
        </p:txBody>
      </p:sp>
      <p:pic>
        <p:nvPicPr>
          <p:cNvPr id="5" name="عنصر نائب للمحتوى 4" descr="complete-blood-count-series.jpg"/>
          <p:cNvPicPr>
            <a:picLocks noGrp="1" noChangeAspect="1"/>
          </p:cNvPicPr>
          <p:nvPr>
            <p:ph idx="1"/>
          </p:nvPr>
        </p:nvPicPr>
        <p:blipFill>
          <a:blip r:embed="rId2" cstate="print"/>
          <a:stretch>
            <a:fillRect/>
          </a:stretch>
        </p:blipFill>
        <p:spPr>
          <a:xfrm>
            <a:off x="1475657" y="2060848"/>
            <a:ext cx="5616624" cy="3816423"/>
          </a:xfrm>
        </p:spPr>
      </p:pic>
      <p:sp>
        <p:nvSpPr>
          <p:cNvPr id="4" name="مربع نص 3"/>
          <p:cNvSpPr txBox="1"/>
          <p:nvPr/>
        </p:nvSpPr>
        <p:spPr>
          <a:xfrm>
            <a:off x="6804248" y="4221088"/>
            <a:ext cx="1080120" cy="338554"/>
          </a:xfrm>
          <a:prstGeom prst="rect">
            <a:avLst/>
          </a:prstGeom>
          <a:ln>
            <a:solidFill>
              <a:srgbClr val="800000"/>
            </a:solid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1600" b="1" dirty="0" smtClean="0"/>
              <a:t>smallest</a:t>
            </a:r>
            <a:endParaRPr lang="ar-SA" b="1" dirty="0"/>
          </a:p>
        </p:txBody>
      </p:sp>
      <p:sp>
        <p:nvSpPr>
          <p:cNvPr id="6" name="مربع نص 5"/>
          <p:cNvSpPr txBox="1"/>
          <p:nvPr/>
        </p:nvSpPr>
        <p:spPr>
          <a:xfrm>
            <a:off x="6660232" y="4797152"/>
            <a:ext cx="936104" cy="338554"/>
          </a:xfrm>
          <a:prstGeom prst="rect">
            <a:avLst/>
          </a:prstGeom>
          <a:ln>
            <a:solidFill>
              <a:srgbClr val="800000"/>
            </a:solid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1600" b="1" dirty="0" smtClean="0"/>
              <a:t>Largest </a:t>
            </a:r>
            <a:endParaRPr lang="ar-SA" b="1" dirty="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bg1"/>
                </a:solidFill>
              </a:rPr>
              <a:t>Objectives </a:t>
            </a:r>
            <a:endParaRPr lang="ar-SA" b="1" dirty="0">
              <a:solidFill>
                <a:schemeClr val="bg1"/>
              </a:solidFill>
            </a:endParaRPr>
          </a:p>
        </p:txBody>
      </p:sp>
      <p:sp>
        <p:nvSpPr>
          <p:cNvPr id="3" name="عنصر نائب للمحتوى 2"/>
          <p:cNvSpPr>
            <a:spLocks noGrp="1"/>
          </p:cNvSpPr>
          <p:nvPr>
            <p:ph idx="1"/>
          </p:nvPr>
        </p:nvSpPr>
        <p:spPr>
          <a:xfrm>
            <a:off x="457200" y="1999381"/>
            <a:ext cx="8229600" cy="4525963"/>
          </a:xfrm>
        </p:spPr>
        <p:txBody>
          <a:bodyPr/>
          <a:lstStyle/>
          <a:p>
            <a:r>
              <a:rPr lang="en-US" b="1" dirty="0" smtClean="0">
                <a:solidFill>
                  <a:srgbClr val="800000"/>
                </a:solidFill>
              </a:rPr>
              <a:t>To be able to identify the different types of leukocytes under the microscope.</a:t>
            </a:r>
          </a:p>
          <a:p>
            <a:r>
              <a:rPr lang="en-US" b="1" dirty="0" smtClean="0">
                <a:solidFill>
                  <a:srgbClr val="800000"/>
                </a:solidFill>
              </a:rPr>
              <a:t>Practice the procedure for differential leukocyte counting.</a:t>
            </a:r>
          </a:p>
          <a:p>
            <a:r>
              <a:rPr lang="en-US" b="1" dirty="0" smtClean="0">
                <a:solidFill>
                  <a:srgbClr val="800000"/>
                </a:solidFill>
              </a:rPr>
              <a:t>Know the normal values for differential WBC count.</a:t>
            </a:r>
          </a:p>
          <a:p>
            <a:r>
              <a:rPr lang="en-US" b="1" dirty="0" smtClean="0">
                <a:solidFill>
                  <a:srgbClr val="800000"/>
                </a:solidFill>
              </a:rPr>
              <a:t>Interpretation of WBC count.</a:t>
            </a:r>
            <a:endParaRPr lang="ar-SA" b="1" dirty="0">
              <a:solidFill>
                <a:srgbClr val="800000"/>
              </a:solidFill>
            </a:endParaRPr>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To Summarize</a:t>
            </a:r>
            <a:endParaRPr lang="ar-SA" dirty="0">
              <a:solidFill>
                <a:schemeClr val="bg1"/>
              </a:solidFill>
            </a:endParaRPr>
          </a:p>
        </p:txBody>
      </p:sp>
      <p:pic>
        <p:nvPicPr>
          <p:cNvPr id="4" name="عنصر نائب للمحتوى 3" descr="WBC-overview-table.jpg"/>
          <p:cNvPicPr>
            <a:picLocks noGrp="1" noChangeAspect="1"/>
          </p:cNvPicPr>
          <p:nvPr>
            <p:ph idx="1"/>
          </p:nvPr>
        </p:nvPicPr>
        <p:blipFill>
          <a:blip r:embed="rId2" cstate="print"/>
          <a:stretch>
            <a:fillRect/>
          </a:stretch>
        </p:blipFill>
        <p:spPr>
          <a:xfrm>
            <a:off x="1049718" y="1927373"/>
            <a:ext cx="7044564" cy="4525963"/>
          </a:xfrm>
          <a:ln w="38100">
            <a:solidFill>
              <a:srgbClr val="800000"/>
            </a:solidFill>
          </a:ln>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zh-CN" b="1" dirty="0" smtClean="0">
                <a:solidFill>
                  <a:schemeClr val="bg1"/>
                </a:solidFill>
                <a:latin typeface="Times New Roman" pitchFamily="18" charset="0"/>
                <a:cs typeface="+mn-cs"/>
              </a:rPr>
              <a:t>Normal blood smear</a:t>
            </a:r>
            <a:endParaRPr lang="ar-SA" b="1" dirty="0">
              <a:solidFill>
                <a:schemeClr val="bg1"/>
              </a:solidFill>
              <a:cs typeface="+mn-cs"/>
            </a:endParaRPr>
          </a:p>
        </p:txBody>
      </p:sp>
      <p:pic>
        <p:nvPicPr>
          <p:cNvPr id="4" name="Picture 2" descr="C:\Users\mhjaber\Desktop\Untitled.jpg"/>
          <p:cNvPicPr>
            <a:picLocks noGrp="1" noChangeAspect="1" noChangeArrowheads="1"/>
          </p:cNvPicPr>
          <p:nvPr>
            <p:ph idx="1"/>
          </p:nvPr>
        </p:nvPicPr>
        <p:blipFill>
          <a:blip r:embed="rId2" cstate="print"/>
          <a:srcRect/>
          <a:stretch>
            <a:fillRect/>
          </a:stretch>
        </p:blipFill>
        <p:spPr>
          <a:xfrm>
            <a:off x="1187624" y="2348880"/>
            <a:ext cx="6912768" cy="3546277"/>
          </a:xfrm>
          <a:noFill/>
          <a:ln>
            <a:solidFill>
              <a:srgbClr val="A50021"/>
            </a:solidFill>
          </a:ln>
        </p:spPr>
      </p:pic>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smtClean="0">
                <a:solidFill>
                  <a:schemeClr val="bg1"/>
                </a:solidFill>
              </a:rPr>
              <a:t>Blood smear</a:t>
            </a:r>
            <a:endParaRPr lang="ar-SA" dirty="0">
              <a:solidFill>
                <a:schemeClr val="bg1"/>
              </a:solidFill>
            </a:endParaRPr>
          </a:p>
        </p:txBody>
      </p:sp>
      <p:sp>
        <p:nvSpPr>
          <p:cNvPr id="144387" name="Rectangle 3"/>
          <p:cNvSpPr>
            <a:spLocks noGrp="1" noChangeArrowheads="1"/>
          </p:cNvSpPr>
          <p:nvPr>
            <p:ph type="body" idx="1"/>
          </p:nvPr>
        </p:nvSpPr>
        <p:spPr>
          <a:xfrm>
            <a:off x="323528" y="2287413"/>
            <a:ext cx="8928992" cy="3589859"/>
          </a:xfrm>
        </p:spPr>
        <p:txBody>
          <a:bodyPr/>
          <a:lstStyle/>
          <a:p>
            <a:pPr>
              <a:buNone/>
            </a:pPr>
            <a:r>
              <a:rPr lang="en-US" sz="2800" b="1" dirty="0" smtClean="0"/>
              <a:t>White Blood Cells</a:t>
            </a:r>
          </a:p>
          <a:p>
            <a:pPr>
              <a:buFontTx/>
              <a:buAutoNum type="arabicPeriod"/>
            </a:pPr>
            <a:r>
              <a:rPr lang="en-US" sz="2400" b="1" dirty="0" smtClean="0">
                <a:solidFill>
                  <a:srgbClr val="800000"/>
                </a:solidFill>
              </a:rPr>
              <a:t>Check for even distribution and estimate the number present (also, look for any gross abnormalities present on the smear).</a:t>
            </a:r>
          </a:p>
          <a:p>
            <a:pPr>
              <a:buFontTx/>
              <a:buAutoNum type="arabicPeriod"/>
            </a:pPr>
            <a:r>
              <a:rPr lang="en-US" sz="2400" b="1" dirty="0" smtClean="0">
                <a:solidFill>
                  <a:srgbClr val="800000"/>
                </a:solidFill>
              </a:rPr>
              <a:t>Perform the differential count. </a:t>
            </a:r>
          </a:p>
          <a:p>
            <a:pPr>
              <a:buFontTx/>
              <a:buAutoNum type="arabicPeriod"/>
            </a:pPr>
            <a:r>
              <a:rPr lang="en-US" sz="2400" b="1" dirty="0" smtClean="0">
                <a:solidFill>
                  <a:srgbClr val="800000"/>
                </a:solidFill>
              </a:rPr>
              <a:t>Examine for morphologic abnormalities.</a:t>
            </a:r>
            <a:endParaRPr lang="en-US" sz="2400" dirty="0" smtClean="0">
              <a:solidFill>
                <a:srgbClr val="800000"/>
              </a:solidFill>
              <a:effectLst>
                <a:outerShdw blurRad="38100" dist="38100" dir="2700000" algn="tl">
                  <a:srgbClr val="FFFFFF"/>
                </a:outerShdw>
              </a:effectLst>
            </a:endParaRPr>
          </a:p>
          <a:p>
            <a:endParaRPr lang="ar-SA" sz="2400" dirty="0"/>
          </a:p>
        </p:txBody>
      </p:sp>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zh-CN" b="1" dirty="0" smtClean="0">
                <a:solidFill>
                  <a:schemeClr val="bg1"/>
                </a:solidFill>
                <a:latin typeface="Times New Roman" pitchFamily="18" charset="0"/>
                <a:cs typeface="Times New Roman" pitchFamily="18" charset="0"/>
              </a:rPr>
              <a:t>Observing direction</a:t>
            </a:r>
            <a:endParaRPr lang="ar-SA" dirty="0">
              <a:solidFill>
                <a:schemeClr val="bg1"/>
              </a:solidFill>
            </a:endParaRPr>
          </a:p>
        </p:txBody>
      </p:sp>
      <p:grpSp>
        <p:nvGrpSpPr>
          <p:cNvPr id="4" name="Group 2"/>
          <p:cNvGrpSpPr>
            <a:grpSpLocks noGrp="1"/>
          </p:cNvGrpSpPr>
          <p:nvPr>
            <p:ph idx="1"/>
          </p:nvPr>
        </p:nvGrpSpPr>
        <p:grpSpPr bwMode="auto">
          <a:xfrm>
            <a:off x="1033264" y="2420888"/>
            <a:ext cx="6851104" cy="2553147"/>
            <a:chOff x="528" y="1104"/>
            <a:chExt cx="4752" cy="2112"/>
          </a:xfrm>
        </p:grpSpPr>
        <p:sp>
          <p:nvSpPr>
            <p:cNvPr id="5" name="Rectangle 3"/>
            <p:cNvSpPr>
              <a:spLocks noChangeArrowheads="1"/>
            </p:cNvSpPr>
            <p:nvPr/>
          </p:nvSpPr>
          <p:spPr bwMode="auto">
            <a:xfrm>
              <a:off x="528" y="1104"/>
              <a:ext cx="4752" cy="2112"/>
            </a:xfrm>
            <a:prstGeom prst="rect">
              <a:avLst/>
            </a:prstGeom>
            <a:solidFill>
              <a:srgbClr val="FFFFFF"/>
            </a:solidFill>
            <a:ln w="38100">
              <a:solidFill>
                <a:srgbClr val="A50021"/>
              </a:solidFill>
              <a:miter lim="800000"/>
              <a:headEnd/>
              <a:tailEnd/>
            </a:ln>
          </p:spPr>
          <p:txBody>
            <a:bodyPr wrap="none" anchor="ctr"/>
            <a:lstStyle/>
            <a:p>
              <a:endParaRPr lang="ar-SA">
                <a:latin typeface="Century" pitchFamily="18" charset="0"/>
                <a:cs typeface="Times New Roman" pitchFamily="18" charset="0"/>
              </a:endParaRPr>
            </a:p>
          </p:txBody>
        </p:sp>
        <p:grpSp>
          <p:nvGrpSpPr>
            <p:cNvPr id="6" name="Group 4"/>
            <p:cNvGrpSpPr>
              <a:grpSpLocks/>
            </p:cNvGrpSpPr>
            <p:nvPr/>
          </p:nvGrpSpPr>
          <p:grpSpPr bwMode="auto">
            <a:xfrm>
              <a:off x="1056" y="1488"/>
              <a:ext cx="3696" cy="1344"/>
              <a:chOff x="1056" y="1536"/>
              <a:chExt cx="3696" cy="1200"/>
            </a:xfrm>
          </p:grpSpPr>
          <p:sp>
            <p:nvSpPr>
              <p:cNvPr id="13" name="Oval 5"/>
              <p:cNvSpPr>
                <a:spLocks noChangeArrowheads="1"/>
              </p:cNvSpPr>
              <p:nvPr/>
            </p:nvSpPr>
            <p:spPr bwMode="auto">
              <a:xfrm>
                <a:off x="1056" y="1536"/>
                <a:ext cx="2784" cy="1200"/>
              </a:xfrm>
              <a:prstGeom prst="ellipse">
                <a:avLst/>
              </a:prstGeom>
              <a:gradFill rotWithShape="0">
                <a:gsLst>
                  <a:gs pos="0">
                    <a:srgbClr val="FF0000"/>
                  </a:gs>
                  <a:gs pos="100000">
                    <a:srgbClr val="760000"/>
                  </a:gs>
                </a:gsLst>
                <a:lin ang="0" scaled="1"/>
              </a:gradFill>
              <a:ln w="9525">
                <a:solidFill>
                  <a:srgbClr val="FF0000"/>
                </a:solidFill>
                <a:round/>
                <a:headEnd/>
                <a:tailEnd/>
              </a:ln>
            </p:spPr>
            <p:txBody>
              <a:bodyPr wrap="none" anchor="ctr"/>
              <a:lstStyle/>
              <a:p>
                <a:endParaRPr lang="ar-SA">
                  <a:latin typeface="Century" pitchFamily="18" charset="0"/>
                  <a:cs typeface="Times New Roman" pitchFamily="18" charset="0"/>
                </a:endParaRPr>
              </a:p>
            </p:txBody>
          </p:sp>
          <p:sp>
            <p:nvSpPr>
              <p:cNvPr id="14" name="Rectangle 6"/>
              <p:cNvSpPr>
                <a:spLocks noChangeArrowheads="1"/>
              </p:cNvSpPr>
              <p:nvPr/>
            </p:nvSpPr>
            <p:spPr bwMode="auto">
              <a:xfrm>
                <a:off x="2448" y="1536"/>
                <a:ext cx="2304" cy="1200"/>
              </a:xfrm>
              <a:prstGeom prst="rect">
                <a:avLst/>
              </a:prstGeom>
              <a:gradFill rotWithShape="0">
                <a:gsLst>
                  <a:gs pos="0">
                    <a:srgbClr val="CC0000"/>
                  </a:gs>
                  <a:gs pos="100000">
                    <a:srgbClr val="5E0000"/>
                  </a:gs>
                </a:gsLst>
                <a:lin ang="0" scaled="1"/>
              </a:gradFill>
              <a:ln w="9525">
                <a:solidFill>
                  <a:srgbClr val="CC0000"/>
                </a:solidFill>
                <a:miter lim="800000"/>
                <a:headEnd/>
                <a:tailEnd/>
              </a:ln>
            </p:spPr>
            <p:txBody>
              <a:bodyPr wrap="none" anchor="ctr"/>
              <a:lstStyle/>
              <a:p>
                <a:endParaRPr lang="ar-SA">
                  <a:latin typeface="Century" pitchFamily="18" charset="0"/>
                  <a:cs typeface="Times New Roman" pitchFamily="18" charset="0"/>
                </a:endParaRPr>
              </a:p>
            </p:txBody>
          </p:sp>
        </p:grpSp>
        <p:sp>
          <p:nvSpPr>
            <p:cNvPr id="7" name="Line 7"/>
            <p:cNvSpPr>
              <a:spLocks noChangeShapeType="1"/>
            </p:cNvSpPr>
            <p:nvPr/>
          </p:nvSpPr>
          <p:spPr bwMode="auto">
            <a:xfrm>
              <a:off x="2112" y="1680"/>
              <a:ext cx="624" cy="0"/>
            </a:xfrm>
            <a:prstGeom prst="line">
              <a:avLst/>
            </a:prstGeom>
            <a:noFill/>
            <a:ln w="9525">
              <a:solidFill>
                <a:schemeClr val="tx1"/>
              </a:solidFill>
              <a:round/>
              <a:headEnd/>
              <a:tailEnd type="triangle" w="med" len="med"/>
            </a:ln>
          </p:spPr>
          <p:txBody>
            <a:bodyPr/>
            <a:lstStyle/>
            <a:p>
              <a:endParaRPr lang="ar-SA"/>
            </a:p>
          </p:txBody>
        </p:sp>
        <p:sp>
          <p:nvSpPr>
            <p:cNvPr id="8" name="Line 8"/>
            <p:cNvSpPr>
              <a:spLocks noChangeShapeType="1"/>
            </p:cNvSpPr>
            <p:nvPr/>
          </p:nvSpPr>
          <p:spPr bwMode="auto">
            <a:xfrm>
              <a:off x="2736" y="1680"/>
              <a:ext cx="0" cy="336"/>
            </a:xfrm>
            <a:prstGeom prst="line">
              <a:avLst/>
            </a:prstGeom>
            <a:noFill/>
            <a:ln w="9525">
              <a:solidFill>
                <a:schemeClr val="tx1"/>
              </a:solidFill>
              <a:round/>
              <a:headEnd/>
              <a:tailEnd type="triangle" w="med" len="med"/>
            </a:ln>
          </p:spPr>
          <p:txBody>
            <a:bodyPr/>
            <a:lstStyle/>
            <a:p>
              <a:endParaRPr lang="ar-SA"/>
            </a:p>
          </p:txBody>
        </p:sp>
        <p:sp>
          <p:nvSpPr>
            <p:cNvPr id="9" name="Line 9"/>
            <p:cNvSpPr>
              <a:spLocks noChangeShapeType="1"/>
            </p:cNvSpPr>
            <p:nvPr/>
          </p:nvSpPr>
          <p:spPr bwMode="auto">
            <a:xfrm flipH="1">
              <a:off x="2112" y="2016"/>
              <a:ext cx="624" cy="0"/>
            </a:xfrm>
            <a:prstGeom prst="line">
              <a:avLst/>
            </a:prstGeom>
            <a:noFill/>
            <a:ln w="9525">
              <a:solidFill>
                <a:schemeClr val="tx1"/>
              </a:solidFill>
              <a:round/>
              <a:headEnd/>
              <a:tailEnd type="triangle" w="med" len="med"/>
            </a:ln>
          </p:spPr>
          <p:txBody>
            <a:bodyPr/>
            <a:lstStyle/>
            <a:p>
              <a:endParaRPr lang="ar-SA"/>
            </a:p>
          </p:txBody>
        </p:sp>
        <p:sp>
          <p:nvSpPr>
            <p:cNvPr id="10" name="Line 10"/>
            <p:cNvSpPr>
              <a:spLocks noChangeShapeType="1"/>
            </p:cNvSpPr>
            <p:nvPr/>
          </p:nvSpPr>
          <p:spPr bwMode="auto">
            <a:xfrm>
              <a:off x="2160" y="2064"/>
              <a:ext cx="0" cy="336"/>
            </a:xfrm>
            <a:prstGeom prst="line">
              <a:avLst/>
            </a:prstGeom>
            <a:noFill/>
            <a:ln w="9525">
              <a:solidFill>
                <a:schemeClr val="tx1"/>
              </a:solidFill>
              <a:round/>
              <a:headEnd/>
              <a:tailEnd type="triangle" w="med" len="med"/>
            </a:ln>
          </p:spPr>
          <p:txBody>
            <a:bodyPr/>
            <a:lstStyle/>
            <a:p>
              <a:endParaRPr lang="ar-SA"/>
            </a:p>
          </p:txBody>
        </p:sp>
        <p:sp>
          <p:nvSpPr>
            <p:cNvPr id="11" name="Line 11"/>
            <p:cNvSpPr>
              <a:spLocks noChangeShapeType="1"/>
            </p:cNvSpPr>
            <p:nvPr/>
          </p:nvSpPr>
          <p:spPr bwMode="auto">
            <a:xfrm>
              <a:off x="2160" y="2400"/>
              <a:ext cx="576" cy="0"/>
            </a:xfrm>
            <a:prstGeom prst="line">
              <a:avLst/>
            </a:prstGeom>
            <a:noFill/>
            <a:ln w="9525">
              <a:solidFill>
                <a:schemeClr val="tx1"/>
              </a:solidFill>
              <a:round/>
              <a:headEnd/>
              <a:tailEnd type="triangle" w="med" len="med"/>
            </a:ln>
          </p:spPr>
          <p:txBody>
            <a:bodyPr/>
            <a:lstStyle/>
            <a:p>
              <a:endParaRPr lang="ar-SA"/>
            </a:p>
          </p:txBody>
        </p:sp>
        <p:sp>
          <p:nvSpPr>
            <p:cNvPr id="12" name="Line 12"/>
            <p:cNvSpPr>
              <a:spLocks noChangeShapeType="1"/>
            </p:cNvSpPr>
            <p:nvPr/>
          </p:nvSpPr>
          <p:spPr bwMode="auto">
            <a:xfrm>
              <a:off x="2688" y="2400"/>
              <a:ext cx="0" cy="336"/>
            </a:xfrm>
            <a:prstGeom prst="line">
              <a:avLst/>
            </a:prstGeom>
            <a:noFill/>
            <a:ln w="9525">
              <a:solidFill>
                <a:schemeClr val="tx1"/>
              </a:solidFill>
              <a:round/>
              <a:headEnd/>
              <a:tailEnd type="triangle" w="med" len="med"/>
            </a:ln>
          </p:spPr>
          <p:txBody>
            <a:bodyPr/>
            <a:lstStyle/>
            <a:p>
              <a:endParaRPr lang="ar-SA"/>
            </a:p>
          </p:txBody>
        </p:sp>
      </p:grpSp>
      <p:sp>
        <p:nvSpPr>
          <p:cNvPr id="15" name="مستطيل 14"/>
          <p:cNvSpPr/>
          <p:nvPr/>
        </p:nvSpPr>
        <p:spPr>
          <a:xfrm>
            <a:off x="323528" y="5229200"/>
            <a:ext cx="8496944" cy="1754326"/>
          </a:xfrm>
          <a:prstGeom prst="rect">
            <a:avLst/>
          </a:prstGeom>
        </p:spPr>
        <p:txBody>
          <a:bodyPr wrap="square">
            <a:spAutoFit/>
          </a:bodyPr>
          <a:lstStyle/>
          <a:p>
            <a:pPr algn="ctr"/>
            <a:r>
              <a:rPr lang="en-US" altLang="zh-CN" sz="2400" b="1" dirty="0" smtClean="0">
                <a:solidFill>
                  <a:srgbClr val="800000"/>
                </a:solidFill>
                <a:latin typeface="+mj-lt"/>
                <a:cs typeface="+mn-cs"/>
              </a:rPr>
              <a:t>Observe one field and record the number of WBC according to  the different type then turn to another field in the snake-liked direction</a:t>
            </a:r>
          </a:p>
          <a:p>
            <a:endParaRPr lang="en-US" altLang="zh-CN" dirty="0" smtClean="0">
              <a:solidFill>
                <a:srgbClr val="A50021"/>
              </a:solidFill>
              <a:latin typeface="Times New Roman" pitchFamily="18" charset="0"/>
              <a:cs typeface="Times New Roman" pitchFamily="18" charset="0"/>
            </a:endParaRPr>
          </a:p>
          <a:p>
            <a:endParaRPr lang="ar-SA" dirty="0">
              <a:solidFill>
                <a:srgbClr val="A50021"/>
              </a:solidFill>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12" y="274638"/>
            <a:ext cx="8229600" cy="1143000"/>
          </a:xfrm>
        </p:spPr>
        <p:txBody>
          <a:bodyPr/>
          <a:lstStyle/>
          <a:p>
            <a:r>
              <a:rPr lang="en-US" sz="3600" b="1" dirty="0" smtClean="0">
                <a:solidFill>
                  <a:schemeClr val="bg1"/>
                </a:solidFill>
              </a:rPr>
              <a:t>white blood cell differential count</a:t>
            </a:r>
            <a:endParaRPr lang="ar-SA" sz="3600" dirty="0">
              <a:solidFill>
                <a:schemeClr val="bg1"/>
              </a:solidFill>
            </a:endParaRPr>
          </a:p>
        </p:txBody>
      </p:sp>
      <p:sp>
        <p:nvSpPr>
          <p:cNvPr id="3" name="عنصر نائب للمحتوى 2"/>
          <p:cNvSpPr>
            <a:spLocks noGrp="1"/>
          </p:cNvSpPr>
          <p:nvPr>
            <p:ph idx="1"/>
          </p:nvPr>
        </p:nvSpPr>
        <p:spPr>
          <a:xfrm>
            <a:off x="0" y="2359421"/>
            <a:ext cx="9144000" cy="2869779"/>
          </a:xfrm>
        </p:spPr>
        <p:txBody>
          <a:bodyPr/>
          <a:lstStyle/>
          <a:p>
            <a:pPr>
              <a:buClr>
                <a:srgbClr val="800000"/>
              </a:buClr>
              <a:buFont typeface="Wingdings" pitchFamily="2" charset="2"/>
              <a:buChar char="v"/>
            </a:pPr>
            <a:r>
              <a:rPr lang="en-US" sz="2800" b="1" dirty="0" smtClean="0">
                <a:solidFill>
                  <a:srgbClr val="800000"/>
                </a:solidFill>
              </a:rPr>
              <a:t>   A manual white blood cell differential count consists of looking at 100 white cells and enumerating them in categories.</a:t>
            </a:r>
          </a:p>
          <a:p>
            <a:pPr>
              <a:buClr>
                <a:srgbClr val="800000"/>
              </a:buClr>
              <a:buFont typeface="Wingdings" pitchFamily="2" charset="2"/>
              <a:buChar char="v"/>
            </a:pPr>
            <a:r>
              <a:rPr lang="en-US" sz="2800" b="1" dirty="0" smtClean="0">
                <a:solidFill>
                  <a:srgbClr val="800000"/>
                </a:solidFill>
              </a:rPr>
              <a:t>    An automated white blood cell differential count is done by a laboratory instrument.</a:t>
            </a:r>
            <a:endParaRPr lang="ar-SA" sz="2800" b="1" dirty="0">
              <a:solidFill>
                <a:srgbClr val="800000"/>
              </a:solidFill>
            </a:endParaRPr>
          </a:p>
        </p:txBody>
      </p:sp>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12" y="274638"/>
            <a:ext cx="8229600" cy="1143000"/>
          </a:xfrm>
        </p:spPr>
        <p:txBody>
          <a:bodyPr/>
          <a:lstStyle/>
          <a:p>
            <a:r>
              <a:rPr lang="en-US" sz="2800" b="1" dirty="0" smtClean="0">
                <a:solidFill>
                  <a:schemeClr val="bg1"/>
                </a:solidFill>
              </a:rPr>
              <a:t>Automated </a:t>
            </a:r>
            <a:r>
              <a:rPr lang="en-US" sz="2800" b="1" dirty="0" smtClean="0">
                <a:solidFill>
                  <a:schemeClr val="bg1"/>
                </a:solidFill>
              </a:rPr>
              <a:t>white blood cell differential count</a:t>
            </a:r>
            <a:endParaRPr lang="ar-SA" sz="2800" dirty="0">
              <a:solidFill>
                <a:schemeClr val="bg1"/>
              </a:solidFill>
            </a:endParaRPr>
          </a:p>
        </p:txBody>
      </p:sp>
      <p:pic>
        <p:nvPicPr>
          <p:cNvPr id="4" name="عنصر نائب للمحتوى 3" descr="CBC-11-103-1024x764.jpg"/>
          <p:cNvPicPr>
            <a:picLocks noGrp="1" noChangeAspect="1"/>
          </p:cNvPicPr>
          <p:nvPr>
            <p:ph idx="1"/>
          </p:nvPr>
        </p:nvPicPr>
        <p:blipFill>
          <a:blip r:embed="rId2" cstate="print"/>
          <a:stretch>
            <a:fillRect/>
          </a:stretch>
        </p:blipFill>
        <p:spPr>
          <a:xfrm>
            <a:off x="899592" y="1772816"/>
            <a:ext cx="6840760" cy="4680520"/>
          </a:xfrm>
          <a:ln>
            <a:solidFill>
              <a:srgbClr val="800000"/>
            </a:solidFill>
          </a:ln>
        </p:spPr>
      </p:pic>
      <p:sp>
        <p:nvSpPr>
          <p:cNvPr id="5" name="شكل بيضاوي 4"/>
          <p:cNvSpPr/>
          <p:nvPr/>
        </p:nvSpPr>
        <p:spPr bwMode="auto">
          <a:xfrm>
            <a:off x="395536" y="2060848"/>
            <a:ext cx="4824536" cy="1656184"/>
          </a:xfrm>
          <a:prstGeom prst="ellipse">
            <a:avLst/>
          </a:prstGeom>
          <a:noFill/>
          <a:ln w="28575" cap="flat" cmpd="sng" algn="ctr">
            <a:solidFill>
              <a:srgbClr val="A5002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lstStyle/>
          <a:p>
            <a:r>
              <a:rPr lang="en-US" b="1" dirty="0" smtClean="0">
                <a:solidFill>
                  <a:schemeClr val="bg1"/>
                </a:solidFill>
              </a:rPr>
              <a:t>WBC Estimates</a:t>
            </a:r>
            <a:r>
              <a:rPr lang="en-US" b="1" dirty="0" smtClean="0"/>
              <a:t/>
            </a:r>
            <a:br>
              <a:rPr lang="en-US" b="1" dirty="0" smtClean="0"/>
            </a:br>
            <a:endParaRPr lang="ar-SA" dirty="0"/>
          </a:p>
        </p:txBody>
      </p:sp>
      <p:sp>
        <p:nvSpPr>
          <p:cNvPr id="3" name="عنصر نائب للمحتوى 2"/>
          <p:cNvSpPr>
            <a:spLocks noGrp="1"/>
          </p:cNvSpPr>
          <p:nvPr>
            <p:ph idx="1"/>
          </p:nvPr>
        </p:nvSpPr>
        <p:spPr>
          <a:xfrm>
            <a:off x="457200" y="2215405"/>
            <a:ext cx="8686800" cy="4525963"/>
          </a:xfrm>
        </p:spPr>
        <p:txBody>
          <a:bodyPr/>
          <a:lstStyle/>
          <a:p>
            <a:pPr>
              <a:buNone/>
            </a:pPr>
            <a:r>
              <a:rPr lang="en-US" sz="2400" b="1" dirty="0" smtClean="0"/>
              <a:t>WBC Estimates</a:t>
            </a:r>
          </a:p>
          <a:p>
            <a:pPr>
              <a:buNone/>
            </a:pPr>
            <a:r>
              <a:rPr lang="en-US" sz="2400" b="1" dirty="0" smtClean="0">
                <a:solidFill>
                  <a:srgbClr val="A50021"/>
                </a:solidFill>
              </a:rPr>
              <a:t>•</a:t>
            </a:r>
            <a:r>
              <a:rPr lang="en-US" sz="2400" b="1" dirty="0" smtClean="0"/>
              <a:t> </a:t>
            </a:r>
            <a:r>
              <a:rPr lang="en-US" sz="2400" b="1" dirty="0" smtClean="0">
                <a:solidFill>
                  <a:srgbClr val="800000"/>
                </a:solidFill>
              </a:rPr>
              <a:t>Find the appropriate viewing area of the blood film </a:t>
            </a:r>
          </a:p>
          <a:p>
            <a:pPr>
              <a:buNone/>
            </a:pPr>
            <a:r>
              <a:rPr lang="en-US" sz="2400" b="1" dirty="0" smtClean="0">
                <a:solidFill>
                  <a:srgbClr val="800000"/>
                </a:solidFill>
              </a:rPr>
              <a:t>• Add the total number of WBC including smudge cells in four or more low power (10X objective) fields (LPF) </a:t>
            </a:r>
          </a:p>
          <a:p>
            <a:pPr>
              <a:buNone/>
            </a:pPr>
            <a:r>
              <a:rPr lang="en-US" sz="2400" b="1" dirty="0" smtClean="0">
                <a:solidFill>
                  <a:srgbClr val="800000"/>
                </a:solidFill>
              </a:rPr>
              <a:t>• Divide the total number of cells by the number of fields viewed to determine the average number </a:t>
            </a:r>
          </a:p>
          <a:p>
            <a:pPr>
              <a:buNone/>
            </a:pPr>
            <a:r>
              <a:rPr lang="en-US" sz="2400" b="1" dirty="0" smtClean="0">
                <a:solidFill>
                  <a:srgbClr val="800000"/>
                </a:solidFill>
              </a:rPr>
              <a:t>• Divide the average/LPF by the field factor to determine the WBC estimate</a:t>
            </a:r>
            <a:endParaRPr lang="ar-SA" sz="2400" b="1" dirty="0">
              <a:solidFill>
                <a:srgbClr val="800000"/>
              </a:solidFill>
            </a:endParaRPr>
          </a:p>
        </p:txBody>
      </p:sp>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chemeClr val="bg1"/>
                </a:solidFill>
              </a:rPr>
              <a:t>Leukopenia</a:t>
            </a:r>
            <a:r>
              <a:rPr lang="en-US" b="1" dirty="0" smtClean="0">
                <a:solidFill>
                  <a:schemeClr val="bg1"/>
                </a:solidFill>
              </a:rPr>
              <a:t> &amp; </a:t>
            </a:r>
            <a:r>
              <a:rPr lang="en-US" b="1" dirty="0" err="1" smtClean="0">
                <a:solidFill>
                  <a:schemeClr val="bg1"/>
                </a:solidFill>
              </a:rPr>
              <a:t>leukocytosis</a:t>
            </a:r>
            <a:endParaRPr lang="ar-SA" dirty="0">
              <a:solidFill>
                <a:schemeClr val="bg1"/>
              </a:solidFill>
            </a:endParaRPr>
          </a:p>
        </p:txBody>
      </p:sp>
      <p:sp>
        <p:nvSpPr>
          <p:cNvPr id="3" name="عنصر نائب للمحتوى 2"/>
          <p:cNvSpPr>
            <a:spLocks noGrp="1"/>
          </p:cNvSpPr>
          <p:nvPr>
            <p:ph idx="1"/>
          </p:nvPr>
        </p:nvSpPr>
        <p:spPr>
          <a:xfrm>
            <a:off x="457200" y="2719461"/>
            <a:ext cx="8363272" cy="2005683"/>
          </a:xfrm>
        </p:spPr>
        <p:txBody>
          <a:bodyPr/>
          <a:lstStyle/>
          <a:p>
            <a:pPr marL="338138" indent="-338138">
              <a:lnSpc>
                <a:spcPct val="90000"/>
              </a:lnSpc>
              <a:spcBef>
                <a:spcPts val="700"/>
              </a:spcBef>
              <a:buClr>
                <a:srgbClr val="A50021"/>
              </a:buClr>
              <a:buSzPct val="6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b="1" dirty="0" smtClean="0">
                <a:solidFill>
                  <a:srgbClr val="800000"/>
                </a:solidFill>
              </a:rPr>
              <a:t>A decrease in the number of white blood cells is </a:t>
            </a:r>
            <a:r>
              <a:rPr lang="en-US" sz="2800" b="1" dirty="0" err="1" smtClean="0">
                <a:solidFill>
                  <a:srgbClr val="800000"/>
                </a:solidFill>
              </a:rPr>
              <a:t>leukopenia</a:t>
            </a:r>
            <a:endParaRPr lang="en-US" sz="2800" b="1" dirty="0" smtClean="0">
              <a:solidFill>
                <a:srgbClr val="800000"/>
              </a:solidFill>
            </a:endParaRPr>
          </a:p>
          <a:p>
            <a:pPr marL="338138" indent="-338138">
              <a:lnSpc>
                <a:spcPct val="90000"/>
              </a:lnSpc>
              <a:spcBef>
                <a:spcPts val="700"/>
              </a:spcBef>
              <a:buClr>
                <a:srgbClr val="A50021"/>
              </a:buClr>
              <a:buSzPct val="6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b="1" dirty="0" smtClean="0">
                <a:solidFill>
                  <a:srgbClr val="800000"/>
                </a:solidFill>
              </a:rPr>
              <a:t>An increase in the number of white blood cells is </a:t>
            </a:r>
            <a:r>
              <a:rPr lang="en-US" sz="2800" b="1" dirty="0" err="1" smtClean="0">
                <a:solidFill>
                  <a:srgbClr val="800000"/>
                </a:solidFill>
              </a:rPr>
              <a:t>leukocytosis</a:t>
            </a:r>
            <a:r>
              <a:rPr lang="en-US" sz="2800" b="1" dirty="0" smtClean="0">
                <a:solidFill>
                  <a:srgbClr val="800000"/>
                </a:solidFill>
              </a:rPr>
              <a:t>.</a:t>
            </a:r>
          </a:p>
          <a:p>
            <a:endParaRPr lang="ar-SA" sz="2400" b="1" dirty="0">
              <a:solidFill>
                <a:srgbClr val="A50021"/>
              </a:solidFill>
            </a:endParaRPr>
          </a:p>
        </p:txBody>
      </p:sp>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chemeClr val="bg1"/>
                </a:solidFill>
                <a:latin typeface="Times New Roman" pitchFamily="18" charset="0"/>
              </a:rPr>
              <a:t>Leukocytosis</a:t>
            </a:r>
            <a:endParaRPr lang="ar-SA" dirty="0">
              <a:solidFill>
                <a:schemeClr val="bg1"/>
              </a:solidFill>
            </a:endParaRPr>
          </a:p>
        </p:txBody>
      </p:sp>
      <p:sp>
        <p:nvSpPr>
          <p:cNvPr id="3" name="عنصر نائب للمحتوى 2"/>
          <p:cNvSpPr>
            <a:spLocks noGrp="1"/>
          </p:cNvSpPr>
          <p:nvPr>
            <p:ph idx="1"/>
          </p:nvPr>
        </p:nvSpPr>
        <p:spPr>
          <a:xfrm>
            <a:off x="457200" y="1927373"/>
            <a:ext cx="8229600" cy="4525963"/>
          </a:xfrm>
        </p:spPr>
        <p:txBody>
          <a:bodyPr/>
          <a:lstStyle/>
          <a:p>
            <a:r>
              <a:rPr lang="en-US" sz="2400" b="1" dirty="0" err="1" smtClean="0">
                <a:solidFill>
                  <a:srgbClr val="800000"/>
                </a:solidFill>
              </a:rPr>
              <a:t>Leukocytosis</a:t>
            </a:r>
            <a:r>
              <a:rPr lang="en-US" sz="2400" b="1" dirty="0" smtClean="0">
                <a:solidFill>
                  <a:srgbClr val="800000"/>
                </a:solidFill>
              </a:rPr>
              <a:t>, a WBC above 11,000, is usually due to an increase in one of the five types of white blood cells </a:t>
            </a:r>
          </a:p>
          <a:p>
            <a:endParaRPr lang="en-US" sz="2400" b="1" dirty="0" smtClean="0">
              <a:solidFill>
                <a:srgbClr val="800000"/>
              </a:solidFill>
            </a:endParaRPr>
          </a:p>
          <a:p>
            <a:pPr>
              <a:buFont typeface="Wingdings" pitchFamily="2" charset="2"/>
              <a:buChar char="ü"/>
            </a:pPr>
            <a:r>
              <a:rPr lang="en-US" sz="2400" b="1" dirty="0" err="1" smtClean="0">
                <a:solidFill>
                  <a:srgbClr val="800000"/>
                </a:solidFill>
              </a:rPr>
              <a:t>Neutrophilic</a:t>
            </a:r>
            <a:r>
              <a:rPr lang="en-US" sz="2400" b="1" dirty="0" smtClean="0">
                <a:solidFill>
                  <a:srgbClr val="800000"/>
                </a:solidFill>
              </a:rPr>
              <a:t> </a:t>
            </a:r>
            <a:r>
              <a:rPr lang="en-US" sz="2400" b="1" dirty="0" err="1" smtClean="0">
                <a:solidFill>
                  <a:srgbClr val="800000"/>
                </a:solidFill>
              </a:rPr>
              <a:t>leukocytosis</a:t>
            </a:r>
            <a:r>
              <a:rPr lang="en-US" sz="2400" b="1" dirty="0" smtClean="0">
                <a:solidFill>
                  <a:srgbClr val="800000"/>
                </a:solidFill>
              </a:rPr>
              <a:t> 	           </a:t>
            </a:r>
            <a:r>
              <a:rPr lang="en-US" sz="2400" b="1" dirty="0" err="1" smtClean="0">
                <a:solidFill>
                  <a:srgbClr val="800000"/>
                </a:solidFill>
              </a:rPr>
              <a:t>neutrophilia</a:t>
            </a:r>
            <a:r>
              <a:rPr lang="en-US" sz="2400" b="1" dirty="0" smtClean="0">
                <a:solidFill>
                  <a:srgbClr val="800000"/>
                </a:solidFill>
              </a:rPr>
              <a:t> </a:t>
            </a:r>
          </a:p>
          <a:p>
            <a:pPr>
              <a:buFont typeface="Wingdings" pitchFamily="2" charset="2"/>
              <a:buChar char="ü"/>
            </a:pPr>
            <a:r>
              <a:rPr lang="en-US" sz="2400" b="1" dirty="0" smtClean="0">
                <a:solidFill>
                  <a:srgbClr val="800000"/>
                </a:solidFill>
              </a:rPr>
              <a:t>Lymphocytic </a:t>
            </a:r>
            <a:r>
              <a:rPr lang="en-US" sz="2400" b="1" dirty="0" err="1" smtClean="0">
                <a:solidFill>
                  <a:srgbClr val="800000"/>
                </a:solidFill>
              </a:rPr>
              <a:t>leukocytosis</a:t>
            </a:r>
            <a:r>
              <a:rPr lang="en-US" sz="2400" b="1" dirty="0" smtClean="0">
                <a:solidFill>
                  <a:srgbClr val="800000"/>
                </a:solidFill>
              </a:rPr>
              <a:t> 		</a:t>
            </a:r>
            <a:r>
              <a:rPr lang="en-US" sz="2400" b="1" dirty="0" err="1" smtClean="0">
                <a:solidFill>
                  <a:srgbClr val="800000"/>
                </a:solidFill>
              </a:rPr>
              <a:t>lymphocytosis</a:t>
            </a:r>
            <a:r>
              <a:rPr lang="en-US" sz="2400" b="1" dirty="0" smtClean="0">
                <a:solidFill>
                  <a:srgbClr val="800000"/>
                </a:solidFill>
              </a:rPr>
              <a:t> </a:t>
            </a:r>
          </a:p>
          <a:p>
            <a:pPr>
              <a:buFont typeface="Wingdings" pitchFamily="2" charset="2"/>
              <a:buChar char="ü"/>
            </a:pPr>
            <a:r>
              <a:rPr lang="en-US" sz="2400" b="1" dirty="0" err="1" smtClean="0">
                <a:solidFill>
                  <a:srgbClr val="800000"/>
                </a:solidFill>
              </a:rPr>
              <a:t>Eosinophilic</a:t>
            </a:r>
            <a:r>
              <a:rPr lang="en-US" sz="2400" b="1" dirty="0" smtClean="0">
                <a:solidFill>
                  <a:srgbClr val="800000"/>
                </a:solidFill>
              </a:rPr>
              <a:t> </a:t>
            </a:r>
            <a:r>
              <a:rPr lang="en-US" sz="2400" b="1" dirty="0" err="1" smtClean="0">
                <a:solidFill>
                  <a:srgbClr val="800000"/>
                </a:solidFill>
              </a:rPr>
              <a:t>leukocytosis</a:t>
            </a:r>
            <a:r>
              <a:rPr lang="en-US" sz="2400" b="1" dirty="0" smtClean="0">
                <a:solidFill>
                  <a:srgbClr val="800000"/>
                </a:solidFill>
              </a:rPr>
              <a:t> 		</a:t>
            </a:r>
            <a:r>
              <a:rPr lang="en-US" sz="2400" b="1" dirty="0" err="1" smtClean="0">
                <a:solidFill>
                  <a:srgbClr val="800000"/>
                </a:solidFill>
              </a:rPr>
              <a:t>eosinophilia</a:t>
            </a:r>
            <a:r>
              <a:rPr lang="en-US" sz="2400" b="1" dirty="0" smtClean="0">
                <a:solidFill>
                  <a:srgbClr val="800000"/>
                </a:solidFill>
              </a:rPr>
              <a:t> </a:t>
            </a:r>
          </a:p>
          <a:p>
            <a:pPr>
              <a:buFont typeface="Wingdings" pitchFamily="2" charset="2"/>
              <a:buChar char="ü"/>
            </a:pPr>
            <a:r>
              <a:rPr lang="en-US" sz="2400" b="1" dirty="0" err="1" smtClean="0">
                <a:solidFill>
                  <a:srgbClr val="800000"/>
                </a:solidFill>
              </a:rPr>
              <a:t>Monocytic</a:t>
            </a:r>
            <a:r>
              <a:rPr lang="en-US" sz="2400" b="1" dirty="0" smtClean="0">
                <a:solidFill>
                  <a:srgbClr val="800000"/>
                </a:solidFill>
              </a:rPr>
              <a:t> </a:t>
            </a:r>
            <a:r>
              <a:rPr lang="en-US" sz="2400" b="1" dirty="0" err="1" smtClean="0">
                <a:solidFill>
                  <a:srgbClr val="800000"/>
                </a:solidFill>
              </a:rPr>
              <a:t>leukocytosis</a:t>
            </a:r>
            <a:r>
              <a:rPr lang="en-US" sz="2400" b="1" dirty="0" smtClean="0">
                <a:solidFill>
                  <a:srgbClr val="800000"/>
                </a:solidFill>
              </a:rPr>
              <a:t>                     </a:t>
            </a:r>
            <a:r>
              <a:rPr lang="en-US" sz="2400" b="1" dirty="0" err="1" smtClean="0">
                <a:solidFill>
                  <a:srgbClr val="800000"/>
                </a:solidFill>
              </a:rPr>
              <a:t>monocytosis</a:t>
            </a:r>
            <a:r>
              <a:rPr lang="en-US" sz="2400" b="1" dirty="0" smtClean="0">
                <a:solidFill>
                  <a:srgbClr val="800000"/>
                </a:solidFill>
              </a:rPr>
              <a:t> </a:t>
            </a:r>
          </a:p>
          <a:p>
            <a:pPr>
              <a:buFont typeface="Wingdings" pitchFamily="2" charset="2"/>
              <a:buChar char="ü"/>
            </a:pPr>
            <a:r>
              <a:rPr lang="en-US" sz="2400" b="1" dirty="0" smtClean="0">
                <a:solidFill>
                  <a:srgbClr val="800000"/>
                </a:solidFill>
              </a:rPr>
              <a:t>Basophilic </a:t>
            </a:r>
            <a:r>
              <a:rPr lang="en-US" sz="2400" b="1" dirty="0" err="1" smtClean="0">
                <a:solidFill>
                  <a:srgbClr val="800000"/>
                </a:solidFill>
              </a:rPr>
              <a:t>leukocytosis</a:t>
            </a:r>
            <a:r>
              <a:rPr lang="en-US" sz="2400" b="1" dirty="0" smtClean="0">
                <a:solidFill>
                  <a:srgbClr val="800000"/>
                </a:solidFill>
              </a:rPr>
              <a:t> 		 </a:t>
            </a:r>
            <a:r>
              <a:rPr lang="en-US" sz="2400" b="1" dirty="0" err="1" smtClean="0">
                <a:solidFill>
                  <a:srgbClr val="800000"/>
                </a:solidFill>
              </a:rPr>
              <a:t>basophilia</a:t>
            </a:r>
            <a:endParaRPr lang="en-US" sz="2400" b="1" dirty="0" smtClean="0">
              <a:solidFill>
                <a:srgbClr val="800000"/>
              </a:solidFill>
            </a:endParaRPr>
          </a:p>
          <a:p>
            <a:endParaRPr lang="ar-SA" sz="2400" b="1" dirty="0">
              <a:solidFill>
                <a:srgbClr val="A5002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Case study</a:t>
            </a:r>
            <a:endParaRPr lang="ar-SA" dirty="0"/>
          </a:p>
        </p:txBody>
      </p:sp>
      <p:sp>
        <p:nvSpPr>
          <p:cNvPr id="5" name="عنصر نائب للمحتوى 4"/>
          <p:cNvSpPr>
            <a:spLocks noGrp="1"/>
          </p:cNvSpPr>
          <p:nvPr>
            <p:ph idx="1"/>
          </p:nvPr>
        </p:nvSpPr>
        <p:spPr>
          <a:xfrm>
            <a:off x="35496" y="2060848"/>
            <a:ext cx="5040560" cy="4065315"/>
          </a:xfrm>
        </p:spPr>
        <p:txBody>
          <a:bodyPr/>
          <a:lstStyle/>
          <a:p>
            <a:pPr>
              <a:buNone/>
            </a:pPr>
            <a:r>
              <a:rPr lang="en-US" sz="1800" b="1" dirty="0" smtClean="0">
                <a:solidFill>
                  <a:srgbClr val="A50021"/>
                </a:solidFill>
              </a:rPr>
              <a:t>Case: </a:t>
            </a:r>
          </a:p>
          <a:p>
            <a:pPr>
              <a:buNone/>
            </a:pPr>
            <a:r>
              <a:rPr lang="en-US" sz="1800" b="1" dirty="0" smtClean="0"/>
              <a:t>     This 65 year old male was in good health except for mild hypertension. At his last check-up, a CBC showed a markedly elevated white blood cell count and physical examination revealed several slightly enlarged lymph nodes in the neck and the </a:t>
            </a:r>
            <a:r>
              <a:rPr lang="en-US" sz="1800" b="1" dirty="0" err="1" smtClean="0"/>
              <a:t>axillae</a:t>
            </a:r>
            <a:r>
              <a:rPr lang="en-US" sz="1800" b="1" dirty="0" smtClean="0"/>
              <a:t>, and the spleen was palpable.</a:t>
            </a:r>
          </a:p>
          <a:p>
            <a:pPr>
              <a:buNone/>
            </a:pPr>
            <a:endParaRPr lang="en-US" sz="1800" b="1" dirty="0" smtClean="0"/>
          </a:p>
          <a:p>
            <a:r>
              <a:rPr lang="en-US" sz="1800" b="1" dirty="0" smtClean="0">
                <a:solidFill>
                  <a:srgbClr val="A50021"/>
                </a:solidFill>
              </a:rPr>
              <a:t>What is the differential diagnosis?</a:t>
            </a:r>
          </a:p>
          <a:p>
            <a:pPr>
              <a:buNone/>
            </a:pPr>
            <a:r>
              <a:rPr lang="en-US" sz="1800" b="1" kern="1200" dirty="0" smtClean="0"/>
              <a:t>   Chronic  lymphocytic leukemia (CLL).</a:t>
            </a:r>
            <a:endParaRPr lang="ar-SA" sz="1800" dirty="0"/>
          </a:p>
        </p:txBody>
      </p:sp>
      <p:pic>
        <p:nvPicPr>
          <p:cNvPr id="24578" name="Picture 2" descr="http://courses.path.utah.edu/classes/webpath/jpeg5/heme019.jpg"/>
          <p:cNvPicPr>
            <a:picLocks noChangeAspect="1" noChangeArrowheads="1"/>
          </p:cNvPicPr>
          <p:nvPr/>
        </p:nvPicPr>
        <p:blipFill>
          <a:blip r:embed="rId3" cstate="print"/>
          <a:srcRect/>
          <a:stretch>
            <a:fillRect/>
          </a:stretch>
        </p:blipFill>
        <p:spPr bwMode="auto">
          <a:xfrm>
            <a:off x="5076056" y="2348880"/>
            <a:ext cx="3618239" cy="2376264"/>
          </a:xfrm>
          <a:prstGeom prst="rect">
            <a:avLst/>
          </a:prstGeom>
          <a:noFill/>
          <a:ln>
            <a:solidFill>
              <a:srgbClr val="800000"/>
            </a:solidFill>
          </a:ln>
        </p:spPr>
      </p:pic>
      <p:sp>
        <p:nvSpPr>
          <p:cNvPr id="6" name="مربع نص 5"/>
          <p:cNvSpPr txBox="1"/>
          <p:nvPr/>
        </p:nvSpPr>
        <p:spPr>
          <a:xfrm>
            <a:off x="4932040" y="5025950"/>
            <a:ext cx="3995936" cy="923330"/>
          </a:xfrm>
          <a:prstGeom prst="rect">
            <a:avLst/>
          </a:prstGeom>
          <a:ln>
            <a:solidFill>
              <a:srgbClr val="A5002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b="1" dirty="0" smtClean="0">
                <a:solidFill>
                  <a:srgbClr val="800000"/>
                </a:solidFill>
              </a:rPr>
              <a:t>This peripheral smear demonstrates increased numbers of small mature lymphocytes.</a:t>
            </a:r>
            <a:endParaRPr lang="ar-SA" b="1" dirty="0">
              <a:solidFill>
                <a:srgbClr val="80000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linds(horizontal)">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White Blood cells</a:t>
            </a:r>
            <a:endParaRPr lang="ar-SA" dirty="0">
              <a:solidFill>
                <a:schemeClr val="bg1"/>
              </a:solidFill>
            </a:endParaRPr>
          </a:p>
        </p:txBody>
      </p:sp>
      <p:sp>
        <p:nvSpPr>
          <p:cNvPr id="3" name="عنصر نائب للمحتوى 2"/>
          <p:cNvSpPr>
            <a:spLocks noGrp="1"/>
          </p:cNvSpPr>
          <p:nvPr>
            <p:ph idx="1"/>
          </p:nvPr>
        </p:nvSpPr>
        <p:spPr>
          <a:xfrm>
            <a:off x="457200" y="5589240"/>
            <a:ext cx="8219256" cy="892696"/>
          </a:xfrm>
        </p:spPr>
        <p:txBody>
          <a:bodyPr/>
          <a:lstStyle/>
          <a:p>
            <a:pPr algn="ctr">
              <a:buNone/>
            </a:pPr>
            <a:r>
              <a:rPr lang="en-US" sz="2400" b="1" dirty="0" smtClean="0">
                <a:solidFill>
                  <a:srgbClr val="800000"/>
                </a:solidFill>
              </a:rPr>
              <a:t>White blood cells comprise the orchestra of the human immune system; the body's </a:t>
            </a:r>
            <a:r>
              <a:rPr lang="en-US" sz="2400" b="1" dirty="0" err="1" smtClean="0">
                <a:solidFill>
                  <a:srgbClr val="800000"/>
                </a:solidFill>
              </a:rPr>
              <a:t>defence</a:t>
            </a:r>
            <a:r>
              <a:rPr lang="en-US" sz="2400" b="1" dirty="0" smtClean="0">
                <a:solidFill>
                  <a:srgbClr val="800000"/>
                </a:solidFill>
              </a:rPr>
              <a:t> mechanism </a:t>
            </a:r>
            <a:endParaRPr lang="ar-SA" sz="2400" b="1" dirty="0">
              <a:solidFill>
                <a:srgbClr val="800000"/>
              </a:solidFill>
            </a:endParaRPr>
          </a:p>
        </p:txBody>
      </p:sp>
      <p:pic>
        <p:nvPicPr>
          <p:cNvPr id="4" name="صورة 3" descr="P2660010-White_blood_cell_types-SPL.jpg"/>
          <p:cNvPicPr>
            <a:picLocks noChangeAspect="1"/>
          </p:cNvPicPr>
          <p:nvPr/>
        </p:nvPicPr>
        <p:blipFill>
          <a:blip r:embed="rId2" cstate="print"/>
          <a:stretch>
            <a:fillRect/>
          </a:stretch>
        </p:blipFill>
        <p:spPr>
          <a:xfrm>
            <a:off x="2483768" y="2132856"/>
            <a:ext cx="3932616" cy="3168352"/>
          </a:xfrm>
          <a:prstGeom prst="rect">
            <a:avLst/>
          </a:prstGeom>
          <a:ln w="57150">
            <a:solidFill>
              <a:srgbClr val="800000"/>
            </a:solidFill>
          </a:ln>
        </p:spPr>
      </p:pic>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Case study</a:t>
            </a:r>
            <a:endParaRPr lang="ar-SA" dirty="0">
              <a:solidFill>
                <a:schemeClr val="bg1"/>
              </a:solidFill>
            </a:endParaRPr>
          </a:p>
        </p:txBody>
      </p:sp>
      <p:sp>
        <p:nvSpPr>
          <p:cNvPr id="5" name="عنصر نائب للمحتوى 4"/>
          <p:cNvSpPr>
            <a:spLocks noGrp="1"/>
          </p:cNvSpPr>
          <p:nvPr>
            <p:ph idx="1"/>
          </p:nvPr>
        </p:nvSpPr>
        <p:spPr>
          <a:xfrm>
            <a:off x="179512" y="1927373"/>
            <a:ext cx="4464496" cy="4525963"/>
          </a:xfrm>
        </p:spPr>
        <p:txBody>
          <a:bodyPr/>
          <a:lstStyle/>
          <a:p>
            <a:pPr>
              <a:buNone/>
            </a:pPr>
            <a:r>
              <a:rPr lang="en-US" sz="1800" b="1" dirty="0" smtClean="0">
                <a:solidFill>
                  <a:srgbClr val="A50021"/>
                </a:solidFill>
              </a:rPr>
              <a:t>Case:</a:t>
            </a:r>
          </a:p>
          <a:p>
            <a:pPr>
              <a:buNone/>
            </a:pPr>
            <a:r>
              <a:rPr lang="en-US" sz="1600" b="1" dirty="0" smtClean="0"/>
              <a:t>       A 5 year old boy has been too tired to play with his friends for two months. His mother is also worried that, whenever he falls or bumps into anything, a big bruise forms. For the past two days he has had a high fever.</a:t>
            </a:r>
          </a:p>
          <a:p>
            <a:pPr>
              <a:buNone/>
            </a:pPr>
            <a:endParaRPr lang="en-US" sz="1600" b="1" dirty="0" smtClean="0"/>
          </a:p>
          <a:p>
            <a:pPr>
              <a:buNone/>
            </a:pPr>
            <a:r>
              <a:rPr lang="en-US" sz="1600" b="1" dirty="0" smtClean="0"/>
              <a:t> </a:t>
            </a:r>
            <a:r>
              <a:rPr lang="en-US" sz="1800" b="1" dirty="0" smtClean="0">
                <a:solidFill>
                  <a:srgbClr val="A50021"/>
                </a:solidFill>
              </a:rPr>
              <a:t>What type of white blood cells are present?</a:t>
            </a:r>
          </a:p>
          <a:p>
            <a:pPr>
              <a:buNone/>
            </a:pPr>
            <a:r>
              <a:rPr lang="en-US" sz="1600" b="1" dirty="0" smtClean="0"/>
              <a:t>       </a:t>
            </a:r>
            <a:r>
              <a:rPr lang="en-US" sz="1800" b="1" dirty="0" smtClean="0">
                <a:solidFill>
                  <a:srgbClr val="A50021"/>
                </a:solidFill>
              </a:rPr>
              <a:t>The</a:t>
            </a:r>
            <a:r>
              <a:rPr lang="en-US" sz="1600" b="1" dirty="0" smtClean="0"/>
              <a:t> white blood cells present are predominantly </a:t>
            </a:r>
            <a:r>
              <a:rPr lang="en-US" sz="1600" b="1" dirty="0" err="1" smtClean="0"/>
              <a:t>lymphoblasts</a:t>
            </a:r>
            <a:r>
              <a:rPr lang="en-US" sz="1600" b="1" dirty="0" smtClean="0"/>
              <a:t>.</a:t>
            </a:r>
            <a:endParaRPr lang="en-US" sz="1600" dirty="0" smtClean="0"/>
          </a:p>
          <a:p>
            <a:pPr>
              <a:buNone/>
            </a:pPr>
            <a:r>
              <a:rPr lang="en-US" sz="1800" b="1" dirty="0" smtClean="0">
                <a:solidFill>
                  <a:srgbClr val="A50021"/>
                </a:solidFill>
              </a:rPr>
              <a:t>What is the most likely diagnosis?</a:t>
            </a:r>
          </a:p>
          <a:p>
            <a:pPr>
              <a:buNone/>
            </a:pPr>
            <a:r>
              <a:rPr lang="en-US" sz="1600" b="1" dirty="0" smtClean="0"/>
              <a:t>       The most likely diagnosis is acute lymphocytic leukemia (ALL).</a:t>
            </a:r>
            <a:endParaRPr lang="en-US" sz="1600" dirty="0" smtClean="0"/>
          </a:p>
          <a:p>
            <a:pPr>
              <a:buNone/>
            </a:pPr>
            <a:endParaRPr lang="ar-SA" sz="1400" dirty="0"/>
          </a:p>
        </p:txBody>
      </p:sp>
      <p:pic>
        <p:nvPicPr>
          <p:cNvPr id="22530" name="Picture 2" descr="http://courses.path.utah.edu/classes/webpath/jpeg5/heme018.jpg"/>
          <p:cNvPicPr>
            <a:picLocks noChangeAspect="1" noChangeArrowheads="1"/>
          </p:cNvPicPr>
          <p:nvPr/>
        </p:nvPicPr>
        <p:blipFill>
          <a:blip r:embed="rId3" cstate="print"/>
          <a:srcRect/>
          <a:stretch>
            <a:fillRect/>
          </a:stretch>
        </p:blipFill>
        <p:spPr bwMode="auto">
          <a:xfrm>
            <a:off x="5148064" y="2276872"/>
            <a:ext cx="3803332" cy="2376264"/>
          </a:xfrm>
          <a:prstGeom prst="rect">
            <a:avLst/>
          </a:prstGeom>
          <a:noFill/>
          <a:ln>
            <a:solidFill>
              <a:srgbClr val="800000"/>
            </a:solidFill>
          </a:ln>
        </p:spPr>
      </p:pic>
      <p:sp>
        <p:nvSpPr>
          <p:cNvPr id="6" name="مربع نص 5"/>
          <p:cNvSpPr txBox="1"/>
          <p:nvPr/>
        </p:nvSpPr>
        <p:spPr>
          <a:xfrm>
            <a:off x="5148064" y="5046275"/>
            <a:ext cx="3816424" cy="830997"/>
          </a:xfrm>
          <a:prstGeom prst="rect">
            <a:avLst/>
          </a:prstGeom>
          <a:ln>
            <a:solidFill>
              <a:srgbClr val="A5002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1600" b="1" dirty="0" smtClean="0">
                <a:solidFill>
                  <a:srgbClr val="800000"/>
                </a:solidFill>
              </a:rPr>
              <a:t>This peripheral smear demonstrates increased numbers of immature lymphocytes</a:t>
            </a:r>
            <a:r>
              <a:rPr lang="en-US" sz="1600" b="1" dirty="0" smtClean="0">
                <a:solidFill>
                  <a:srgbClr val="A50021"/>
                </a:solidFill>
              </a:rPr>
              <a:t>.</a:t>
            </a:r>
            <a:endParaRPr lang="ar-SA" sz="1600" b="1" dirty="0">
              <a:solidFill>
                <a:srgbClr val="A5002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blinds(horizontal)">
                                      <p:cBhvr>
                                        <p:cTn id="15" dur="500"/>
                                        <p:tgtEl>
                                          <p:spTgt spid="225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linds(horizont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linds(horizontal)">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linds(horizontal)">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Case study</a:t>
            </a:r>
            <a:endParaRPr lang="ar-SA" dirty="0"/>
          </a:p>
        </p:txBody>
      </p:sp>
      <p:sp>
        <p:nvSpPr>
          <p:cNvPr id="5" name="عنصر نائب للمحتوى 4"/>
          <p:cNvSpPr>
            <a:spLocks noGrp="1"/>
          </p:cNvSpPr>
          <p:nvPr>
            <p:ph idx="1"/>
          </p:nvPr>
        </p:nvSpPr>
        <p:spPr>
          <a:xfrm>
            <a:off x="0" y="1772817"/>
            <a:ext cx="5292080" cy="4608512"/>
          </a:xfrm>
        </p:spPr>
        <p:txBody>
          <a:bodyPr/>
          <a:lstStyle/>
          <a:p>
            <a:pPr>
              <a:buNone/>
            </a:pPr>
            <a:r>
              <a:rPr lang="en-US" sz="2000" b="1" dirty="0" smtClean="0">
                <a:solidFill>
                  <a:srgbClr val="A50021"/>
                </a:solidFill>
              </a:rPr>
              <a:t>Case:</a:t>
            </a:r>
          </a:p>
          <a:p>
            <a:pPr>
              <a:buNone/>
            </a:pPr>
            <a:r>
              <a:rPr lang="en-US" sz="1600" dirty="0" smtClean="0"/>
              <a:t>      </a:t>
            </a:r>
            <a:r>
              <a:rPr lang="en-US" sz="1600" b="1" dirty="0" smtClean="0"/>
              <a:t>This 16 year old male came to the emergency room complaining of severe abdominal pain in the right lower </a:t>
            </a:r>
            <a:r>
              <a:rPr lang="en-US" sz="1600" b="1" dirty="0" err="1" smtClean="0"/>
              <a:t>quandrant</a:t>
            </a:r>
            <a:r>
              <a:rPr lang="en-US" sz="1600" b="1" dirty="0" smtClean="0"/>
              <a:t>. He had a fever. On physical examination, he had a rigid, board-like abdomen and rebound tenderness in the right lower </a:t>
            </a:r>
            <a:r>
              <a:rPr lang="en-US" sz="1600" b="1" dirty="0" err="1" smtClean="0"/>
              <a:t>quandrant.There</a:t>
            </a:r>
            <a:r>
              <a:rPr lang="en-US" sz="1600" b="1" dirty="0" smtClean="0"/>
              <a:t> were no other abnormalities.</a:t>
            </a:r>
          </a:p>
          <a:p>
            <a:pPr>
              <a:buNone/>
            </a:pPr>
            <a:r>
              <a:rPr lang="en-US" sz="1600" b="1" dirty="0" smtClean="0">
                <a:solidFill>
                  <a:srgbClr val="A50021"/>
                </a:solidFill>
              </a:rPr>
              <a:t>What is the predominant white blood cell present?</a:t>
            </a:r>
          </a:p>
          <a:p>
            <a:pPr>
              <a:buNone/>
            </a:pPr>
            <a:r>
              <a:rPr lang="en-US" sz="1600" b="1" kern="1200" dirty="0" smtClean="0"/>
              <a:t>      The majority of white blood cells present here are </a:t>
            </a:r>
            <a:r>
              <a:rPr lang="en-US" sz="1600" b="1" kern="1200" dirty="0" err="1" smtClean="0"/>
              <a:t>polymorphonuclear</a:t>
            </a:r>
            <a:r>
              <a:rPr lang="en-US" sz="1600" b="1" kern="1200" dirty="0" smtClean="0"/>
              <a:t> leukocytes</a:t>
            </a:r>
            <a:endParaRPr lang="en-US" sz="1600" b="1" dirty="0" smtClean="0">
              <a:solidFill>
                <a:srgbClr val="A50021"/>
              </a:solidFill>
            </a:endParaRPr>
          </a:p>
          <a:p>
            <a:pPr>
              <a:buNone/>
            </a:pPr>
            <a:r>
              <a:rPr lang="en-US" sz="1600" b="1" dirty="0" smtClean="0">
                <a:solidFill>
                  <a:srgbClr val="A50021"/>
                </a:solidFill>
              </a:rPr>
              <a:t>What is the name for this type of leukocyte reaction?</a:t>
            </a:r>
          </a:p>
          <a:p>
            <a:pPr>
              <a:buNone/>
            </a:pPr>
            <a:r>
              <a:rPr lang="en-US" sz="1600" b="1" kern="1200" dirty="0" smtClean="0"/>
              <a:t>    The name of this reaction is known as a </a:t>
            </a:r>
            <a:r>
              <a:rPr lang="en-US" sz="1600" b="1" kern="1200" dirty="0" err="1" smtClean="0"/>
              <a:t>neutrophilia</a:t>
            </a:r>
            <a:r>
              <a:rPr lang="en-US" sz="1600" b="1" kern="1200" dirty="0" smtClean="0"/>
              <a:t> </a:t>
            </a:r>
            <a:endParaRPr lang="en-US" sz="1600" b="1" dirty="0" smtClean="0">
              <a:solidFill>
                <a:srgbClr val="A50021"/>
              </a:solidFill>
            </a:endParaRPr>
          </a:p>
          <a:p>
            <a:pPr>
              <a:buNone/>
            </a:pPr>
            <a:r>
              <a:rPr lang="en-US" sz="1600" b="1" dirty="0" smtClean="0">
                <a:solidFill>
                  <a:srgbClr val="A50021"/>
                </a:solidFill>
              </a:rPr>
              <a:t>What do you think is the diagnosis in this case?</a:t>
            </a:r>
          </a:p>
          <a:p>
            <a:pPr>
              <a:buNone/>
            </a:pPr>
            <a:r>
              <a:rPr lang="en-US" sz="1600" b="1" kern="1200" dirty="0" smtClean="0"/>
              <a:t>     The diagnosis in this case is acute appendicitis </a:t>
            </a:r>
            <a:endParaRPr lang="en-US" sz="1600" b="1" dirty="0" smtClean="0">
              <a:solidFill>
                <a:srgbClr val="A50021"/>
              </a:solidFill>
            </a:endParaRPr>
          </a:p>
          <a:p>
            <a:pPr>
              <a:buNone/>
            </a:pPr>
            <a:endParaRPr lang="ar-SA" sz="1600" dirty="0"/>
          </a:p>
        </p:txBody>
      </p:sp>
      <p:pic>
        <p:nvPicPr>
          <p:cNvPr id="21506" name="Picture 2" descr="http://courses.path.utah.edu/classes/webpath/jpeg5/heme006.jpg"/>
          <p:cNvPicPr>
            <a:picLocks noChangeAspect="1" noChangeArrowheads="1"/>
          </p:cNvPicPr>
          <p:nvPr/>
        </p:nvPicPr>
        <p:blipFill>
          <a:blip r:embed="rId3" cstate="print"/>
          <a:srcRect/>
          <a:stretch>
            <a:fillRect/>
          </a:stretch>
        </p:blipFill>
        <p:spPr bwMode="auto">
          <a:xfrm>
            <a:off x="5148064" y="2233867"/>
            <a:ext cx="3816424" cy="3139349"/>
          </a:xfrm>
          <a:prstGeom prst="rect">
            <a:avLst/>
          </a:prstGeom>
          <a:noFill/>
          <a:ln>
            <a:solidFill>
              <a:srgbClr val="800000"/>
            </a:solidFill>
          </a:ln>
        </p:spPr>
      </p:pic>
      <p:sp>
        <p:nvSpPr>
          <p:cNvPr id="6" name="مربع نص 5"/>
          <p:cNvSpPr txBox="1"/>
          <p:nvPr/>
        </p:nvSpPr>
        <p:spPr>
          <a:xfrm>
            <a:off x="5220072" y="5580529"/>
            <a:ext cx="3744416" cy="584775"/>
          </a:xfrm>
          <a:prstGeom prst="rect">
            <a:avLst/>
          </a:prstGeom>
          <a:ln>
            <a:solidFill>
              <a:srgbClr val="800000"/>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1600" b="1" dirty="0" smtClean="0">
                <a:solidFill>
                  <a:srgbClr val="800000"/>
                </a:solidFill>
              </a:rPr>
              <a:t>This peripheral smear demonstrates increased neutrophils.</a:t>
            </a:r>
            <a:endParaRPr lang="ar-SA" sz="1600" b="1" dirty="0">
              <a:solidFill>
                <a:srgbClr val="80000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linds(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linds(horizont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linds(horizont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Further practice</a:t>
            </a:r>
            <a:endParaRPr lang="ar-SA" dirty="0">
              <a:solidFill>
                <a:schemeClr val="bg1"/>
              </a:solidFill>
            </a:endParaRPr>
          </a:p>
        </p:txBody>
      </p:sp>
      <p:sp>
        <p:nvSpPr>
          <p:cNvPr id="3" name="عنصر نائب للمحتوى 2"/>
          <p:cNvSpPr>
            <a:spLocks noGrp="1"/>
          </p:cNvSpPr>
          <p:nvPr>
            <p:ph idx="1"/>
          </p:nvPr>
        </p:nvSpPr>
        <p:spPr>
          <a:xfrm>
            <a:off x="457200" y="2392288"/>
            <a:ext cx="8229600" cy="1828800"/>
          </a:xfrm>
        </p:spPr>
        <p:txBody>
          <a:bodyPr/>
          <a:lstStyle/>
          <a:p>
            <a:pPr>
              <a:buNone/>
            </a:pPr>
            <a:r>
              <a:rPr lang="en-US" b="1" dirty="0" smtClean="0">
                <a:solidFill>
                  <a:srgbClr val="800000"/>
                </a:solidFill>
              </a:rPr>
              <a:t>The Internet Pathology Laboratory For Medical Education-WBC tutorial</a:t>
            </a:r>
          </a:p>
          <a:p>
            <a:pPr>
              <a:buNone/>
            </a:pPr>
            <a:r>
              <a:rPr lang="en-US" b="1" u="sng" dirty="0" smtClean="0">
                <a:solidFill>
                  <a:srgbClr val="800000"/>
                </a:solidFill>
              </a:rPr>
              <a:t>http://courses.path.utah.edu/classes/webpath/labs/wbclab/wbclab.htm</a:t>
            </a:r>
          </a:p>
          <a:p>
            <a:pPr>
              <a:buNone/>
            </a:pPr>
            <a:r>
              <a:rPr lang="en-US" dirty="0" smtClean="0"/>
              <a:t/>
            </a:r>
            <a:br>
              <a:rPr lang="en-US" dirty="0" smtClean="0"/>
            </a:br>
            <a:endParaRPr lang="ar-SA" dirty="0"/>
          </a:p>
        </p:txBody>
      </p:sp>
    </p:spTree>
  </p:cSld>
  <p:clrMapOvr>
    <a:masterClrMapping/>
  </p:clrMapOvr>
  <p:transition>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7413"/>
            <a:ext cx="8229600" cy="4525963"/>
          </a:xfrm>
        </p:spPr>
        <p:txBody>
          <a:bodyPr/>
          <a:lstStyle/>
          <a:p>
            <a:pPr>
              <a:buNone/>
            </a:pPr>
            <a:r>
              <a:rPr lang="en-US" sz="8000" dirty="0" smtClean="0">
                <a:solidFill>
                  <a:srgbClr val="800000"/>
                </a:solidFill>
              </a:rPr>
              <a:t>Thank you </a:t>
            </a:r>
            <a:endParaRPr lang="ar-SA" sz="8000" dirty="0">
              <a:solidFill>
                <a:srgbClr val="800000"/>
              </a:solidFill>
            </a:endParaRPr>
          </a:p>
        </p:txBody>
      </p:sp>
      <p:pic>
        <p:nvPicPr>
          <p:cNvPr id="5124" name="Picture 4" descr="http://ts4.mm.bing.net/images/thumbnail.aspx?q=5000266052797583&amp;id=7eb80682a624243c63b6c4eec7a76d2d"/>
          <p:cNvPicPr>
            <a:picLocks noChangeAspect="1" noChangeArrowheads="1"/>
          </p:cNvPicPr>
          <p:nvPr/>
        </p:nvPicPr>
        <p:blipFill>
          <a:blip r:embed="rId2" cstate="print"/>
          <a:srcRect/>
          <a:stretch>
            <a:fillRect/>
          </a:stretch>
        </p:blipFill>
        <p:spPr bwMode="auto">
          <a:xfrm>
            <a:off x="5652120" y="2276872"/>
            <a:ext cx="3108176" cy="3108178"/>
          </a:xfrm>
          <a:prstGeom prst="rect">
            <a:avLst/>
          </a:prstGeom>
          <a:noFill/>
        </p:spPr>
      </p:pic>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White Blood cells</a:t>
            </a:r>
            <a:endParaRPr lang="ar-SA" dirty="0">
              <a:solidFill>
                <a:schemeClr val="bg1"/>
              </a:solidFill>
            </a:endParaRPr>
          </a:p>
        </p:txBody>
      </p:sp>
      <p:sp>
        <p:nvSpPr>
          <p:cNvPr id="3" name="عنصر نائب للمحتوى 2"/>
          <p:cNvSpPr>
            <a:spLocks noGrp="1"/>
          </p:cNvSpPr>
          <p:nvPr>
            <p:ph idx="1"/>
          </p:nvPr>
        </p:nvSpPr>
        <p:spPr>
          <a:xfrm>
            <a:off x="518864" y="2503437"/>
            <a:ext cx="8229600" cy="3085803"/>
          </a:xfrm>
          <a:ln>
            <a:noFill/>
          </a:ln>
        </p:spPr>
        <p:txBody>
          <a:bodyPr/>
          <a:lstStyle/>
          <a:p>
            <a:pPr>
              <a:buClr>
                <a:srgbClr val="A50021"/>
              </a:buClr>
              <a:buSzPct val="50000"/>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800000"/>
                </a:solidFill>
              </a:rPr>
              <a:t>White Blood cells are also known as Leukocytes </a:t>
            </a:r>
            <a:r>
              <a:rPr lang="en-US" dirty="0" smtClean="0">
                <a:solidFill>
                  <a:srgbClr val="800000"/>
                </a:solidFill>
              </a:rPr>
              <a:t>(from the </a:t>
            </a:r>
            <a:r>
              <a:rPr lang="en-US" dirty="0" smtClean="0">
                <a:solidFill>
                  <a:srgbClr val="800000"/>
                </a:solidFill>
                <a:hlinkClick r:id="rId2" tooltip="Greek language"/>
              </a:rPr>
              <a:t>Greek word</a:t>
            </a:r>
            <a:r>
              <a:rPr lang="en-US" dirty="0" smtClean="0">
                <a:solidFill>
                  <a:srgbClr val="800000"/>
                </a:solidFill>
              </a:rPr>
              <a:t> </a:t>
            </a:r>
            <a:r>
              <a:rPr lang="en-US" i="1" dirty="0" err="1" smtClean="0">
                <a:solidFill>
                  <a:srgbClr val="800000"/>
                </a:solidFill>
              </a:rPr>
              <a:t>leuko</a:t>
            </a:r>
            <a:r>
              <a:rPr lang="en-US" i="1" dirty="0" smtClean="0">
                <a:solidFill>
                  <a:srgbClr val="800000"/>
                </a:solidFill>
              </a:rPr>
              <a:t>-</a:t>
            </a:r>
            <a:r>
              <a:rPr lang="en-US" dirty="0" smtClean="0">
                <a:solidFill>
                  <a:srgbClr val="800000"/>
                </a:solidFill>
              </a:rPr>
              <a:t> meaning "white“).</a:t>
            </a:r>
            <a:endParaRPr lang="en-US" b="1" dirty="0" smtClean="0">
              <a:solidFill>
                <a:srgbClr val="800000"/>
              </a:solidFill>
            </a:endParaRPr>
          </a:p>
          <a:p>
            <a:pPr>
              <a:buClr>
                <a:srgbClr val="A50021"/>
              </a:buClr>
              <a:buSzPct val="50000"/>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800000"/>
                </a:solidFill>
              </a:rPr>
              <a:t>There are about 4.5-10.5 X10</a:t>
            </a:r>
            <a:r>
              <a:rPr lang="en-US" b="1" baseline="30000" dirty="0" smtClean="0">
                <a:solidFill>
                  <a:srgbClr val="800000"/>
                </a:solidFill>
              </a:rPr>
              <a:t>3</a:t>
            </a:r>
            <a:r>
              <a:rPr lang="en-US" b="1" dirty="0" smtClean="0">
                <a:solidFill>
                  <a:srgbClr val="800000"/>
                </a:solidFill>
              </a:rPr>
              <a:t> WBC / µl.</a:t>
            </a:r>
          </a:p>
          <a:p>
            <a:endParaRPr lang="ar-SA" dirty="0"/>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Formation of WBC’s</a:t>
            </a:r>
            <a:r>
              <a:rPr lang="en-US" dirty="0" smtClean="0">
                <a:solidFill>
                  <a:srgbClr val="333399"/>
                </a:solidFill>
              </a:rPr>
              <a:t/>
            </a:r>
            <a:br>
              <a:rPr lang="en-US" dirty="0" smtClean="0">
                <a:solidFill>
                  <a:srgbClr val="333399"/>
                </a:solidFill>
              </a:rPr>
            </a:br>
            <a:endParaRPr lang="ar-SA" dirty="0"/>
          </a:p>
        </p:txBody>
      </p:sp>
      <p:sp>
        <p:nvSpPr>
          <p:cNvPr id="3" name="عنصر نائب للمحتوى 2"/>
          <p:cNvSpPr>
            <a:spLocks noGrp="1"/>
          </p:cNvSpPr>
          <p:nvPr>
            <p:ph idx="1"/>
          </p:nvPr>
        </p:nvSpPr>
        <p:spPr>
          <a:xfrm>
            <a:off x="734888" y="2564904"/>
            <a:ext cx="8229600" cy="3312368"/>
          </a:xfrm>
        </p:spPr>
        <p:txBody>
          <a:bodyPr/>
          <a:lstStyle/>
          <a:p>
            <a:pPr marL="338138" indent="-338138">
              <a:spcBef>
                <a:spcPts val="800"/>
              </a:spcBef>
              <a:buClr>
                <a:srgbClr val="A50021"/>
              </a:buClr>
              <a:buSzPct val="6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Leukocytes are formed in the red marrow of bones.</a:t>
            </a:r>
          </a:p>
          <a:p>
            <a:pPr marL="338138" indent="-338138">
              <a:spcBef>
                <a:spcPts val="800"/>
              </a:spcBef>
              <a:buClr>
                <a:srgbClr val="A50021"/>
              </a:buClr>
              <a:buSzPct val="6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They can also be formed in lymphatic tissue.</a:t>
            </a:r>
          </a:p>
          <a:p>
            <a:pPr>
              <a:buNone/>
            </a:pPr>
            <a:endParaRPr lang="ar-SA" b="1" dirty="0">
              <a:solidFill>
                <a:srgbClr val="A50021"/>
              </a:solidFill>
            </a:endParaRPr>
          </a:p>
        </p:txBody>
      </p: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lstStyle/>
          <a:p>
            <a:r>
              <a:rPr lang="en-US" dirty="0" smtClean="0">
                <a:solidFill>
                  <a:schemeClr val="bg1"/>
                </a:solidFill>
              </a:rPr>
              <a:t>Formation of WBC’s</a:t>
            </a:r>
            <a:r>
              <a:rPr lang="en-US" dirty="0" smtClean="0">
                <a:solidFill>
                  <a:srgbClr val="333399"/>
                </a:solidFill>
              </a:rPr>
              <a:t/>
            </a:r>
            <a:br>
              <a:rPr lang="en-US" dirty="0" smtClean="0">
                <a:solidFill>
                  <a:srgbClr val="333399"/>
                </a:solidFill>
              </a:rPr>
            </a:br>
            <a:endParaRPr lang="ar-SA" dirty="0"/>
          </a:p>
        </p:txBody>
      </p:sp>
      <p:pic>
        <p:nvPicPr>
          <p:cNvPr id="36866" name="Picture 2" descr="File:Hematopoiesis simple.png"/>
          <p:cNvPicPr>
            <a:picLocks noChangeAspect="1" noChangeArrowheads="1"/>
          </p:cNvPicPr>
          <p:nvPr/>
        </p:nvPicPr>
        <p:blipFill>
          <a:blip r:embed="rId2" cstate="print"/>
          <a:srcRect/>
          <a:stretch>
            <a:fillRect/>
          </a:stretch>
        </p:blipFill>
        <p:spPr bwMode="auto">
          <a:xfrm>
            <a:off x="971600" y="1916832"/>
            <a:ext cx="7416824" cy="4317780"/>
          </a:xfrm>
          <a:prstGeom prst="rect">
            <a:avLst/>
          </a:prstGeom>
          <a:noFill/>
          <a:ln>
            <a:solidFill>
              <a:srgbClr val="A50021"/>
            </a:solidFill>
          </a:ln>
        </p:spPr>
      </p:pic>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White Blood cells</a:t>
            </a:r>
            <a:endParaRPr lang="ar-SA" dirty="0">
              <a:solidFill>
                <a:schemeClr val="bg1"/>
              </a:solidFill>
            </a:endParaRPr>
          </a:p>
        </p:txBody>
      </p:sp>
      <p:sp>
        <p:nvSpPr>
          <p:cNvPr id="3" name="عنصر نائب للمحتوى 2"/>
          <p:cNvSpPr>
            <a:spLocks noGrp="1"/>
          </p:cNvSpPr>
          <p:nvPr>
            <p:ph idx="1"/>
          </p:nvPr>
        </p:nvSpPr>
        <p:spPr>
          <a:xfrm>
            <a:off x="457200" y="1999381"/>
            <a:ext cx="8229600" cy="4021907"/>
          </a:xfrm>
        </p:spPr>
        <p:txBody>
          <a:bodyPr/>
          <a:lstStyle/>
          <a:p>
            <a:pPr marL="338138" indent="-338138">
              <a:lnSpc>
                <a:spcPct val="90000"/>
              </a:lnSpc>
              <a:spcBef>
                <a:spcPts val="800"/>
              </a:spcBef>
              <a:buClr>
                <a:srgbClr val="A50021"/>
              </a:buClr>
              <a:buSzPct val="5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Five Types </a:t>
            </a:r>
          </a:p>
          <a:p>
            <a:pPr marL="338138" indent="-338138">
              <a:lnSpc>
                <a:spcPct val="90000"/>
              </a:lnSpc>
              <a:spcBef>
                <a:spcPts val="800"/>
              </a:spcBef>
              <a:buClr>
                <a:srgbClr val="A50021"/>
              </a:buClr>
              <a:buSzPct val="5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Classified according to the presence or absence of </a:t>
            </a:r>
            <a:r>
              <a:rPr lang="en-US" b="1" i="1" dirty="0" smtClean="0">
                <a:solidFill>
                  <a:srgbClr val="800000"/>
                </a:solidFill>
              </a:rPr>
              <a:t>granules</a:t>
            </a:r>
            <a:r>
              <a:rPr lang="en-US" b="1" dirty="0" smtClean="0">
                <a:solidFill>
                  <a:srgbClr val="800000"/>
                </a:solidFill>
              </a:rPr>
              <a:t> and the staining characteristics of their cytoplasm.</a:t>
            </a:r>
          </a:p>
          <a:p>
            <a:pPr marL="338138" indent="-338138">
              <a:lnSpc>
                <a:spcPct val="90000"/>
              </a:lnSpc>
              <a:spcBef>
                <a:spcPts val="800"/>
              </a:spcBef>
              <a:buClr>
                <a:srgbClr val="A50021"/>
              </a:buClr>
              <a:buSzPct val="50000"/>
              <a:buFont typeface="Wingdings" pitchFamily="2" charset="2"/>
              <a:buChar char="v"/>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b="1" dirty="0" smtClean="0">
                <a:solidFill>
                  <a:srgbClr val="800000"/>
                </a:solidFill>
              </a:rPr>
              <a:t>Leukocytes appear brightly colored in stained preparations, they have a nuclei and are generally larger in size than RBC’s.</a:t>
            </a:r>
          </a:p>
          <a:p>
            <a:pPr>
              <a:buClr>
                <a:srgbClr val="A50021"/>
              </a:buClr>
              <a:buSzPct val="50000"/>
              <a:buFont typeface="Wingdings" pitchFamily="2" charset="2"/>
              <a:buChar char="v"/>
            </a:pPr>
            <a:endParaRPr lang="ar-SA" dirty="0"/>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White Blood cells</a:t>
            </a:r>
            <a:endParaRPr lang="ar-SA" dirty="0"/>
          </a:p>
        </p:txBody>
      </p:sp>
      <p:pic>
        <p:nvPicPr>
          <p:cNvPr id="4" name="عنصر نائب للمحتوى 3" descr="table21-3_leukocytes.jpg"/>
          <p:cNvPicPr>
            <a:picLocks noGrp="1" noChangeAspect="1"/>
          </p:cNvPicPr>
          <p:nvPr>
            <p:ph idx="1"/>
          </p:nvPr>
        </p:nvPicPr>
        <p:blipFill>
          <a:blip r:embed="rId2" cstate="print"/>
          <a:stretch>
            <a:fillRect/>
          </a:stretch>
        </p:blipFill>
        <p:spPr>
          <a:xfrm>
            <a:off x="1403648" y="2045996"/>
            <a:ext cx="6120680" cy="4047300"/>
          </a:xfrm>
          <a:ln w="38100">
            <a:solidFill>
              <a:srgbClr val="800000"/>
            </a:solidFill>
          </a:ln>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solidFill>
              </a:rPr>
              <a:t>White Blood cells</a:t>
            </a:r>
            <a:endParaRPr lang="ar-SA"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1809750" y="2751931"/>
            <a:ext cx="5524500" cy="2222500"/>
          </a:xfrm>
          <a:prstGeom prst="rect">
            <a:avLst/>
          </a:prstGeom>
          <a:noFill/>
          <a:ln w="9525">
            <a:noFill/>
            <a:round/>
            <a:headEnd/>
            <a:tailEnd/>
          </a:ln>
          <a:effectLst/>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9919</TotalTime>
  <Words>1553</Words>
  <Application>Microsoft Office PowerPoint</Application>
  <PresentationFormat>عرض على الشاشة (3:4)‏</PresentationFormat>
  <Paragraphs>170</Paragraphs>
  <Slides>33</Slides>
  <Notes>3</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Diseño predeterminado</vt:lpstr>
      <vt:lpstr>White (Leukocyte) blood cell differential </vt:lpstr>
      <vt:lpstr>Objectives </vt:lpstr>
      <vt:lpstr>White Blood cells</vt:lpstr>
      <vt:lpstr>White Blood cells</vt:lpstr>
      <vt:lpstr>Formation of WBC’s </vt:lpstr>
      <vt:lpstr>Formation of WBC’s </vt:lpstr>
      <vt:lpstr>White Blood cells</vt:lpstr>
      <vt:lpstr>White Blood cells</vt:lpstr>
      <vt:lpstr>White Blood cells</vt:lpstr>
      <vt:lpstr>Type of WBC’s </vt:lpstr>
      <vt:lpstr>Granulocytes</vt:lpstr>
      <vt:lpstr>Granuloctyes</vt:lpstr>
      <vt:lpstr>Neutrophil engulfing bacteria </vt:lpstr>
      <vt:lpstr>Granuloctyes</vt:lpstr>
      <vt:lpstr>Granuloctyes</vt:lpstr>
      <vt:lpstr>Agranulocytes</vt:lpstr>
      <vt:lpstr>Agranulocytes </vt:lpstr>
      <vt:lpstr>Agranulocytes</vt:lpstr>
      <vt:lpstr>Blood smear</vt:lpstr>
      <vt:lpstr>To Summarize</vt:lpstr>
      <vt:lpstr>Normal blood smear</vt:lpstr>
      <vt:lpstr>Blood smear</vt:lpstr>
      <vt:lpstr>Observing direction</vt:lpstr>
      <vt:lpstr>white blood cell differential count</vt:lpstr>
      <vt:lpstr>Automated white blood cell differential count</vt:lpstr>
      <vt:lpstr>WBC Estimates </vt:lpstr>
      <vt:lpstr>Leukopenia &amp; leukocytosis</vt:lpstr>
      <vt:lpstr>Leukocytosis</vt:lpstr>
      <vt:lpstr>Case study</vt:lpstr>
      <vt:lpstr>Case study</vt:lpstr>
      <vt:lpstr>Case study</vt:lpstr>
      <vt:lpstr>Further practice</vt:lpstr>
      <vt:lpstr>الشريحة 33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Administrator</cp:lastModifiedBy>
  <cp:revision>914</cp:revision>
  <dcterms:created xsi:type="dcterms:W3CDTF">2010-05-23T14:28:12Z</dcterms:created>
  <dcterms:modified xsi:type="dcterms:W3CDTF">2012-09-29T19:22:25Z</dcterms:modified>
</cp:coreProperties>
</file>