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57" r:id="rId4"/>
    <p:sldId id="259" r:id="rId5"/>
    <p:sldId id="258" r:id="rId6"/>
    <p:sldId id="260" r:id="rId7"/>
    <p:sldId id="263" r:id="rId8"/>
    <p:sldId id="264" r:id="rId9"/>
    <p:sldId id="261" r:id="rId10"/>
    <p:sldId id="262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1CE637D-E0DE-4AF6-B7C3-E1052B546E70}" type="datetimeFigureOut">
              <a:rPr lang="en-US" smtClean="0"/>
              <a:pPr/>
              <a:t>8/28/2012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B923DCA-ED28-4CB8-89B5-0B13F29AE1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E637D-E0DE-4AF6-B7C3-E1052B546E70}" type="datetimeFigureOut">
              <a:rPr lang="en-US" smtClean="0"/>
              <a:pPr/>
              <a:t>8/28/2012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23DCA-ED28-4CB8-89B5-0B13F29AE1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1CE637D-E0DE-4AF6-B7C3-E1052B546E70}" type="datetimeFigureOut">
              <a:rPr lang="en-US" smtClean="0"/>
              <a:pPr/>
              <a:t>8/28/2012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B923DCA-ED28-4CB8-89B5-0B13F29AE1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E637D-E0DE-4AF6-B7C3-E1052B546E70}" type="datetimeFigureOut">
              <a:rPr lang="en-US" smtClean="0"/>
              <a:pPr/>
              <a:t>8/28/2012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B923DCA-ED28-4CB8-89B5-0B13F29AE1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E637D-E0DE-4AF6-B7C3-E1052B546E70}" type="datetimeFigureOut">
              <a:rPr lang="en-US" smtClean="0"/>
              <a:pPr/>
              <a:t>8/28/2012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B923DCA-ED28-4CB8-89B5-0B13F29AE1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1CE637D-E0DE-4AF6-B7C3-E1052B546E70}" type="datetimeFigureOut">
              <a:rPr lang="en-US" smtClean="0"/>
              <a:pPr/>
              <a:t>8/28/2012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B923DCA-ED28-4CB8-89B5-0B13F29AE1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1CE637D-E0DE-4AF6-B7C3-E1052B546E70}" type="datetimeFigureOut">
              <a:rPr lang="en-US" smtClean="0"/>
              <a:pPr/>
              <a:t>8/28/2012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B923DCA-ED28-4CB8-89B5-0B13F29AE1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E637D-E0DE-4AF6-B7C3-E1052B546E70}" type="datetimeFigureOut">
              <a:rPr lang="en-US" smtClean="0"/>
              <a:pPr/>
              <a:t>8/28/2012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B923DCA-ED28-4CB8-89B5-0B13F29AE1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E637D-E0DE-4AF6-B7C3-E1052B546E70}" type="datetimeFigureOut">
              <a:rPr lang="en-US" smtClean="0"/>
              <a:pPr/>
              <a:t>8/28/2012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B923DCA-ED28-4CB8-89B5-0B13F29AE1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E637D-E0DE-4AF6-B7C3-E1052B546E70}" type="datetimeFigureOut">
              <a:rPr lang="en-US" smtClean="0"/>
              <a:pPr/>
              <a:t>8/28/2012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B923DCA-ED28-4CB8-89B5-0B13F29AE1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1CE637D-E0DE-4AF6-B7C3-E1052B546E70}" type="datetimeFigureOut">
              <a:rPr lang="en-US" smtClean="0"/>
              <a:pPr/>
              <a:t>8/28/2012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B923DCA-ED28-4CB8-89B5-0B13F29AE1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1CE637D-E0DE-4AF6-B7C3-E1052B546E70}" type="datetimeFigureOut">
              <a:rPr lang="en-US" smtClean="0"/>
              <a:pPr/>
              <a:t>8/28/2012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B923DCA-ED28-4CB8-89B5-0B13F29AE1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8153400" cy="1828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Introduction to anatomy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skeletal system: bone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6019800"/>
            <a:ext cx="6705600" cy="716037"/>
          </a:xfrm>
        </p:spPr>
        <p:txBody>
          <a:bodyPr>
            <a:normAutofit fontScale="25000" lnSpcReduction="20000"/>
          </a:bodyPr>
          <a:lstStyle/>
          <a:p>
            <a:endParaRPr lang="en-US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</a:t>
            </a:r>
            <a:r>
              <a:rPr lang="en-US" sz="16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16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Ahmed Fathalla Ibrahim </a:t>
            </a:r>
          </a:p>
          <a:p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BODY CAVITIES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0" y="1589566"/>
            <a:ext cx="4572000" cy="5039834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Ventral body cavity: 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divided by diaphragm into: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Thoracic cavity: </a:t>
            </a:r>
            <a:r>
              <a:rPr lang="en-US" sz="24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superior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to diaphragm, contains heart &amp; lungs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Abdominal cavity: </a:t>
            </a:r>
            <a:r>
              <a:rPr lang="en-US" sz="24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inferior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to diaphragm, contains stomach, intestine, liver, urinary bladder, etc…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Dorsal body cavity: 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divided into 2 parts </a:t>
            </a:r>
            <a:r>
              <a:rPr lang="en-US" sz="24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continuous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with each other: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Cranial cavity: 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space inside skull, contains brain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Spinal cavity: 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space inside vertebral column, contains spinal cord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Documents and Settings\user1\My Documents\My Pictures\TERMINOLOGY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409" y="2679111"/>
            <a:ext cx="4313391" cy="26548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SKELETAL SYSTEM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Includes: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Bones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Joints: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articulations between bones</a:t>
            </a: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Documents and Settings\user1\My Documents\My Pictures\skeleton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185" y="1589088"/>
            <a:ext cx="381303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FUNCTIONS OF BONE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609600" indent="-609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AutoNum type="arabicPeriod"/>
              <a:defRPr/>
            </a:pPr>
            <a:r>
              <a:rPr lang="en-US" sz="32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Support: </a:t>
            </a:r>
            <a:r>
              <a:rPr lang="en-US" sz="32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of the body organs</a:t>
            </a:r>
          </a:p>
          <a:p>
            <a:pPr marL="609600" indent="-609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AutoNum type="arabicPeriod"/>
              <a:defRPr/>
            </a:pPr>
            <a:r>
              <a:rPr lang="en-US" sz="32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Protection: </a:t>
            </a:r>
            <a:r>
              <a:rPr lang="en-US" sz="32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of soft body organs</a:t>
            </a:r>
          </a:p>
          <a:p>
            <a:pPr marL="609600" indent="-609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AutoNum type="arabicPeriod"/>
              <a:defRPr/>
            </a:pPr>
            <a:r>
              <a:rPr lang="en-US" sz="32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Attachment :</a:t>
            </a:r>
            <a:r>
              <a:rPr lang="en-US" sz="32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of muscles</a:t>
            </a:r>
          </a:p>
          <a:p>
            <a:pPr marL="609600" indent="-609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AutoNum type="arabicPeriod"/>
              <a:defRPr/>
            </a:pPr>
            <a:r>
              <a:rPr lang="en-US" sz="32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Movement: </a:t>
            </a:r>
            <a:r>
              <a:rPr lang="en-US" sz="32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of the body as a whole, or of the body parts</a:t>
            </a:r>
          </a:p>
          <a:p>
            <a:pPr marL="609600" indent="-609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AutoNum type="arabicPeriod"/>
              <a:defRPr/>
            </a:pPr>
            <a:r>
              <a:rPr lang="en-US" sz="32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Storage: </a:t>
            </a:r>
            <a:r>
              <a:rPr lang="en-US" sz="32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of fat and minerals e.g. calcium and phosphorus</a:t>
            </a:r>
          </a:p>
          <a:p>
            <a:pPr marL="609600" indent="-609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AutoNum type="arabicPeriod"/>
              <a:defRPr/>
            </a:pPr>
            <a:r>
              <a:rPr lang="en-US" sz="32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Blood cell formation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CLASSIFICATION OF BONE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844900" y="1589566"/>
            <a:ext cx="3994299" cy="4963633"/>
          </a:xfrm>
        </p:spPr>
        <p:txBody>
          <a:bodyPr>
            <a:normAutofit fontScale="92500"/>
          </a:bodyPr>
          <a:lstStyle/>
          <a:p>
            <a:pPr>
              <a:buNone/>
              <a:defRPr/>
            </a:pP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Bones are classified on the bases of their:</a:t>
            </a:r>
          </a:p>
          <a:p>
            <a:pPr>
              <a:defRPr/>
            </a:pP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Shape: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long, short, flat, irregular</a:t>
            </a:r>
          </a:p>
          <a:p>
            <a:pPr>
              <a:defRPr/>
            </a:pP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Structure: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compact, spongy</a:t>
            </a:r>
          </a:p>
          <a:p>
            <a:pPr>
              <a:defRPr/>
            </a:pP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Development: 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membrane, cartilage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7170" name="Picture 2" descr="C:\Documents and Settings\user1\My Documents\My Pictures\BONE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384" y="2514600"/>
            <a:ext cx="4728324" cy="2743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SKELETON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>
          <a:xfrm>
            <a:off x="4648200" y="1589567"/>
            <a:ext cx="4267200" cy="45720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Formed of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206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bones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Divided into: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Axial skeleton: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bones forming the trunk (longitudinal axis) of body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Appendicular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skeleton: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bones forming the girdles &amp; limbs</a:t>
            </a: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C:\Documents and Settings\user1\My Documents\My Pictures\BONE4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6037" y="1589088"/>
            <a:ext cx="3493325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BONES OF AXIAL SKELETON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44901" y="1589566"/>
            <a:ext cx="3886200" cy="481123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SKULL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Consists of: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Cranium: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bones enclosing brain: </a:t>
            </a:r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frontal, occipital, parietal, temporal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Facial bones: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bones of face: </a:t>
            </a:r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maxilla, nasal, </a:t>
            </a:r>
            <a:r>
              <a:rPr lang="en-US" b="1" i="1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zygomatic</a:t>
            </a:r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mandible</a:t>
            </a:r>
            <a:endParaRPr lang="en-US" b="1" i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C:\Documents and Settings\user1\My Documents\My Pictures\bone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919" y="2659958"/>
            <a:ext cx="4763433" cy="2978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BONES OF AXIAL SKELETON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19600" y="1589566"/>
            <a:ext cx="4419600" cy="5039833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VERTEBRAL COLUMN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Number: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33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vertebrae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Functions: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protects spinal cord and supports the body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Formed of: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cervical vertebrae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12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thoracic vertebrae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lumbar vertebrae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sacral vertebrae fused to form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sacrum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coccygeal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vertebrae fused to form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coccyx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C:\Documents and Settings\user1\My Documents\My Pictures\bone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59192"/>
            <a:ext cx="2674620" cy="49857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BONES OF AXIAL SKELETON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44901" y="1589566"/>
            <a:ext cx="3886200" cy="511603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STERNUM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Has 3 parts: </a:t>
            </a:r>
            <a:r>
              <a:rPr lang="en-US" b="1" i="1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manubrium</a:t>
            </a:r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body &amp; </a:t>
            </a:r>
            <a:r>
              <a:rPr lang="en-US" b="1" i="1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xiphoid</a:t>
            </a:r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process</a:t>
            </a:r>
          </a:p>
          <a:p>
            <a:pPr algn="ctr"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RIBS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Number: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12 pairs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All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ribs articulate with vertebrae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Only upper 7 pairs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articulate with sternum</a:t>
            </a: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C:\Documents and Settings\user1\My Documents\My Pictures\bone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285" y="1828801"/>
            <a:ext cx="4710459" cy="4597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BONES OF APPENDICULAR SKELETON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44901" y="1589566"/>
            <a:ext cx="3886200" cy="503983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PECTORAL GIRDLE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Connects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upper limb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with axial skeleton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Formed of: </a:t>
            </a:r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clavicle &amp; scapula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 bones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on each side)</a:t>
            </a:r>
          </a:p>
          <a:p>
            <a:pPr algn="ctr"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PELVIC GIRDLE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Connects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lower limb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with axial skeleton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Formed of: </a:t>
            </a:r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hip bone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one bone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on each side)</a:t>
            </a: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 descr="C:\Documents and Settings\user1\My Documents\My Pictures\bone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524000"/>
            <a:ext cx="2060448" cy="2377440"/>
          </a:xfrm>
          <a:prstGeom prst="rect">
            <a:avLst/>
          </a:prstGeom>
          <a:noFill/>
        </p:spPr>
      </p:pic>
      <p:pic>
        <p:nvPicPr>
          <p:cNvPr id="12291" name="Picture 3" descr="C:\Documents and Settings\user1\My Documents\My Pictures\bone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86200"/>
            <a:ext cx="4279900" cy="2530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BONES OF APPENDICULAR SKELETON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89566"/>
            <a:ext cx="4267199" cy="503983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UPPER LIMB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Bone of arm: </a:t>
            </a:r>
            <a:r>
              <a:rPr lang="en-US" b="1" i="1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humerus</a:t>
            </a:r>
            <a:endParaRPr lang="en-US" b="1" i="1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Bones of forearm: </a:t>
            </a:r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radius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(lateral) &amp; </a:t>
            </a:r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ulna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(medial)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Bones of hand: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carpal bones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metacarpal bones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14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phalanges: 2 for thumb &amp; 3 for each of medial 4 fingers </a:t>
            </a: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 descr="C:\Documents and Settings\user1\My Documents\My Pictures\bone1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9658"/>
            <a:ext cx="3886200" cy="45308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OBJECTIVES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686800" cy="5029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 the end of the lecture, students should be able to: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Define the word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“Anatomy”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Enumerate the different anatomical fields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Describe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anatomical position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Describe different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anatomical terms of position &amp; movements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as well different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anatomical planes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Classify bones according to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shape, structure &amp; development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Enumerate different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bones of both axial &amp;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appendicular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skeleton</a:t>
            </a:r>
          </a:p>
          <a:p>
            <a:pPr>
              <a:buFont typeface="Wingdings" pitchFamily="2" charset="2"/>
              <a:buChar char="q"/>
            </a:pPr>
            <a:endParaRPr lang="en-US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endParaRPr lang="en-US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BONES OF APPENDICULAR SKELETON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810000" y="1524000"/>
            <a:ext cx="5181600" cy="5334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LOWER LIMB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Bone of thigh: </a:t>
            </a:r>
            <a:r>
              <a:rPr lang="en-US" sz="2800" b="1" i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femur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Bones of leg: </a:t>
            </a:r>
            <a:r>
              <a:rPr lang="en-US" sz="2800" b="1" i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fibula 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(lateral) &amp; </a:t>
            </a:r>
            <a:r>
              <a:rPr lang="en-US" sz="2800" b="1" i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tibia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(medial)</a:t>
            </a:r>
          </a:p>
          <a:p>
            <a:pPr>
              <a:buFont typeface="Wingdings" pitchFamily="2" charset="2"/>
              <a:buChar char="q"/>
            </a:pPr>
            <a:r>
              <a:rPr lang="en-US" sz="28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Patella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Bones of foot: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tarsal bones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metatarsal bones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14 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phalanges: 2 for big toe &amp; 3 for each of lateral 4 toes </a:t>
            </a:r>
          </a:p>
          <a:p>
            <a:endParaRPr lang="en-US" sz="2800" dirty="0"/>
          </a:p>
        </p:txBody>
      </p:sp>
      <p:pic>
        <p:nvPicPr>
          <p:cNvPr id="14338" name="Picture 2" descr="C:\Documents and Settings\user1\My Documents\My Pictures\bone1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76400"/>
            <a:ext cx="2676646" cy="4998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LONG BONES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191000" y="1589566"/>
            <a:ext cx="4540101" cy="511603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Formed of: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shaft (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diaphysis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composed of compact bone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Two ends (epiphysis):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composed of spongy bone 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 region of contact between epiphysis &amp;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diaphysis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is called: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metaphysis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contains </a:t>
            </a:r>
            <a:r>
              <a:rPr lang="en-US" b="1" i="1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epiphyseal</a:t>
            </a:r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plate of cartilage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responsible for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linear bone growth</a:t>
            </a:r>
            <a:endParaRPr lang="en-US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 descr="C:\Documents and Settings\user1\My Documents\My Pictures\BONE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00200"/>
            <a:ext cx="2396700" cy="5040312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>
            <a:off x="457200" y="2209800"/>
            <a:ext cx="381000" cy="1588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>
            <a:off x="3352800" y="4114800"/>
            <a:ext cx="533400" cy="1588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>
            <a:off x="3352800" y="2057400"/>
            <a:ext cx="533400" cy="1588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>
            <a:off x="3276600" y="6324600"/>
            <a:ext cx="457200" cy="1588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>
            <a:off x="3429000" y="5943600"/>
            <a:ext cx="533400" cy="1588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QUESTION 1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Which one of the following bones is a bone of the axial skeleton?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Femur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Humerus</a:t>
            </a:r>
            <a:endParaRPr lang="en-US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Scapula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Sternum</a:t>
            </a: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2971800" y="4267200"/>
            <a:ext cx="685800" cy="304800"/>
          </a:xfrm>
          <a:prstGeom prst="lef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Which one of the following bones is an example of an irregular bone?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Femur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Vertebra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Scapula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Sternum</a:t>
            </a:r>
          </a:p>
          <a:p>
            <a:endParaRPr lang="en-US" dirty="0"/>
          </a:p>
        </p:txBody>
      </p:sp>
      <p:sp>
        <p:nvSpPr>
          <p:cNvPr id="4" name="Left Arrow 3"/>
          <p:cNvSpPr/>
          <p:nvPr/>
        </p:nvSpPr>
        <p:spPr>
          <a:xfrm>
            <a:off x="2971800" y="3276600"/>
            <a:ext cx="609600" cy="304800"/>
          </a:xfrm>
          <a:prstGeom prst="lef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QUESTION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Which one of the following planes divides the body into superior &amp; inferior parts?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Frontal (coronal) plane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Sagittal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(median) plane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Parasagittal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Paramedian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 plane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Transverse plane</a:t>
            </a:r>
            <a:endParaRPr lang="en-US" dirty="0"/>
          </a:p>
        </p:txBody>
      </p:sp>
      <p:sp>
        <p:nvSpPr>
          <p:cNvPr id="4" name="Left Arrow 3"/>
          <p:cNvSpPr/>
          <p:nvPr/>
        </p:nvSpPr>
        <p:spPr>
          <a:xfrm>
            <a:off x="4343400" y="4267200"/>
            <a:ext cx="762000" cy="304800"/>
          </a:xfrm>
          <a:prstGeom prst="lef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Program Files\Microsoft Office\MEDIA\CAGCAT10\j028190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229600" cy="6172200"/>
          </a:xfrm>
          <a:prstGeom prst="rect">
            <a:avLst/>
          </a:prstGeom>
          <a:ln w="1905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Rectangle 4"/>
          <p:cNvSpPr/>
          <p:nvPr/>
        </p:nvSpPr>
        <p:spPr>
          <a:xfrm>
            <a:off x="1905000" y="2590800"/>
            <a:ext cx="569258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cs typeface="Times New Roman" pitchFamily="18" charset="0"/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ANATOMY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534400" cy="44958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 science which deals with the study of: 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structure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shape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of the body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body parts &amp; their 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relationships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to one another</a:t>
            </a:r>
          </a:p>
          <a:p>
            <a:pPr marL="514350" indent="-514350">
              <a:buNone/>
            </a:pPr>
            <a:endParaRPr lang="en-US" sz="32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ANATOMICAL SCIENCES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530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Gross Anatomy: 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Study of human body with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naked eye</a:t>
            </a:r>
          </a:p>
          <a:p>
            <a:pPr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Microscopic Anatomy (Histology): 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Study of fine structure (cells &amp; tissues) of the human body with the help of microscope</a:t>
            </a:r>
          </a:p>
          <a:p>
            <a:pPr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Developmental Anatomy ( Embryology)</a:t>
            </a:r>
          </a:p>
          <a:p>
            <a:pPr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Radiological Anatomy</a:t>
            </a:r>
          </a:p>
          <a:p>
            <a:pPr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Cross-sectional Anatomy</a:t>
            </a:r>
          </a:p>
          <a:p>
            <a:pPr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Applied Anatomy</a:t>
            </a:r>
          </a:p>
          <a:p>
            <a:pPr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Surgical Anatomy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ANATOMICAL POSITION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4800" y="1589566"/>
            <a:ext cx="5029200" cy="5039833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It is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standard position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 which the body assume to describe its parts.</a:t>
            </a:r>
          </a:p>
          <a:p>
            <a:pPr algn="ctr"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Body is erect</a:t>
            </a:r>
          </a:p>
          <a:p>
            <a:pPr algn="ctr"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Arms hanging by the side</a:t>
            </a:r>
          </a:p>
          <a:p>
            <a:pPr algn="ctr"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Palm facing forward</a:t>
            </a:r>
          </a:p>
          <a:p>
            <a:pPr algn="ctr">
              <a:buNone/>
            </a:pPr>
            <a:endParaRPr lang="en-US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US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US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Feet parallel</a:t>
            </a:r>
          </a:p>
        </p:txBody>
      </p:sp>
      <p:pic>
        <p:nvPicPr>
          <p:cNvPr id="1026" name="Picture 2" descr="C:\Documents and Settings\user1\My Documents\My Pictures\POSITION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5946" y="1589088"/>
            <a:ext cx="2476053" cy="5116512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>
            <a:off x="4267200" y="3276600"/>
            <a:ext cx="1828800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181600" y="3810000"/>
            <a:ext cx="990600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724400" y="4419600"/>
            <a:ext cx="1371600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191000" y="6096000"/>
            <a:ext cx="2590800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ANATOMICAL TERMINOLOGY 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user1\My Documents\My Pictures\terminology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81000" y="2514600"/>
            <a:ext cx="3701796" cy="3525795"/>
          </a:xfrm>
          <a:prstGeom prst="rect">
            <a:avLst/>
          </a:prstGeom>
          <a:noFill/>
        </p:spPr>
      </p:pic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038600" y="2438400"/>
            <a:ext cx="4876800" cy="4191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Superior (cranial): 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near to head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Inferior (caudal): 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away from head</a:t>
            </a:r>
          </a:p>
          <a:p>
            <a:pPr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Anterior (ventral): 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near to front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Posterior (dorsal): 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near to back</a:t>
            </a:r>
          </a:p>
          <a:p>
            <a:pPr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Medial: 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near to median plane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Lateral: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away from median plane</a:t>
            </a:r>
          </a:p>
          <a:p>
            <a:pPr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Proximal: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near to trunk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Distal: 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away from trunk</a:t>
            </a:r>
          </a:p>
          <a:p>
            <a:pPr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Superficial: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near to skin (surface)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Deep: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away from skin</a:t>
            </a:r>
            <a:endParaRPr lang="en-US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191000" y="1600200"/>
            <a:ext cx="4724400" cy="79248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TERMS OF POSITION</a:t>
            </a:r>
            <a:endParaRPr lang="en-US" sz="2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ANATOMICAL TERMINOLOGY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3810000" y="2209800"/>
            <a:ext cx="5105400" cy="44958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Flexion: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approximation of 2 parts (decreasing the angle between 2 parts)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Extension: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straightening (increasing the angle between 2 parts)</a:t>
            </a:r>
          </a:p>
          <a:p>
            <a:pPr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Abduction: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away from median plane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Adduction: 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toward median plane</a:t>
            </a:r>
          </a:p>
          <a:p>
            <a:pPr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Lateral rotation: 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rotation away from median plane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Medial rotation: 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rotation toward median plane</a:t>
            </a:r>
          </a:p>
          <a:p>
            <a:pPr>
              <a:buFont typeface="Wingdings" pitchFamily="2" charset="2"/>
              <a:buChar char="q"/>
            </a:pPr>
            <a:r>
              <a:rPr lang="en-US" sz="2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Circumduction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combined movements of flexion, extension, abduction &amp; adduction</a:t>
            </a:r>
            <a:endParaRPr lang="en-US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114800" y="1600200"/>
            <a:ext cx="5029200" cy="64008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TERMS OF MOVEMENT</a:t>
            </a:r>
            <a:endParaRPr lang="en-US" sz="2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Documents and Settings\user1\Desktop\terminology\terminlology 00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6" y="1971424"/>
            <a:ext cx="4033554" cy="412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ANATOMICAL PLANES &amp; SECTIONS</a:t>
            </a:r>
            <a:endParaRPr lang="en-US" dirty="0"/>
          </a:p>
        </p:txBody>
      </p:sp>
      <p:pic>
        <p:nvPicPr>
          <p:cNvPr id="4098" name="Picture 2" descr="C:\Documents and Settings\user1\My Documents\My Pictures\TERMINOLOGY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527" y="2057400"/>
            <a:ext cx="3891181" cy="3886200"/>
          </a:xfrm>
          <a:prstGeom prst="rect">
            <a:avLst/>
          </a:prstGeom>
          <a:noFill/>
        </p:spPr>
      </p:pic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>
          <a:xfrm>
            <a:off x="3962400" y="1589566"/>
            <a:ext cx="4768701" cy="503983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Sagittal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(median): 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divides the body into 2 equal halves (right &amp; left)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Parasagittal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</a:t>
            </a:r>
            <a:r>
              <a:rPr lang="en-US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paramedian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): 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divides the body into 2 unequal parts (right &amp; left)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Frontal (coronal): 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divides the body into anterior &amp; posterior parts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Transverse (cross): 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divides the body into superior &amp; inferior parts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PLANES, TERMS OF POSITION &amp; TERMS OF MOVEMENT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Documents and Settings\user1\My Documents\Books\Gray 39\1 Anatomical nomenclature\F71683-001-f00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743201" y="1600200"/>
            <a:ext cx="3444112" cy="51687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214</TotalTime>
  <Words>839</Words>
  <Application>Microsoft Office PowerPoint</Application>
  <PresentationFormat>On-screen Show (4:3)</PresentationFormat>
  <Paragraphs>158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Median</vt:lpstr>
      <vt:lpstr>Introduction to anatomy skeletal system: bone</vt:lpstr>
      <vt:lpstr>OBJECTIVES</vt:lpstr>
      <vt:lpstr>ANATOMY</vt:lpstr>
      <vt:lpstr>ANATOMICAL SCIENCES</vt:lpstr>
      <vt:lpstr>ANATOMICAL POSITION</vt:lpstr>
      <vt:lpstr>ANATOMICAL TERMINOLOGY </vt:lpstr>
      <vt:lpstr>ANATOMICAL TERMINOLOGY </vt:lpstr>
      <vt:lpstr>ANATOMICAL PLANES &amp; SECTIONS</vt:lpstr>
      <vt:lpstr>PLANES, TERMS OF POSITION &amp; TERMS OF MOVEMENT</vt:lpstr>
      <vt:lpstr>BODY CAVITIES</vt:lpstr>
      <vt:lpstr>SKELETAL SYSTEM</vt:lpstr>
      <vt:lpstr>FUNCTIONS OF BONE</vt:lpstr>
      <vt:lpstr>CLASSIFICATION OF BONE</vt:lpstr>
      <vt:lpstr>THE SKELETON</vt:lpstr>
      <vt:lpstr>BONES OF AXIAL SKELETON</vt:lpstr>
      <vt:lpstr>BONES OF AXIAL SKELETON</vt:lpstr>
      <vt:lpstr>BONES OF AXIAL SKELETON</vt:lpstr>
      <vt:lpstr>BONES OF APPENDICULAR SKELETON</vt:lpstr>
      <vt:lpstr>BONES OF APPENDICULAR SKELETON</vt:lpstr>
      <vt:lpstr>BONES OF APPENDICULAR SKELETON</vt:lpstr>
      <vt:lpstr>LONG BONES</vt:lpstr>
      <vt:lpstr> QUESTION 1</vt:lpstr>
      <vt:lpstr>QUESTION 2</vt:lpstr>
      <vt:lpstr>QUESTION 3</vt:lpstr>
      <vt:lpstr>Slide 25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user1</dc:creator>
  <cp:lastModifiedBy>user1</cp:lastModifiedBy>
  <cp:revision>42</cp:revision>
  <dcterms:created xsi:type="dcterms:W3CDTF">2011-09-07T11:50:38Z</dcterms:created>
  <dcterms:modified xsi:type="dcterms:W3CDTF">2012-08-28T08:27:35Z</dcterms:modified>
</cp:coreProperties>
</file>