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sldIdLst>
    <p:sldId id="256" r:id="rId2"/>
    <p:sldId id="383" r:id="rId3"/>
    <p:sldId id="344" r:id="rId4"/>
    <p:sldId id="345" r:id="rId5"/>
    <p:sldId id="346" r:id="rId6"/>
    <p:sldId id="347" r:id="rId7"/>
    <p:sldId id="348" r:id="rId8"/>
    <p:sldId id="349" r:id="rId9"/>
    <p:sldId id="367" r:id="rId10"/>
    <p:sldId id="379" r:id="rId11"/>
    <p:sldId id="380" r:id="rId12"/>
    <p:sldId id="381" r:id="rId13"/>
    <p:sldId id="382" r:id="rId14"/>
    <p:sldId id="350" r:id="rId15"/>
    <p:sldId id="351" r:id="rId16"/>
    <p:sldId id="352" r:id="rId17"/>
    <p:sldId id="353" r:id="rId18"/>
    <p:sldId id="365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FF"/>
    <a:srgbClr val="FF9900"/>
    <a:srgbClr val="000000"/>
    <a:srgbClr val="0000CC"/>
    <a:srgbClr val="FF3300"/>
    <a:srgbClr val="006600"/>
    <a:srgbClr val="009900"/>
    <a:srgbClr val="F40CC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jeffhurtblog.com/wp-content/uploads/2009/12/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587" y="1362844"/>
            <a:ext cx="4770613" cy="475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5041900" cy="51181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Information is passed between neurons at specialized regions called </a:t>
            </a: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synapses</a:t>
            </a: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There is a single cell body from which a variable number of branching processes emerge.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Most of these processes are receptive in function and are known as </a:t>
            </a: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Dendrites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One of the processes leaving the cell body is called the </a:t>
            </a: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axon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which carries information away from the cell body.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At the end of the axon, specializations called terminal buttons occur.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Here information is transferred to the dendrites of other neurons. </a:t>
            </a: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Neurons</a:t>
            </a:r>
          </a:p>
        </p:txBody>
      </p:sp>
      <p:pic>
        <p:nvPicPr>
          <p:cNvPr id="87042" name="Picture 2" descr="http://www.medanimations.com/images/neuronsyna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270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5041900" cy="43561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Transmission of information between neurons almost always occurs by </a:t>
            </a: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chemical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rather than electrical means. 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Action potential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causes release of specific chemical that are stored in synaptic vesicles in the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presynaptic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ending. 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These chemicals are known as </a:t>
            </a: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neurotransmitters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and diffuse across the narrow gap between pre- and postsynaptic membranes to bind to receptors on the postsynaptic cell.</a:t>
            </a: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Neurons</a:t>
            </a:r>
          </a:p>
        </p:txBody>
      </p:sp>
      <p:pic>
        <p:nvPicPr>
          <p:cNvPr id="6" name="Picture 5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900" y="898525"/>
            <a:ext cx="3131351" cy="528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7912100" cy="24003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lvl="0" algn="just" eaLnBrk="1" hangingPunct="1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Neuroglia, or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glia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cells constitute the other major cellular component of the nervous system. </a:t>
            </a:r>
          </a:p>
          <a:p>
            <a:pPr lvl="0" algn="just" eaLnBrk="1" hangingPunct="1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It is a specialized connective tissue for the nervous system.</a:t>
            </a:r>
          </a:p>
          <a:p>
            <a:pPr lvl="0" algn="just" eaLnBrk="1" hangingPunct="1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Unlike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neurones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neuroglia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do not have a direct role in information processing but they are essential for the normal functioning of nerve cells. </a:t>
            </a: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Neuroglia</a:t>
            </a:r>
          </a:p>
        </p:txBody>
      </p:sp>
      <p:pic>
        <p:nvPicPr>
          <p:cNvPr id="89090" name="Picture 2" descr="http://4.bp.blogspot.com/_Um_MFFpjTxg/TIiqvJL9pDI/AAAAAAAAAuA/OCtzxC-o5L4/s1600/1_12572349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30612"/>
            <a:ext cx="4762500" cy="2809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8788400" cy="27559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381000" lvl="0" indent="-381000" algn="just" eaLnBrk="1" hangingPunct="1">
              <a:buNone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Three main types of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neuroglial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cell are recognized:</a:t>
            </a:r>
          </a:p>
          <a:p>
            <a:pPr marL="381000" lvl="0" indent="-381000" algn="just" eaLnBrk="1" hangingPunct="1">
              <a:buFont typeface="Wingdings" pitchFamily="2" charset="2"/>
              <a:buChar char="v"/>
              <a:defRPr/>
            </a:pP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Oligodendrocytes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oligodendroglia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) they form the myelin sheath that surrounds many neuronal axons, which increase the rate of conduction.</a:t>
            </a:r>
          </a:p>
          <a:p>
            <a:pPr marL="381000" lvl="0" indent="-381000" algn="just" eaLnBrk="1" hangingPunct="1"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Microglia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have a phagocytic role in response to nervous system damage.</a:t>
            </a:r>
          </a:p>
          <a:p>
            <a:pPr marL="381000" indent="-381000" algn="just" eaLnBrk="1" hangingPunct="1">
              <a:buFont typeface="Wingdings" pitchFamily="2" charset="2"/>
              <a:buChar char="v"/>
              <a:defRPr/>
            </a:pPr>
            <a:r>
              <a:rPr lang="en-US" sz="2200" b="1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Astrocytes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are thought to form a selectively permeable barrier between the circulatory system and the neurons of the brain and spinal cord. </a:t>
            </a:r>
          </a:p>
          <a:p>
            <a:pPr marL="381000" lvl="0" indent="-381000" eaLnBrk="1" hangingPunct="1">
              <a:buFontTx/>
              <a:buAutoNum type="arabicPeriod"/>
              <a:defRPr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Neuroglia</a:t>
            </a:r>
          </a:p>
        </p:txBody>
      </p:sp>
      <p:pic>
        <p:nvPicPr>
          <p:cNvPr id="8" name="Picture 2" descr="http://4.bp.blogspot.com/_Um_MFFpjTxg/TIiqvJL9pDI/AAAAAAAAAuA/OCtzxC-o5L4/s1600/1_12572349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24312"/>
            <a:ext cx="4762500" cy="2809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8125" y="955675"/>
            <a:ext cx="8435975" cy="17113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Large mass of nervous tissue located in the cranial cavity.</a:t>
            </a:r>
          </a:p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Has four major regions.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5740401" y="1814513"/>
            <a:ext cx="2844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Cerebrum 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Cerebral hemispheres)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392863" y="5084763"/>
            <a:ext cx="14430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Cerebellum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44488" y="5876925"/>
            <a:ext cx="63373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Brainstem: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Midbrain, Pons &amp; Medulla oblongata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392863" y="3182938"/>
            <a:ext cx="230505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Diencephalon: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Thalamus, Hypothalamus,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Subthalamus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&amp;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Epithalamus</a:t>
            </a:r>
            <a:endParaRPr lang="en-US" sz="2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20" name="Picture 5" descr="C:\Users\user\Pictures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2497138"/>
            <a:ext cx="340995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5241925" y="2459038"/>
            <a:ext cx="1079500" cy="576262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2638" y="3683000"/>
            <a:ext cx="1728787" cy="71438"/>
          </a:xfrm>
          <a:prstGeom prst="line">
            <a:avLst/>
          </a:prstGeom>
          <a:ln w="28575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457825" y="4402138"/>
            <a:ext cx="935038" cy="792162"/>
          </a:xfrm>
          <a:prstGeom prst="line">
            <a:avLst/>
          </a:prstGeom>
          <a:ln w="28575">
            <a:solidFill>
              <a:srgbClr val="FF66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089400" y="5338763"/>
            <a:ext cx="1079500" cy="2159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153569" y="4690269"/>
            <a:ext cx="1584325" cy="10080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05075" y="4043363"/>
            <a:ext cx="2016125" cy="19431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CEREBRUM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largest part of the brain, and has two hemispheres.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cerebral hemispheres are connected by a thick bundle of nerve fibers called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corpus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callosum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The surface shows ridges of tissue, called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gyri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separated by grooves called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sulci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Divided into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4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lobes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by deeper grooves.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8" name="Picture 7" descr="File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849" y="1577975"/>
            <a:ext cx="4470476" cy="34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Tissue of Cerebral Hemispheres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3500537"/>
            <a:ext cx="9144000" cy="29527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outermost layer is called gray matter or cortex.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Deeper is located the white matter, composed of fiber tracts (bundles of nerve fibers)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Carrying impulses to and from the cortex.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Located deep within the white matter are masses of grey matter called the basal nuclei .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They help the motor cortex in the regulation of voluntary motor activities </a:t>
            </a:r>
            <a:endParaRPr kumimoji="0" lang="en-US" sz="2000" i="0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6" name="Picture 8" descr="File0525a"/>
          <p:cNvPicPr>
            <a:picLocks noChangeAspect="1" noChangeArrowheads="1"/>
          </p:cNvPicPr>
          <p:nvPr/>
        </p:nvPicPr>
        <p:blipFill>
          <a:blip r:embed="rId3" cstate="print"/>
          <a:srcRect t="35130" r="1254" b="16226"/>
          <a:stretch>
            <a:fillRect/>
          </a:stretch>
        </p:blipFill>
        <p:spPr bwMode="auto">
          <a:xfrm>
            <a:off x="1763713" y="900212"/>
            <a:ext cx="5616575" cy="25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CEREBLLUM</a:t>
            </a:r>
          </a:p>
        </p:txBody>
      </p:sp>
      <p:pic>
        <p:nvPicPr>
          <p:cNvPr id="3" name="Picture 5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806450"/>
            <a:ext cx="5716587" cy="388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4578350"/>
            <a:ext cx="9144000" cy="1708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The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 cerebellum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 has 2 hemispheres and a convoluted surface.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It has an outer cortex made from gray matter and an inner region of white matter.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It provides precise coordination for body movements and helps maintain equilibrium.</a:t>
            </a:r>
            <a:endParaRPr kumimoji="0" lang="en-US" sz="2000" i="0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QUESTIONS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4 REVIEW!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1327150"/>
            <a:ext cx="9144000" cy="1708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The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 cerebellum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 has 2 hemispheres and a convoluted surface.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It has an outer cortex made from gray matter and an inner region of white matter.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It provides precise coordination for body movements and helps maintain equilibrium.</a:t>
            </a:r>
            <a:endParaRPr kumimoji="0" lang="en-US" sz="2000" i="0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SPINAL CORD</a:t>
            </a:r>
          </a:p>
        </p:txBody>
      </p:sp>
      <p:pic>
        <p:nvPicPr>
          <p:cNvPr id="3" name="Picture 13" descr="see65576_1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1074737"/>
            <a:ext cx="3568700" cy="502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888288" y="396716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816850" y="43735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575300" y="195421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494337" y="38655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04788" y="1066800"/>
            <a:ext cx="4735512" cy="5232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It is a two-way conduction pathway to the brain &amp; a major reflex center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42-45 cm long, cylindrical in shape, lies within the vertebral canal.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Extends from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foramen magnum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to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L2 vertebra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Continuous above with medulla oblongata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Caudal tapering end is called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conus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medullaris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Has 2 enlargements: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cervical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and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lumbosacral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Gives rise to 31 pairs of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spinal nerves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Group of spinal nerves at the end of the spinal cord is called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cauda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equina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imagecache.te3p.com/imgcache/9f9b3e3063e4fc9dfcd3d55c741d10b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562" y="1320800"/>
            <a:ext cx="5138737" cy="481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3333FF"/>
                </a:solidFill>
                <a:latin typeface="Calibri" pitchFamily="34" charset="0"/>
              </a:rPr>
              <a:t>Just for fun </a:t>
            </a:r>
            <a:r>
              <a:rPr lang="en-US" sz="3600" dirty="0" smtClean="0">
                <a:solidFill>
                  <a:srgbClr val="3333FF"/>
                </a:solidFill>
                <a:latin typeface="Calibri" pitchFamily="34" charset="0"/>
                <a:sym typeface="Wingdings" pitchFamily="2" charset="2"/>
              </a:rPr>
              <a:t></a:t>
            </a:r>
            <a:endParaRPr lang="en-US" sz="3600" dirty="0" smtClean="0">
              <a:solidFill>
                <a:srgbClr val="3333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CROSS SECTION OF SPINAL CORD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00" y="1244600"/>
            <a:ext cx="4584700" cy="49149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The spinal cord is incompletely divided into two equal parts,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anteriorly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by a short, shallow median fissure and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posteriorly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by a deep narrow septum, the posterior median septum.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Composed of grey matter in the centre surrounded by white matter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The arrangement of grey matter resembles the shape of the letter H, having two posterior, two anterior and two lateral horns/columns.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13" descr="see65576_12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486" y="1676400"/>
            <a:ext cx="4406513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859926" y="4140200"/>
            <a:ext cx="922124" cy="347334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88548" y="1712913"/>
            <a:ext cx="856777" cy="347333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8152738" y="2433639"/>
            <a:ext cx="946812" cy="879514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PEREPHERAL NERVES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95288" y="3746872"/>
            <a:ext cx="4087812" cy="1841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+mn-cs"/>
              </a:rPr>
              <a:t>Cranial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+mn-cs"/>
              </a:rPr>
              <a:t>: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12 pairs, attached to brain, named, and numbered from1-12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9100" y="1205285"/>
            <a:ext cx="8267700" cy="11061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May be sensory, </a:t>
            </a:r>
            <a:r>
              <a:rPr lang="en-US" sz="24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may be motor </a:t>
            </a: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or </a:t>
            </a:r>
            <a:r>
              <a:rPr lang="en-US" sz="24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could be mixed</a:t>
            </a:r>
            <a:endParaRPr lang="en-US" sz="2400" kern="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Two types: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35500" y="3733801"/>
            <a:ext cx="4105275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b="1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Spinal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: </a:t>
            </a: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31 pairs, attached to spinal cord named and numbered according to the region of the spinal cord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2324100" y="2438400"/>
            <a:ext cx="304800" cy="11811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350000" y="2425700"/>
            <a:ext cx="304800" cy="11811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CRANIAL NERVES</a:t>
            </a:r>
          </a:p>
        </p:txBody>
      </p:sp>
      <p:pic>
        <p:nvPicPr>
          <p:cNvPr id="3" name="Picture 4" descr="NS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052513"/>
            <a:ext cx="3924300" cy="525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9750" y="1052513"/>
            <a:ext cx="3960813" cy="526256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12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pairs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4 pairs are mixed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trigeminal n. (5th)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facial n. (7th)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glossopharyngeal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n. (9th)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vagus n. (10th)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5 pairs are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motor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occulomotor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n. (3rd)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trochlear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n. (4th)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abducent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n. (6th)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accessory n. (11th)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hypoglossal n. (12th)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3 pairs are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sensory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olfactory n. (1st)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optic n. (2nd) 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vestibulocochlear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n. (8th)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SPINAL NERVES &amp; NERVE PLEXUES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79388" y="1052513"/>
            <a:ext cx="4379912" cy="5545137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31 pairs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Each spinal nerve is attached by two roots: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D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orsal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(sensory)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Ventral (motor)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uLnTx/>
                <a:uFillTx/>
                <a:latin typeface="Calibri" pitchFamily="34" charset="0"/>
                <a:cs typeface="+mn-cs"/>
              </a:rPr>
              <a:t>Dorsal root bears a sensory ganglion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Each spinal nerve exits from the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intervertebral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foramen and divides into a dorsal and ventral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ramus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rami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contain both sensory and motor fibers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3" descr="C:\Documents and Settings\user\My Documents\My Pictures\800px-Spinal_nerv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51363" y="3860800"/>
            <a:ext cx="4370387" cy="272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C:\Users\user\Pictures\Picture1h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908050"/>
            <a:ext cx="26098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SPINAL NERVES &amp; NERVE PLEXUES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04788" y="1060450"/>
            <a:ext cx="4227512" cy="45910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The </a:t>
            </a: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dorsal </a:t>
            </a:r>
            <a:r>
              <a:rPr lang="en-US" sz="2400" b="1" kern="0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rami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are distributed 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individually.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S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upply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the skin and muscles of the back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 the </a:t>
            </a: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ventral </a:t>
            </a:r>
            <a:r>
              <a:rPr lang="en-US" sz="2400" b="1" kern="0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rami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form </a:t>
            </a: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plexuses</a:t>
            </a:r>
            <a:r>
              <a:rPr lang="en-US" sz="2400" b="1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kern="0" dirty="0">
                <a:solidFill>
                  <a:srgbClr val="3333FF"/>
                </a:solidFill>
                <a:latin typeface="Calibri" pitchFamily="34" charset="0"/>
                <a:cs typeface="+mn-cs"/>
              </a:rPr>
              <a:t>(except in thoracic region where they form the intercostal </a:t>
            </a:r>
            <a:r>
              <a:rPr lang="en-US" sz="2400" kern="0" dirty="0" smtClean="0">
                <a:solidFill>
                  <a:srgbClr val="3333FF"/>
                </a:solidFill>
                <a:latin typeface="Calibri" pitchFamily="34" charset="0"/>
                <a:cs typeface="+mn-cs"/>
              </a:rPr>
              <a:t>nerves)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Supply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the anterior part of the body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endParaRPr lang="en-US" sz="3200" kern="0" dirty="0">
              <a:solidFill>
                <a:sysClr val="windowText" lastClr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" name="Picture 5" descr="C:\Users\user\Pictures\asa.png"/>
          <p:cNvPicPr>
            <a:picLocks noChangeAspect="1" noChangeArrowheads="1"/>
          </p:cNvPicPr>
          <p:nvPr/>
        </p:nvPicPr>
        <p:blipFill>
          <a:blip r:embed="rId3" cstate="print"/>
          <a:srcRect l="7407" t="1286" r="14815" b="998"/>
          <a:stretch>
            <a:fillRect/>
          </a:stretch>
        </p:blipFill>
        <p:spPr bwMode="auto">
          <a:xfrm>
            <a:off x="4800600" y="942975"/>
            <a:ext cx="3851275" cy="482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DERMATOME</a:t>
            </a: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125413" y="1349375"/>
            <a:ext cx="3684587" cy="26765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Dermatome is a segment of skin supplied by one spinal nerve.</a:t>
            </a:r>
          </a:p>
          <a:p>
            <a:pPr eaLnBrk="1" hangingPunct="1">
              <a:lnSpc>
                <a:spcPct val="90000"/>
              </a:lnSpc>
            </a:pPr>
            <a:endParaRPr lang="en-US" sz="36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+mn-cs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10" descr="see65576_1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3279" y="1281113"/>
            <a:ext cx="5087534" cy="4281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PROTECTION OF CNS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647700" y="901700"/>
            <a:ext cx="6985000" cy="27051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CNS IS PROTECTED BY: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Skull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and the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vertebral column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(bone)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Meninges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(membranes): 3 layers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dura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(outermost)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err="1" smtClean="0">
                <a:solidFill>
                  <a:srgbClr val="3333FF"/>
                </a:solidFill>
                <a:latin typeface="Calibri" pitchFamily="34" charset="0"/>
              </a:rPr>
              <a:t>arachnoid</a:t>
            </a: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(middle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err="1" smtClean="0">
                <a:solidFill>
                  <a:srgbClr val="3333FF"/>
                </a:solidFill>
                <a:latin typeface="Calibri" pitchFamily="34" charset="0"/>
              </a:rPr>
              <a:t>pia</a:t>
            </a: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(innermost)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Cerebrospinal fluid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in the subarachnoid space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5" descr="File0529"/>
          <p:cNvPicPr>
            <a:picLocks noChangeAspect="1" noChangeArrowheads="1"/>
          </p:cNvPicPr>
          <p:nvPr/>
        </p:nvPicPr>
        <p:blipFill>
          <a:blip r:embed="rId3" cstate="print"/>
          <a:srcRect t="6076" r="6686" b="12021"/>
          <a:stretch>
            <a:fillRect/>
          </a:stretch>
        </p:blipFill>
        <p:spPr bwMode="auto">
          <a:xfrm>
            <a:off x="1066800" y="3444672"/>
            <a:ext cx="7172325" cy="341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CEREBRAL FLUID</a:t>
            </a:r>
          </a:p>
        </p:txBody>
      </p:sp>
      <p:pic>
        <p:nvPicPr>
          <p:cNvPr id="3" name="Picture 8" descr="File05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674688"/>
            <a:ext cx="6611937" cy="565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77800" y="920750"/>
            <a:ext cx="2174875" cy="1938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CSF is constantly produced by the choroid plexuses inside the ventricles of brain.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708650" y="3908425"/>
            <a:ext cx="1071563" cy="2857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7544" y="3743325"/>
            <a:ext cx="3393256" cy="2246769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Most of the CSF drains from the ventricles into the subarachoid space around the brain and spinal cord. A little amount flows down in the central canal of the spinal cord.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5343525" y="4410075"/>
            <a:ext cx="904875" cy="4000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219700" y="4932363"/>
            <a:ext cx="3225800" cy="1015663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CSF is constantly drained into the </a:t>
            </a:r>
            <a:r>
              <a:rPr lang="en-US" sz="2000" dirty="0" err="1" smtClean="0">
                <a:latin typeface="Arial" charset="0"/>
                <a:cs typeface="Arial" charset="0"/>
              </a:rPr>
              <a:t>dural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sinuses through the </a:t>
            </a:r>
            <a:r>
              <a:rPr lang="en-US" sz="2000" dirty="0" err="1">
                <a:latin typeface="Arial" charset="0"/>
                <a:cs typeface="Arial" charset="0"/>
              </a:rPr>
              <a:t>arachnoid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villi</a:t>
            </a:r>
            <a:r>
              <a:rPr lang="en-US" sz="2000" dirty="0"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Calibri" pitchFamily="34" charset="0"/>
              </a:rPr>
              <a:t>QUESTION</a:t>
            </a:r>
            <a:r>
              <a:rPr lang="en-US" sz="4000" b="1" dirty="0">
                <a:solidFill>
                  <a:srgbClr val="3333FF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608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4788" y="1252539"/>
            <a:ext cx="8785225" cy="47799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List the subdivisions of the nervous system.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Define the terms: grey matter, white matter, nucleus, ganglion, tract and nerve.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Define neurons and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neuroglia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List the parts of the brain.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Identify the external and internal features of spinal cord.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Enumerate the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cranial nerves.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Describe the parts and distribution of the spinal nerve.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Define the term ‘dermatome’.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List the structures protecting the central nervous system.</a:t>
            </a: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FUNCTIONS</a:t>
            </a:r>
          </a:p>
        </p:txBody>
      </p:sp>
      <p:pic>
        <p:nvPicPr>
          <p:cNvPr id="6" name="Picture 7" descr="File0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1054100"/>
            <a:ext cx="40386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1925" y="963613"/>
            <a:ext cx="4608513" cy="548798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The nervous system has three functions: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Collection of Sensory Input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:</a:t>
            </a:r>
          </a:p>
          <a:p>
            <a:pPr lvl="2" eaLnBrk="1" hangingPunct="1">
              <a:buClrTx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Identifies changes occurring inside and outside the body by using sensory receptors. These changes are called stimuli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Integration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: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</a:t>
            </a:r>
          </a:p>
          <a:p>
            <a:pPr lvl="2" eaLnBrk="1" hangingPunct="1">
              <a:buClrTx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Processes, analyses and interprets these changes and makes decisions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Motor Output:</a:t>
            </a:r>
          </a:p>
          <a:p>
            <a:pPr lvl="2" eaLnBrk="1" hangingPunct="1">
              <a:buClrTx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It then effects a response by activating muscles or glands (effectors) via motor output</a:t>
            </a:r>
          </a:p>
          <a:p>
            <a:pPr eaLnBrk="1" hangingPunct="1">
              <a:buClrTx/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ORGANIZATION</a:t>
            </a:r>
          </a:p>
        </p:txBody>
      </p:sp>
      <p:pic>
        <p:nvPicPr>
          <p:cNvPr id="5" name="Picture 5" descr="File0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020" y="933450"/>
            <a:ext cx="365014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7800" y="1412875"/>
            <a:ext cx="5613400" cy="36004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STRUCTURAL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Central Nervous System (CNS)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Brain &amp; Spinal Cord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Peripheral Nervous System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(PNS)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Nerves &amp; Ganglia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ORGANIZATION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8000" y="1412875"/>
            <a:ext cx="4927600" cy="32480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FUNCTIONAL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Sensory Division (Afferent)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lang="en-US" sz="2800" kern="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+mn-cs"/>
              </a:rPr>
              <a:t>Motor Division (Efferent)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Autonomic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Somatic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1" descr="File05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6200" y="1009649"/>
            <a:ext cx="3668713" cy="513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NERVOUS TISSUE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42900" y="828675"/>
            <a:ext cx="8051800" cy="542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Nervous tissue is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organized as: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1021" b="12453"/>
          <a:stretch>
            <a:fillRect/>
          </a:stretch>
        </p:blipFill>
        <p:spPr>
          <a:xfrm>
            <a:off x="1014089" y="2933701"/>
            <a:ext cx="7077399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3212" y="1493838"/>
            <a:ext cx="4179887" cy="1274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Grey matter: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which contains the cell bodies &amp; the processes of the neurons, the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neuroglia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and the blood vessels.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975224" y="1493838"/>
            <a:ext cx="4067176" cy="1274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White matter: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which contains the processes of the neurons (no cell bodies), the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neuroglia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and the blood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vessels.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5300" y="2471738"/>
            <a:ext cx="3390900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Nucleus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neurons within the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900" y="2565400"/>
            <a:ext cx="3251200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Ganglion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neurons outside the CNS 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7788" y="5612571"/>
            <a:ext cx="3948112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Tract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group of nerve fibers (axons) within the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8" y="5596505"/>
            <a:ext cx="3338512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Nerve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nerve fibers (axons) outside the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4" descr="http://upload.wikimedia.org/wikipedia/commons/thumb/c/c0/Medulla_spinalis_-_Substantia_grisea_-_English.svg/400px-Medulla_spinalis_-_Substantia_grisea_-_English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122238"/>
            <a:ext cx="3097213" cy="2269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5" name="Picture 8" descr="http://www.humanneurophysiology.com/images/fig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338138"/>
            <a:ext cx="2447925" cy="2170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6" name="Picture 10" descr="http://www.health.com/health/static/hw/media/medical/hw/hwkb17_032_001.jpg"/>
          <p:cNvPicPr>
            <a:picLocks noChangeAspect="1" noChangeArrowheads="1"/>
          </p:cNvPicPr>
          <p:nvPr/>
        </p:nvPicPr>
        <p:blipFill>
          <a:blip r:embed="rId5" cstate="print"/>
          <a:srcRect l="8217" r="1393" b="6761"/>
          <a:stretch>
            <a:fillRect/>
          </a:stretch>
        </p:blipFill>
        <p:spPr bwMode="auto">
          <a:xfrm>
            <a:off x="917575" y="3625851"/>
            <a:ext cx="2409825" cy="1874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7" name="Picture 14" descr="http://img.tfd.com/MosbyMD/thumb/optic_ner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4478" y="3657600"/>
            <a:ext cx="2007171" cy="1943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4813300" cy="40386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It is the basic structural  (anatomical) , functional and embryological unit of the nervous system.</a:t>
            </a: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The human nervous system is estimated to contain about 10</a:t>
            </a:r>
            <a:r>
              <a:rPr lang="en-US" sz="2200" kern="1200" baseline="30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</a:p>
          <a:p>
            <a:pPr marL="0" lv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The functions of the neuron is to receive and integrate incoming information from sensory receptors or from other neurons and to transmit information to other neurons or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effector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organs. </a:t>
            </a: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Neurons</a:t>
            </a:r>
          </a:p>
        </p:txBody>
      </p:sp>
      <p:pic>
        <p:nvPicPr>
          <p:cNvPr id="25602" name="Picture 2" descr="http://www.proprofs.com/flashcards/upload/a493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879" y="1196974"/>
            <a:ext cx="3992033" cy="2994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nimBg="1"/>
    </p:bld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3279</TotalTime>
  <Words>1450</Words>
  <Application>Microsoft Office PowerPoint</Application>
  <PresentationFormat>On-screen Show (4:3)</PresentationFormat>
  <Paragraphs>206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Teamwork</vt:lpstr>
      <vt:lpstr>Slide 1</vt:lpstr>
      <vt:lpstr>Just for fun </vt:lpstr>
      <vt:lpstr>OBJECTIVES</vt:lpstr>
      <vt:lpstr>FUNCTIONS</vt:lpstr>
      <vt:lpstr>ORGANIZATION</vt:lpstr>
      <vt:lpstr>ORGANIZATION</vt:lpstr>
      <vt:lpstr>NERVOUS TISSUE</vt:lpstr>
      <vt:lpstr>Slide 8</vt:lpstr>
      <vt:lpstr>Neurons</vt:lpstr>
      <vt:lpstr>Neurons</vt:lpstr>
      <vt:lpstr>Neurons</vt:lpstr>
      <vt:lpstr>Neuroglia</vt:lpstr>
      <vt:lpstr>Neuroglia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Dr. Khaleel</cp:lastModifiedBy>
  <cp:revision>86</cp:revision>
  <dcterms:created xsi:type="dcterms:W3CDTF">2005-03-12T06:42:31Z</dcterms:created>
  <dcterms:modified xsi:type="dcterms:W3CDTF">2012-09-10T05:18:40Z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