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408" r:id="rId3"/>
    <p:sldId id="344" r:id="rId4"/>
    <p:sldId id="350" r:id="rId5"/>
    <p:sldId id="388" r:id="rId6"/>
    <p:sldId id="389" r:id="rId7"/>
    <p:sldId id="390" r:id="rId8"/>
    <p:sldId id="391" r:id="rId9"/>
    <p:sldId id="392" r:id="rId10"/>
    <p:sldId id="394" r:id="rId11"/>
    <p:sldId id="393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386" r:id="rId25"/>
    <p:sldId id="387" r:id="rId26"/>
    <p:sldId id="4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40CCD"/>
    <a:srgbClr val="6699FF"/>
    <a:srgbClr val="006600"/>
    <a:srgbClr val="FF6600"/>
    <a:srgbClr val="000000"/>
    <a:srgbClr val="3333FF"/>
    <a:srgbClr val="FF9900"/>
    <a:srgbClr val="0099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Cardiovascular System</a:t>
            </a:r>
          </a:p>
        </p:txBody>
      </p:sp>
      <p:pic>
        <p:nvPicPr>
          <p:cNvPr id="57346" name="Picture 2" descr="http://www.ucl.ac.uk/news/news-articles/0910/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2" y="1727199"/>
            <a:ext cx="3843337" cy="38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25" y="1476375"/>
            <a:ext cx="4702175" cy="35020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The heart has Four Valves: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Atrioventricular valves.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Aortic Semilunar valve.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Pulmonary Semilunar valve.</a:t>
            </a:r>
          </a:p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5" name="Picture 4" descr="003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4975395" y="1331913"/>
            <a:ext cx="3990805" cy="367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816475" cy="37433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Atrioventricular Valves: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Valves between atria &amp; ventricles.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They allow the blood to flow in one direction from the atria to the ventricles.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Right AVV (Tricuspid).</a:t>
            </a:r>
          </a:p>
          <a:p>
            <a:pPr lvl="1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AVV (Bicuspid).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5" name="Picture 4" descr="003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4975395" y="1331913"/>
            <a:ext cx="3990805" cy="38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24225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Semilunar Valves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(Aortic &amp; Pulmonary):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Between the right and left </a:t>
            </a:r>
            <a:r>
              <a:rPr lang="en-US" sz="220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ventricles </a:t>
            </a:r>
            <a:r>
              <a:rPr lang="en-US" sz="220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and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great arteries leaving the heart.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allow the flow of blood from the ventricles to these arteries.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6" name="Content Placeholder 4" descr="H&amp; P"/>
          <p:cNvPicPr>
            <a:picLocks noChangeAspect="1" noChangeArrowheads="1"/>
          </p:cNvPicPr>
          <p:nvPr/>
        </p:nvPicPr>
        <p:blipFill>
          <a:blip r:embed="rId3" cstate="print"/>
          <a:srcRect l="8916" b="10701"/>
          <a:stretch>
            <a:fillRect/>
          </a:stretch>
        </p:blipFill>
        <p:spPr>
          <a:xfrm>
            <a:off x="185370" y="3917951"/>
            <a:ext cx="4805730" cy="236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03"/>
          <p:cNvPicPr>
            <a:picLocks noChangeAspect="1" noChangeArrowheads="1"/>
          </p:cNvPicPr>
          <p:nvPr/>
        </p:nvPicPr>
        <p:blipFill>
          <a:blip r:embed="rId4" cstate="print"/>
          <a:srcRect b="6250"/>
          <a:stretch>
            <a:fillRect/>
          </a:stretch>
        </p:blipFill>
        <p:spPr>
          <a:xfrm>
            <a:off x="5089695" y="1331913"/>
            <a:ext cx="3990805" cy="38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48990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Arteries: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Thick walled.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Do not have valves.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arteries are arterioles.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3366FF"/>
                </a:solidFill>
                <a:effectLst/>
                <a:latin typeface="Calibri" pitchFamily="34" charset="0"/>
              </a:rPr>
              <a:t>Veins: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Thin walled.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Many of them possess valves.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veins are venules.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40CCD"/>
                </a:solidFill>
                <a:effectLst/>
                <a:latin typeface="Calibri" pitchFamily="34" charset="0"/>
              </a:rPr>
              <a:t>Capillaries.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BLOOD VESSELS</a:t>
            </a:r>
          </a:p>
        </p:txBody>
      </p:sp>
      <p:pic>
        <p:nvPicPr>
          <p:cNvPr id="7" name="Picture 7" descr="6F8E53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2700" y="1385888"/>
            <a:ext cx="3863975" cy="42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035380" y="4419708"/>
            <a:ext cx="562519" cy="1903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5397" y="4466328"/>
            <a:ext cx="498203" cy="181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5789" y="5359401"/>
            <a:ext cx="587511" cy="191562"/>
          </a:xfrm>
          <a:prstGeom prst="rect">
            <a:avLst/>
          </a:prstGeom>
          <a:noFill/>
          <a:ln>
            <a:solidFill>
              <a:srgbClr val="F4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24860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from the heart and distribute it to the various tissues of the body through their branches.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ARTERIES</a:t>
            </a:r>
          </a:p>
        </p:txBody>
      </p:sp>
      <p:pic>
        <p:nvPicPr>
          <p:cNvPr id="8" name="Picture 6" descr="File0655"/>
          <p:cNvPicPr>
            <a:picLocks noChangeAspect="1" noChangeArrowheads="1"/>
          </p:cNvPicPr>
          <p:nvPr/>
        </p:nvPicPr>
        <p:blipFill>
          <a:blip r:embed="rId3" cstate="print"/>
          <a:srcRect l="4159" t="4851" r="9891"/>
          <a:stretch>
            <a:fillRect/>
          </a:stretch>
        </p:blipFill>
        <p:spPr bwMode="auto">
          <a:xfrm>
            <a:off x="5194442" y="1181100"/>
            <a:ext cx="3797158" cy="554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46575" cy="24860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the joining of terminal branches of  the arteries. 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ANASTOMOSIS</a:t>
            </a:r>
          </a:p>
        </p:txBody>
      </p:sp>
      <p:pic>
        <p:nvPicPr>
          <p:cNvPr id="5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3" cstate="print"/>
          <a:srcRect l="11568" r="21352" b="69269"/>
          <a:stretch>
            <a:fillRect/>
          </a:stretch>
        </p:blipFill>
        <p:spPr>
          <a:xfrm>
            <a:off x="4485712" y="1412875"/>
            <a:ext cx="4397622" cy="31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1692275"/>
            <a:ext cx="4902200" cy="49117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Anatomic End arteries: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Vessels whose terminal branches 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DO NOT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anastomose with branches of arteries 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 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Examples: 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rgbClr val="0070C0"/>
                </a:solidFill>
                <a:effectLst/>
                <a:latin typeface="Calibri" pitchFamily="34" charset="0"/>
              </a:rPr>
              <a:t>Splenic artery and Renal artery 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Functional End arteries: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terminal branches 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DO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anastomose with those of adjacent arteries but the anastomosis is insufficient to keep the tissue alive if one of the arteries is occluded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.</a:t>
            </a:r>
            <a:endParaRPr lang="ar-SA" sz="22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END ARTERIES</a:t>
            </a:r>
          </a:p>
        </p:txBody>
      </p:sp>
      <p:pic>
        <p:nvPicPr>
          <p:cNvPr id="6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3" cstate="print"/>
          <a:srcRect t="75484" r="55974" b="5144"/>
          <a:stretch>
            <a:fillRect/>
          </a:stretch>
        </p:blipFill>
        <p:spPr>
          <a:xfrm>
            <a:off x="4862513" y="1674813"/>
            <a:ext cx="4294187" cy="315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5257800" cy="37814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back to the heart.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smaller veins (Tributries) unite to form larger veins which commonly join with one another to form Venous Plexuses.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VEINS</a:t>
            </a:r>
          </a:p>
        </p:txBody>
      </p:sp>
      <p:pic>
        <p:nvPicPr>
          <p:cNvPr id="5" name="Content Placeholder 6" descr="File0670"/>
          <p:cNvPicPr>
            <a:picLocks noChangeAspect="1" noChangeArrowheads="1"/>
          </p:cNvPicPr>
          <p:nvPr/>
        </p:nvPicPr>
        <p:blipFill>
          <a:blip r:embed="rId3" cstate="print"/>
          <a:srcRect l="2481" t="2328" r="4158" b="1199"/>
          <a:stretch>
            <a:fillRect/>
          </a:stretch>
        </p:blipFill>
        <p:spPr>
          <a:xfrm>
            <a:off x="5664200" y="1096962"/>
            <a:ext cx="3276600" cy="515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495800" cy="37814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514350" indent="-514350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veins  that accompany medium sized deep arteries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DEEP VEINS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(VENAE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COMITANTES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6" name="Content Placeholder 4" descr="17B11B48"/>
          <p:cNvPicPr>
            <a:picLocks noChangeAspect="1" noChangeArrowheads="1"/>
          </p:cNvPicPr>
          <p:nvPr/>
        </p:nvPicPr>
        <p:blipFill>
          <a:blip r:embed="rId3" cstate="print"/>
          <a:srcRect l="2614" t="62653" r="57271" b="6326"/>
          <a:stretch>
            <a:fillRect/>
          </a:stretch>
        </p:blipFill>
        <p:spPr>
          <a:xfrm>
            <a:off x="4606360" y="1599085"/>
            <a:ext cx="4451717" cy="403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56100" cy="34258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Microscopic vessels in the form of a network.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connect the Arterioles to the Venules.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CAPILLARIES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3" cstate="print"/>
          <a:srcRect l="9404" t="30731" r="40826" b="31548"/>
          <a:stretch>
            <a:fillRect/>
          </a:stretch>
        </p:blipFill>
        <p:spPr>
          <a:xfrm>
            <a:off x="4605629" y="1652589"/>
            <a:ext cx="4385971" cy="359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gvcof6Hy4kA/TGKEJYyxFvI/AAAAAAAAAS4/owip-joZVC0/s1600/sm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1196975"/>
            <a:ext cx="684847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56100" cy="34258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Direct connections between the arteries and veins without the intervention of capillaries.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Found in tips of the fingers and toes.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ARTERIOVENOUS ANASTOMOSIS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User\My Documents\My 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1643063"/>
            <a:ext cx="43592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00175"/>
            <a:ext cx="4826000" cy="44672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a system of vessels interposed between two capillary beds.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leaving the gastrointestinal tract do not go direct to the heart.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pass to the Portal Vein.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This vein enters the liver and breaks up again into veins of diminishing size which ultimately join capillary like vessels (Sinusoids).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PORTAL CIRCULATION SYSTEM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6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1027" y="1146090"/>
            <a:ext cx="3950573" cy="554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209675"/>
            <a:ext cx="4635500" cy="42259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Thin walled blood vessels like capillaries.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wider with  irregular cross diameter.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found in: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Liver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Spleen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Bone marrow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Some endocrine glands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SINUSOIDS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C:\Documents and Settings\User\My Documents\My 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97572" y="1203325"/>
            <a:ext cx="4259116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55675"/>
            <a:ext cx="8890000" cy="52292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cardiovascular system is a transporting system.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composed of the heart and blood vessels.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heart is cone shaped, covered by pericardium and composed of four chambers.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blood vessels are the arteries, veins and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Arteries transport the blood from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terminal branches of the arteries can anastomose with each other freely or be anatomic or functional end arteries.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transport blood back to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Capillaries connect the arteries to the veins.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Sinusoids are special type of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portal system is composed of two sets of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veins from the GIT go first to the liver through the portal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SUMMARY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1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9105900" cy="364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Which one of the following is NOT true?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Right atria receive blood from the body.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The valve between right atrium and right ventricle called “Bicuspid”.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Left ventricle discharging blood to the body.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Right ventricle receives blood from right atrium.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Valves allow blood to move one way only.</a:t>
            </a:r>
          </a:p>
          <a:p>
            <a:pPr lvl="2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2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8864600" cy="4065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Which statement of the following is TRUE?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Arteries transport blood from the heart to the body.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Arteriovanous anastomosis found in tips of the fingers and toes.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Capillaries connect the Arterioles to the Venules.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Anastomosis is the joining of terminal branches of  the arteries.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Veins leaving the gastrointestinal tract do not go direct to the heart.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25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2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QUESTIONS?</a:t>
            </a:r>
            <a:endParaRPr lang="en-US" sz="40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9900" y="1857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6699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45085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51482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Identify the components of the cardiovascular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Heart  as regards (position, chambers and valves).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Blood vessels (Arteries, Veins and Capillaries).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Portal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Sinusoids.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Functional and Anatomical end arteries.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Arteriovenous Anastomosis. </a:t>
            </a:r>
            <a:endParaRPr lang="ar-SA" sz="20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4625" y="1590675"/>
            <a:ext cx="5019675" cy="12668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Pump: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HEART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Network of Tubes: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BLOOD VESSELS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CONTENT</a:t>
            </a:r>
          </a:p>
        </p:txBody>
      </p:sp>
      <p:pic>
        <p:nvPicPr>
          <p:cNvPr id="17" name="Picture 2" descr="004"/>
          <p:cNvPicPr>
            <a:picLocks noChangeAspect="1" noChangeArrowheads="1"/>
          </p:cNvPicPr>
          <p:nvPr/>
        </p:nvPicPr>
        <p:blipFill>
          <a:blip r:embed="rId3" cstate="print"/>
          <a:srcRect l="7021" r="5278" b="11749"/>
          <a:stretch>
            <a:fillRect/>
          </a:stretch>
        </p:blipFill>
        <p:spPr>
          <a:xfrm>
            <a:off x="5247328" y="1030765"/>
            <a:ext cx="3502972" cy="505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125" y="1412875"/>
            <a:ext cx="4575175" cy="43148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a transportation system which uses the blood as the transport vehicle.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carries oxygen, nutrients, cell wastes, hormones and many other substances vital for body homeostasis.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force to move the blood around the body is provided by the beating Heart.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FUNCTIONS</a:t>
            </a:r>
          </a:p>
        </p:txBody>
      </p:sp>
      <p:pic>
        <p:nvPicPr>
          <p:cNvPr id="5" name="Picture 2" descr="C:\Documents and Settings\me\My Documents\snell CVS\scan0001.jpg"/>
          <p:cNvPicPr>
            <a:picLocks noChangeAspect="1" noChangeArrowheads="1"/>
          </p:cNvPicPr>
          <p:nvPr/>
        </p:nvPicPr>
        <p:blipFill>
          <a:blip r:embed="rId3" cstate="print"/>
          <a:srcRect l="7132" t="1675" r="1935" b="6165"/>
          <a:stretch>
            <a:fillRect/>
          </a:stretch>
        </p:blipFill>
        <p:spPr>
          <a:xfrm>
            <a:off x="4876800" y="1116013"/>
            <a:ext cx="4165599" cy="473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45307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a hollow, cone shaped muscular  pump that keeps circulation going on.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the size of hand’s fist of the same person.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has: 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Apex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Base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Surfaces: </a:t>
            </a:r>
          </a:p>
          <a:p>
            <a:pPr lvl="2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Diaphragmatic &amp; Sternocostal 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Borders: </a:t>
            </a:r>
          </a:p>
          <a:p>
            <a:pPr lvl="2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Right, Left, Inferior.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HEART</a:t>
            </a:r>
          </a:p>
        </p:txBody>
      </p:sp>
      <p:pic>
        <p:nvPicPr>
          <p:cNvPr id="6" name="Picture 4" descr="F:\backup02june2009\My Pictures\anatomy images\images of greas\THORAX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085" y="1565275"/>
            <a:ext cx="431869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40608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It lies in a centrally located partition in the  thoracic cavity known as the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Middle Mediastinum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between the two pleural sacs.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 Enclosed by a double sac of serous membrane  (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Pericardium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2/3 of the heart lies to the left of median plane.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LOCATION OF THE HEART</a:t>
            </a:r>
          </a:p>
        </p:txBody>
      </p:sp>
      <p:pic>
        <p:nvPicPr>
          <p:cNvPr id="5" name="Picture 5" descr="H&amp; P"/>
          <p:cNvPicPr>
            <a:picLocks noChangeAspect="1" noChangeArrowheads="1"/>
          </p:cNvPicPr>
          <p:nvPr/>
        </p:nvPicPr>
        <p:blipFill>
          <a:blip r:embed="rId3" cstate="print"/>
          <a:srcRect l="4608" r="4201" b="34885"/>
          <a:stretch>
            <a:fillRect/>
          </a:stretch>
        </p:blipFill>
        <p:spPr bwMode="auto">
          <a:xfrm>
            <a:off x="5626099" y="1168400"/>
            <a:ext cx="3114675" cy="29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013" y="4078502"/>
            <a:ext cx="2833687" cy="238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47593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/>
                <a:latin typeface="Calibri" pitchFamily="34" charset="0"/>
              </a:rPr>
              <a:t>ATRIA: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bare two (Right &amp; Left).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Superior in position.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receiving chambers.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thin walls.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upper part of each atrium is the Auricle.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Right Atrium receives the venous blood coming to the heart.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Atrium receives arterial blood coming from the lungs.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6" name="Picture 4" descr="File0656"/>
          <p:cNvPicPr>
            <a:picLocks noChangeAspect="1" noChangeArrowheads="1"/>
          </p:cNvPicPr>
          <p:nvPr/>
        </p:nvPicPr>
        <p:blipFill>
          <a:blip r:embed="rId3" cstate="print"/>
          <a:srcRect l="1587" t="3078" r="9525" b="4614"/>
          <a:stretch>
            <a:fillRect/>
          </a:stretch>
        </p:blipFill>
        <p:spPr>
          <a:xfrm>
            <a:off x="5052472" y="1522413"/>
            <a:ext cx="3627977" cy="368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3743325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VENTRICLES: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inferior chambers.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two (right &amp; lest).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thick walls.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discharging chambers (actual pumps).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Their contraction propels blood out of the heart into the circulation.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5" name="Picture 4" descr="003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4975395" y="1331913"/>
            <a:ext cx="3990805" cy="38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4098</TotalTime>
  <Words>989</Words>
  <Application>Microsoft Office PowerPoint</Application>
  <PresentationFormat>On-screen Show (4:3)</PresentationFormat>
  <Paragraphs>176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Teamwork</vt:lpstr>
      <vt:lpstr>Slide 1</vt:lpstr>
      <vt:lpstr>Slide 2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ksupy</cp:lastModifiedBy>
  <cp:revision>180</cp:revision>
  <dcterms:created xsi:type="dcterms:W3CDTF">2005-03-12T06:42:31Z</dcterms:created>
  <dcterms:modified xsi:type="dcterms:W3CDTF">2012-09-15T06:53:34Z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