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23" r:id="rId4"/>
    <p:sldId id="410" r:id="rId5"/>
    <p:sldId id="411" r:id="rId6"/>
    <p:sldId id="412" r:id="rId7"/>
    <p:sldId id="413" r:id="rId8"/>
    <p:sldId id="414" r:id="rId9"/>
    <p:sldId id="415" r:id="rId10"/>
    <p:sldId id="424" r:id="rId11"/>
    <p:sldId id="417" r:id="rId12"/>
    <p:sldId id="418" r:id="rId13"/>
    <p:sldId id="419" r:id="rId14"/>
    <p:sldId id="420" r:id="rId15"/>
    <p:sldId id="421" r:id="rId16"/>
    <p:sldId id="42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80"/>
    <a:srgbClr val="A50021"/>
    <a:srgbClr val="CC0066"/>
    <a:srgbClr val="CC0000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D22D-895B-48A7-81F3-34C31327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F75D-D147-4F7A-8004-E7914544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34AA-E18D-4814-B67F-7777D5D9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15A7-60E1-4159-8080-DFFC45A2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B9AA-A8AC-4C19-8F0F-2DE94D32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4FE8-6EAA-46E8-BA78-314CCE0AC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5AC8-244D-4A62-93BA-13D2E4C65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9C6-1ABB-4C96-8B84-352DD240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D6F8-9C8A-4E17-B378-521CE9CF5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1865C-BDCE-47BF-95B6-28E52D2A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C11C3-F17B-4322-A6E2-7629D9EF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FD5E8F-9EA5-49FE-BEF1-1FABB8AED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Pathway</a:t>
            </a:r>
            <a:endParaRPr lang="en-US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2606675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Transport of OAA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My Documents\My Pictures\10_003.jpg"/>
          <p:cNvPicPr>
            <a:picLocks noChangeAspect="1" noChangeArrowheads="1"/>
          </p:cNvPicPr>
          <p:nvPr/>
        </p:nvPicPr>
        <p:blipFill>
          <a:blip r:embed="rId2" cstate="print"/>
          <a:srcRect l="5044" t="4954" r="5170" b="21713"/>
          <a:stretch>
            <a:fillRect/>
          </a:stretch>
        </p:blipFill>
        <p:spPr bwMode="auto">
          <a:xfrm>
            <a:off x="1371600" y="13716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Pruvate Carboxylase and PEP-CK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68275" y="2654300"/>
            <a:ext cx="24018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Fasting:</a:t>
            </a:r>
          </a:p>
          <a:p>
            <a:r>
              <a:rPr lang="en-US" b="1">
                <a:solidFill>
                  <a:schemeClr val="accent2"/>
                </a:solidFill>
              </a:rPr>
              <a:t>Acetyl CoA</a:t>
            </a:r>
          </a:p>
          <a:p>
            <a:r>
              <a:rPr lang="en-US" b="1">
                <a:solidFill>
                  <a:srgbClr val="006666"/>
                </a:solidFill>
              </a:rPr>
              <a:t>(FAO)</a:t>
            </a:r>
          </a:p>
          <a:p>
            <a:r>
              <a:rPr lang="en-US" b="1">
                <a:solidFill>
                  <a:schemeClr val="accent2"/>
                </a:solidFill>
              </a:rPr>
              <a:t>OAA</a:t>
            </a:r>
          </a:p>
          <a:p>
            <a:r>
              <a:rPr lang="en-US" b="1">
                <a:solidFill>
                  <a:srgbClr val="006666"/>
                </a:solidFill>
              </a:rPr>
              <a:t>(Gluconeogensis)</a:t>
            </a:r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173038" y="3733800"/>
            <a:ext cx="0" cy="457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 flipV="1">
            <a:off x="173038" y="2971800"/>
            <a:ext cx="0" cy="457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609600" y="6338888"/>
            <a:ext cx="7977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Pyruvate carboxylase + PEP-CK</a:t>
            </a:r>
            <a:r>
              <a:rPr lang="en-US" sz="2800" b="1">
                <a:solidFill>
                  <a:schemeClr val="accent2"/>
                </a:solidFill>
              </a:rPr>
              <a:t> = Pyruvate kinase</a:t>
            </a:r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H="1">
            <a:off x="5715000" y="6275388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8" descr="C:\My Documents\My Pictures\10_004.jpg"/>
          <p:cNvPicPr>
            <a:picLocks noChangeAspect="1" noChangeArrowheads="1"/>
          </p:cNvPicPr>
          <p:nvPr/>
        </p:nvPicPr>
        <p:blipFill>
          <a:blip r:embed="rId2" cstate="print"/>
          <a:srcRect l="4862" t="4598" r="5946" b="27586"/>
          <a:stretch>
            <a:fillRect/>
          </a:stretch>
        </p:blipFill>
        <p:spPr bwMode="auto">
          <a:xfrm>
            <a:off x="2286000" y="1524000"/>
            <a:ext cx="457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15200" cy="1066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Fructose 1,6-Bisphosphatase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676400" y="6110288"/>
            <a:ext cx="5862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Fructose 1,6-bisphosphatase</a:t>
            </a:r>
            <a:r>
              <a:rPr lang="en-US" sz="2800" b="1">
                <a:solidFill>
                  <a:schemeClr val="accent2"/>
                </a:solidFill>
              </a:rPr>
              <a:t> = PFK-1</a:t>
            </a:r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 flipH="1">
            <a:off x="6075363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10_006.jpg"/>
          <p:cNvPicPr>
            <a:picLocks noChangeAspect="1" noChangeArrowheads="1"/>
          </p:cNvPicPr>
          <p:nvPr/>
        </p:nvPicPr>
        <p:blipFill>
          <a:blip r:embed="rId2" cstate="print"/>
          <a:srcRect l="13241" t="3922" r="14124" b="22876"/>
          <a:stretch>
            <a:fillRect/>
          </a:stretch>
        </p:blipFill>
        <p:spPr bwMode="auto">
          <a:xfrm>
            <a:off x="1905000" y="1600200"/>
            <a:ext cx="5486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Glucose 6-Phosphatase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676400" y="6042025"/>
            <a:ext cx="5910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Glucose 6-phosphatase</a:t>
            </a:r>
            <a:r>
              <a:rPr lang="en-US" sz="2800" b="1">
                <a:solidFill>
                  <a:schemeClr val="accent2"/>
                </a:solidFill>
              </a:rPr>
              <a:t> = Glucokinase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5272088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:\My Documents\My Pictures\10_007.jpg"/>
          <p:cNvPicPr>
            <a:picLocks noChangeAspect="1" noChangeArrowheads="1"/>
          </p:cNvPicPr>
          <p:nvPr/>
        </p:nvPicPr>
        <p:blipFill>
          <a:blip r:embed="rId2" cstate="print"/>
          <a:srcRect l="22222" t="2144" r="23232" b="20177"/>
          <a:stretch>
            <a:fillRect/>
          </a:stretch>
        </p:blipFill>
        <p:spPr bwMode="auto">
          <a:xfrm>
            <a:off x="4724400" y="609600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8862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Gluconeogensis:E- Consumed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1066800" y="2819400"/>
            <a:ext cx="29114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Six High-Energy </a:t>
            </a:r>
          </a:p>
          <a:p>
            <a:r>
              <a:rPr lang="en-US" sz="2800" b="1">
                <a:solidFill>
                  <a:schemeClr val="accent2"/>
                </a:solidFill>
              </a:rPr>
              <a:t>Phosphate Bonds</a:t>
            </a:r>
          </a:p>
          <a:p>
            <a:r>
              <a:rPr lang="en-US" sz="2800" b="1">
                <a:solidFill>
                  <a:schemeClr val="accent2"/>
                </a:solidFill>
              </a:rPr>
              <a:t>From Pyruvate to</a:t>
            </a:r>
          </a:p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7716838" y="3565525"/>
            <a:ext cx="88423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ATP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7716838" y="3138488"/>
            <a:ext cx="89852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ADP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Gluconeogenesis: Regulation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66800" y="1460500"/>
            <a:ext cx="70691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Reciprocal control 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	</a:t>
            </a:r>
            <a:r>
              <a:rPr lang="en-US" sz="3400" b="1">
                <a:solidFill>
                  <a:srgbClr val="A50021"/>
                </a:solidFill>
              </a:rPr>
              <a:t>Gluconeogenesis &amp; Glycolysis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Allosteric:</a:t>
            </a:r>
          </a:p>
          <a:p>
            <a:pPr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	  </a:t>
            </a:r>
            <a:r>
              <a:rPr lang="en-US" sz="3400" b="1">
                <a:solidFill>
                  <a:srgbClr val="A50021"/>
                </a:solidFill>
              </a:rPr>
              <a:t>Acetyl CoA</a:t>
            </a:r>
            <a:r>
              <a:rPr lang="en-US" sz="3400" b="1">
                <a:solidFill>
                  <a:schemeClr val="accent2"/>
                </a:solidFill>
              </a:rPr>
              <a:t> </a:t>
            </a:r>
            <a:r>
              <a:rPr lang="en-US" sz="2800" b="1">
                <a:solidFill>
                  <a:schemeClr val="accent2"/>
                </a:solidFill>
              </a:rPr>
              <a:t>(Pyruvate carboxylase)</a:t>
            </a:r>
          </a:p>
          <a:p>
            <a:pPr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	  </a:t>
            </a:r>
            <a:r>
              <a:rPr lang="en-US" sz="3400" b="1">
                <a:solidFill>
                  <a:srgbClr val="A50021"/>
                </a:solidFill>
              </a:rPr>
              <a:t>AMP or  ATP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>
                <a:solidFill>
                  <a:srgbClr val="A50021"/>
                </a:solidFill>
              </a:rPr>
              <a:t>	  F 2,6-Bisphosphate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 Glucagon (  I/G ratio)</a:t>
            </a:r>
          </a:p>
          <a:p>
            <a:pPr>
              <a:buClr>
                <a:srgbClr val="A50021"/>
              </a:buClr>
            </a:pPr>
            <a:r>
              <a:rPr lang="en-US" sz="3400" b="1"/>
              <a:t>	</a:t>
            </a:r>
            <a:r>
              <a:rPr lang="en-US" sz="2800" b="1">
                <a:solidFill>
                  <a:srgbClr val="A50021"/>
                </a:solidFill>
              </a:rPr>
              <a:t>Allosteric </a:t>
            </a:r>
            <a:r>
              <a:rPr lang="en-US" b="1">
                <a:solidFill>
                  <a:schemeClr val="accent2"/>
                </a:solidFill>
              </a:rPr>
              <a:t>(  F 2,6-Bisphosphate)</a:t>
            </a:r>
          </a:p>
          <a:p>
            <a:pPr>
              <a:buClr>
                <a:srgbClr val="A50021"/>
              </a:buClr>
            </a:pPr>
            <a:r>
              <a:rPr lang="en-US" sz="2800" b="1">
                <a:solidFill>
                  <a:srgbClr val="A50021"/>
                </a:solidFill>
              </a:rPr>
              <a:t>	Induction </a:t>
            </a:r>
            <a:r>
              <a:rPr lang="en-US" b="1">
                <a:solidFill>
                  <a:schemeClr val="accent2"/>
                </a:solidFill>
              </a:rPr>
              <a:t>(PEP-CK)</a:t>
            </a:r>
            <a:r>
              <a:rPr lang="en-US" sz="2800" b="1"/>
              <a:t>	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133600" y="386397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3636963" y="5083175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 flipV="1">
            <a:off x="2133600" y="325437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2133600" y="4397375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1427163" y="495935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AutoShape 10"/>
          <p:cNvSpPr>
            <a:spLocks/>
          </p:cNvSpPr>
          <p:nvPr/>
        </p:nvSpPr>
        <p:spPr bwMode="auto">
          <a:xfrm>
            <a:off x="5943600" y="3940175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6078538" y="4046538"/>
            <a:ext cx="291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F 1,6-bisphosphatase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779838" y="5637213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 flipV="1">
            <a:off x="3846513" y="382905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Take Home Message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61178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6"/>
                </a:solidFill>
              </a:rPr>
              <a:t>Gluconeogenesis</a:t>
            </a:r>
            <a:r>
              <a:rPr lang="en-US" sz="3400" b="1" dirty="0" smtClean="0">
                <a:solidFill>
                  <a:schemeClr val="accent6"/>
                </a:solidFill>
              </a:rPr>
              <a:t>:</a:t>
            </a:r>
          </a:p>
          <a:p>
            <a:pPr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Synthesis </a:t>
            </a:r>
            <a:r>
              <a:rPr lang="en-US" sz="3400" b="1" dirty="0">
                <a:solidFill>
                  <a:srgbClr val="A50021"/>
                </a:solidFill>
              </a:rPr>
              <a:t>of glucose from </a:t>
            </a:r>
            <a:r>
              <a:rPr lang="en-US" sz="3400" b="1" dirty="0" err="1">
                <a:solidFill>
                  <a:srgbClr val="A50021"/>
                </a:solidFill>
              </a:rPr>
              <a:t>noncarbohydrates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Anabolic 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Energy-consuming</a:t>
            </a:r>
            <a:endParaRPr lang="en-US" sz="3400" b="1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  <a:buClr>
                <a:srgbClr val="A50021"/>
              </a:buClr>
              <a:buFont typeface="Arial" pitchFamily="34" charset="0"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4 Unique enzymes are required for </a:t>
            </a:r>
          </a:p>
          <a:p>
            <a:pPr marL="228600">
              <a:spcAft>
                <a:spcPts val="0"/>
              </a:spcAft>
              <a:buClr>
                <a:srgbClr val="A50021"/>
              </a:buClr>
              <a:tabLst>
                <a:tab pos="228600" algn="l"/>
              </a:tabLst>
              <a:defRPr/>
            </a:pPr>
            <a:r>
              <a:rPr lang="en-US" sz="3400" b="1" dirty="0">
                <a:solidFill>
                  <a:schemeClr val="accent2"/>
                </a:solidFill>
              </a:rPr>
              <a:t>reversal of the 3</a:t>
            </a:r>
            <a:r>
              <a:rPr lang="en-US" sz="3600" b="1" dirty="0">
                <a:solidFill>
                  <a:schemeClr val="accent2"/>
                </a:solidFill>
              </a:rPr>
              <a:t> irreversible reactions </a:t>
            </a:r>
            <a:endParaRPr lang="en-US" sz="3400" b="1" dirty="0">
              <a:solidFill>
                <a:schemeClr val="accent2"/>
              </a:solidFill>
            </a:endParaRPr>
          </a:p>
          <a:p>
            <a:pPr marL="288925" indent="-60325"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>
                <a:solidFill>
                  <a:schemeClr val="accent2"/>
                </a:solidFill>
              </a:rPr>
              <a:t>of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Both </a:t>
            </a:r>
            <a:r>
              <a:rPr lang="en-US" sz="3400" b="1" dirty="0" err="1">
                <a:solidFill>
                  <a:schemeClr val="accent2"/>
                </a:solidFill>
              </a:rPr>
              <a:t>gluconeogenesis</a:t>
            </a:r>
            <a:r>
              <a:rPr lang="en-US" sz="3400" b="1" dirty="0">
                <a:solidFill>
                  <a:schemeClr val="accent2"/>
                </a:solidFill>
              </a:rPr>
              <a:t> &amp;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r>
              <a:rPr lang="en-US" sz="3400" b="1" dirty="0">
                <a:solidFill>
                  <a:schemeClr val="accent2"/>
                </a:solidFill>
              </a:rPr>
              <a:t> are</a:t>
            </a:r>
          </a:p>
          <a:p>
            <a:pPr marL="228600"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chemeClr val="accent2"/>
                </a:solidFill>
              </a:rPr>
              <a:t>reciprocally-regulated</a:t>
            </a:r>
            <a:endParaRPr lang="en-US" sz="3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Glucose Metabolism: </a:t>
            </a:r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 </a:t>
            </a:r>
            <a:r>
              <a:rPr lang="en-US" sz="4000" b="1" dirty="0" err="1" smtClean="0">
                <a:solidFill>
                  <a:srgbClr val="990000"/>
                </a:solidFill>
                <a:latin typeface="Impact" pitchFamily="42" charset="0"/>
              </a:rPr>
              <a:t>Gluconeogenesis</a:t>
            </a:r>
            <a:endParaRPr lang="en-US" sz="4000" b="1" dirty="0" smtClean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025914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137725" y="4168914"/>
            <a:ext cx="5187638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990000"/>
                </a:solidFill>
                <a:latin typeface="Impact" pitchFamily="42" charset="0"/>
              </a:rPr>
              <a:t>Amr</a:t>
            </a:r>
            <a:r>
              <a:rPr lang="en-US" sz="4000" b="1" dirty="0">
                <a:solidFill>
                  <a:srgbClr val="990000"/>
                </a:solidFill>
                <a:latin typeface="Impact" pitchFamily="42" charset="0"/>
              </a:rPr>
              <a:t> S. </a:t>
            </a:r>
            <a:r>
              <a:rPr lang="en-US" sz="4000" b="1" dirty="0" err="1">
                <a:solidFill>
                  <a:srgbClr val="990000"/>
                </a:solidFill>
                <a:latin typeface="Impact" pitchFamily="42" charset="0"/>
              </a:rPr>
              <a:t>Moustafa</a:t>
            </a:r>
            <a:r>
              <a:rPr lang="en-US" sz="4000" b="1" dirty="0">
                <a:solidFill>
                  <a:srgbClr val="990000"/>
                </a:solidFill>
                <a:latin typeface="Impact" pitchFamily="42" charset="0"/>
              </a:rPr>
              <a:t>, </a:t>
            </a:r>
            <a:r>
              <a:rPr lang="en-US" sz="3600" b="1" i="1" dirty="0" smtClean="0">
                <a:solidFill>
                  <a:srgbClr val="990000"/>
                </a:solidFill>
                <a:latin typeface="Impact" pitchFamily="42" charset="0"/>
              </a:rPr>
              <a:t>MD, PhD</a:t>
            </a:r>
            <a:endParaRPr lang="en-US" sz="3600" b="1" i="1" dirty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" y="49514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Assistant Prof. &amp; Consultant, Medical Biochemistry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Unit,</a:t>
            </a:r>
            <a:endParaRPr lang="en-US" sz="2800" b="1" dirty="0">
              <a:solidFill>
                <a:schemeClr val="accent2"/>
              </a:solidFill>
              <a:latin typeface="Gill Sans MT Condensed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Pathology Dept., College </a:t>
            </a:r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of Medicine, KSU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Gill Sans MT Condensed" pitchFamily="34" charset="0"/>
              </a:rPr>
              <a:t>amrsm@ksu.edu.sa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2971800" cy="9144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77747"/>
            <a:ext cx="8458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lvl="0" indent="-350838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>
                <a:solidFill>
                  <a:schemeClr val="accent6"/>
                </a:solidFill>
              </a:rPr>
              <a:t>importance of </a:t>
            </a:r>
            <a:r>
              <a:rPr lang="en-US" sz="3200" b="1" dirty="0" err="1">
                <a:solidFill>
                  <a:schemeClr val="accent6"/>
                </a:solidFill>
              </a:rPr>
              <a:t>gluconeogenesis</a:t>
            </a:r>
            <a:r>
              <a:rPr lang="en-US" sz="3200" b="1" dirty="0">
                <a:solidFill>
                  <a:schemeClr val="accent6"/>
                </a:solidFill>
              </a:rPr>
              <a:t> as an important pathway for glucose production</a:t>
            </a: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main reactions of </a:t>
            </a:r>
            <a:r>
              <a:rPr lang="en-US" sz="3200" b="1" dirty="0" err="1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rate-limiting enzymes of </a:t>
            </a:r>
            <a:r>
              <a:rPr lang="en-US" sz="3200" b="1" dirty="0" err="1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396875" lvl="0" indent="-396875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accent6"/>
                </a:solidFill>
              </a:rPr>
              <a:t>Gluconeogensis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</a:rPr>
              <a:t>is an </a:t>
            </a:r>
            <a:r>
              <a:rPr lang="en-US" sz="3200" b="1" dirty="0" smtClean="0">
                <a:solidFill>
                  <a:schemeClr val="accent6"/>
                </a:solidFill>
              </a:rPr>
              <a:t>energy-consuming, </a:t>
            </a:r>
            <a:r>
              <a:rPr lang="en-US" sz="3200" b="1" dirty="0">
                <a:solidFill>
                  <a:schemeClr val="accent6"/>
                </a:solidFill>
              </a:rPr>
              <a:t>anabolic pathway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457200"/>
            <a:ext cx="7315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Gluconeogenesis: An Overview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1954213"/>
            <a:ext cx="7234238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Liver (mainly) and Kidneys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Both mitochondria and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 	Exception: </a:t>
            </a:r>
            <a:r>
              <a:rPr lang="en-US" sz="3400" b="1">
                <a:solidFill>
                  <a:srgbClr val="A50021"/>
                </a:solidFill>
              </a:rPr>
              <a:t>Glycerol, only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Gluconeogenic substrates:</a:t>
            </a:r>
          </a:p>
          <a:p>
            <a:r>
              <a:rPr lang="en-US" sz="3400" b="1"/>
              <a:t>	</a:t>
            </a:r>
            <a:r>
              <a:rPr lang="en-US" sz="3400" b="1">
                <a:solidFill>
                  <a:srgbClr val="A50021"/>
                </a:solidFill>
              </a:rPr>
              <a:t>Glycerol</a:t>
            </a:r>
          </a:p>
          <a:p>
            <a:r>
              <a:rPr lang="en-US" sz="3400" b="1">
                <a:solidFill>
                  <a:srgbClr val="A50021"/>
                </a:solidFill>
              </a:rPr>
              <a:t>	Lactate and Pyruvate</a:t>
            </a:r>
          </a:p>
          <a:p>
            <a:r>
              <a:rPr lang="en-US" sz="3400" b="1">
                <a:solidFill>
                  <a:srgbClr val="A50021"/>
                </a:solidFill>
              </a:rPr>
              <a:t>	Glucogenic amino acids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Pathway</a:t>
            </a:r>
            <a:endParaRPr lang="en-US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2606675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Transport of OAA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Substrates: 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Glycerol</a:t>
            </a:r>
            <a:endParaRPr lang="en-US" sz="4000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1219200" y="2403475"/>
            <a:ext cx="157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Glycerol </a:t>
            </a:r>
          </a:p>
        </p:txBody>
      </p:sp>
      <p:sp>
        <p:nvSpPr>
          <p:cNvPr id="6148" name="Line 19"/>
          <p:cNvSpPr>
            <a:spLocks noChangeShapeType="1"/>
          </p:cNvSpPr>
          <p:nvPr/>
        </p:nvSpPr>
        <p:spPr bwMode="auto">
          <a:xfrm>
            <a:off x="2944813" y="2676525"/>
            <a:ext cx="1600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4732338" y="2403475"/>
            <a:ext cx="3433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Glycerol 3-phosphate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3124200" y="2133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*</a:t>
            </a:r>
            <a:r>
              <a:rPr lang="en-US" sz="2800" b="1" dirty="0">
                <a:solidFill>
                  <a:schemeClr val="accent2"/>
                </a:solidFill>
              </a:rPr>
              <a:t>GK</a:t>
            </a:r>
          </a:p>
        </p:txBody>
      </p:sp>
      <p:sp>
        <p:nvSpPr>
          <p:cNvPr id="6151" name="Line 22"/>
          <p:cNvSpPr>
            <a:spLocks noChangeShapeType="1"/>
          </p:cNvSpPr>
          <p:nvPr/>
        </p:nvSpPr>
        <p:spPr bwMode="auto">
          <a:xfrm>
            <a:off x="6373813" y="3200400"/>
            <a:ext cx="0" cy="2057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4084638" y="5334000"/>
            <a:ext cx="460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Dihydroxyacetone phosphate</a:t>
            </a:r>
          </a:p>
        </p:txBody>
      </p:sp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3200400" y="3673475"/>
            <a:ext cx="3044825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Glycerol 3-phosphate </a:t>
            </a:r>
          </a:p>
          <a:p>
            <a:r>
              <a:rPr lang="en-US" b="1">
                <a:solidFill>
                  <a:schemeClr val="accent2"/>
                </a:solidFill>
              </a:rPr>
              <a:t>dehydrogenase</a:t>
            </a:r>
          </a:p>
        </p:txBody>
      </p:sp>
      <p:sp>
        <p:nvSpPr>
          <p:cNvPr id="6154" name="AutoShape 25"/>
          <p:cNvSpPr>
            <a:spLocks noChangeArrowheads="1"/>
          </p:cNvSpPr>
          <p:nvPr/>
        </p:nvSpPr>
        <p:spPr bwMode="auto">
          <a:xfrm>
            <a:off x="6394450" y="3581400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26"/>
          <p:cNvSpPr txBox="1">
            <a:spLocks noChangeArrowheads="1"/>
          </p:cNvSpPr>
          <p:nvPr/>
        </p:nvSpPr>
        <p:spPr bwMode="auto">
          <a:xfrm>
            <a:off x="6850063" y="3455988"/>
            <a:ext cx="1017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NAD+</a:t>
            </a:r>
          </a:p>
        </p:txBody>
      </p:sp>
      <p:sp>
        <p:nvSpPr>
          <p:cNvPr id="6156" name="Text Box 27"/>
          <p:cNvSpPr txBox="1">
            <a:spLocks noChangeArrowheads="1"/>
          </p:cNvSpPr>
          <p:nvPr/>
        </p:nvSpPr>
        <p:spPr bwMode="auto">
          <a:xfrm>
            <a:off x="6842125" y="42322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NADH</a:t>
            </a:r>
          </a:p>
        </p:txBody>
      </p:sp>
      <p:sp>
        <p:nvSpPr>
          <p:cNvPr id="6157" name="Line 28"/>
          <p:cNvSpPr>
            <a:spLocks noChangeShapeType="1"/>
          </p:cNvSpPr>
          <p:nvPr/>
        </p:nvSpPr>
        <p:spPr bwMode="auto">
          <a:xfrm flipH="1">
            <a:off x="3282950" y="5624513"/>
            <a:ext cx="6858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0"/>
          <p:cNvSpPr>
            <a:spLocks noChangeShapeType="1"/>
          </p:cNvSpPr>
          <p:nvPr/>
        </p:nvSpPr>
        <p:spPr bwMode="auto">
          <a:xfrm flipH="1">
            <a:off x="2368550" y="5624513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941388" y="5334000"/>
            <a:ext cx="138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6160" name="Text Box 32"/>
          <p:cNvSpPr txBox="1">
            <a:spLocks noChangeArrowheads="1"/>
          </p:cNvSpPr>
          <p:nvPr/>
        </p:nvSpPr>
        <p:spPr bwMode="auto">
          <a:xfrm>
            <a:off x="1279525" y="5934075"/>
            <a:ext cx="702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</a:rPr>
              <a:t>*GK: Glycerol kinase </a:t>
            </a:r>
            <a:r>
              <a:rPr lang="en-US" sz="2800" b="1">
                <a:solidFill>
                  <a:schemeClr val="accent2"/>
                </a:solidFill>
              </a:rPr>
              <a:t>only</a:t>
            </a:r>
            <a:r>
              <a:rPr lang="en-US" sz="2800" b="1">
                <a:solidFill>
                  <a:srgbClr val="A50021"/>
                </a:solidFill>
              </a:rPr>
              <a:t> in liver &amp; kidneys</a:t>
            </a:r>
          </a:p>
        </p:txBody>
      </p:sp>
      <p:sp>
        <p:nvSpPr>
          <p:cNvPr id="6161" name="AutoShape 33"/>
          <p:cNvSpPr>
            <a:spLocks noChangeArrowheads="1"/>
          </p:cNvSpPr>
          <p:nvPr/>
        </p:nvSpPr>
        <p:spPr bwMode="auto">
          <a:xfrm rot="16200000" flipH="1">
            <a:off x="3429000" y="2386013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34"/>
          <p:cNvSpPr txBox="1">
            <a:spLocks noChangeArrowheads="1"/>
          </p:cNvSpPr>
          <p:nvPr/>
        </p:nvSpPr>
        <p:spPr bwMode="auto">
          <a:xfrm>
            <a:off x="2819400" y="3089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ATP</a:t>
            </a:r>
          </a:p>
        </p:txBody>
      </p:sp>
      <p:sp>
        <p:nvSpPr>
          <p:cNvPr id="6163" name="Text Box 35"/>
          <p:cNvSpPr txBox="1">
            <a:spLocks noChangeArrowheads="1"/>
          </p:cNvSpPr>
          <p:nvPr/>
        </p:nvSpPr>
        <p:spPr bwMode="auto">
          <a:xfrm>
            <a:off x="3581400" y="30892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ADP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05600" cy="1295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Glucogenic Amino Acids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76888" y="3240088"/>
            <a:ext cx="1814512" cy="585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5562600" y="2590800"/>
            <a:ext cx="2057400" cy="6858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114800" cy="1447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Gluconeogenic </a:t>
            </a:r>
            <a:b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Substrates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76888" y="3225800"/>
            <a:ext cx="1814512" cy="584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33800" y="17176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Pyruvate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2133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289675" y="1263650"/>
            <a:ext cx="1420813" cy="523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800080"/>
                </a:solidFill>
              </a:rPr>
              <a:t>Gly, Ala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H="1">
            <a:off x="5105400" y="1524000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5013325" y="547688"/>
            <a:ext cx="1328738" cy="519112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Lactate</a:t>
            </a:r>
          </a:p>
        </p:txBody>
      </p:sp>
      <p:sp>
        <p:nvSpPr>
          <p:cNvPr id="8208" name="AutoShape 17"/>
          <p:cNvSpPr>
            <a:spLocks noChangeArrowheads="1"/>
          </p:cNvSpPr>
          <p:nvPr/>
        </p:nvSpPr>
        <p:spPr bwMode="auto">
          <a:xfrm rot="6382722" flipV="1">
            <a:off x="4533900" y="1143000"/>
            <a:ext cx="762000" cy="533400"/>
          </a:xfrm>
          <a:prstGeom prst="notched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0"/>
          <p:cNvSpPr>
            <a:spLocks noChangeArrowheads="1"/>
          </p:cNvSpPr>
          <p:nvPr/>
        </p:nvSpPr>
        <p:spPr bwMode="auto">
          <a:xfrm>
            <a:off x="5532438" y="2590800"/>
            <a:ext cx="2057400" cy="6096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C:\My Documents\My Pictures\10_002.jpg"/>
          <p:cNvPicPr>
            <a:picLocks noChangeAspect="1" noChangeArrowheads="1"/>
          </p:cNvPicPr>
          <p:nvPr/>
        </p:nvPicPr>
        <p:blipFill>
          <a:blip r:embed="rId2" cstate="print"/>
          <a:srcRect l="13483" t="2857" r="10112" b="12858"/>
          <a:stretch>
            <a:fillRect/>
          </a:stretch>
        </p:blipFill>
        <p:spPr bwMode="auto">
          <a:xfrm>
            <a:off x="2057400" y="2209800"/>
            <a:ext cx="518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81000"/>
            <a:ext cx="8458200" cy="1600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Substrates: 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Lactate</a:t>
            </a:r>
            <a:b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(Cori Cycle)</a:t>
            </a:r>
            <a:endParaRPr lang="en-US" sz="4000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275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Glucose Metabolism:  Gluconeogenesis</vt:lpstr>
      <vt:lpstr>Objectives</vt:lpstr>
      <vt:lpstr>Gluconeogenesis: An Overview</vt:lpstr>
      <vt:lpstr>Gluconeogenic Pathway</vt:lpstr>
      <vt:lpstr>Gluconeogenic Substrates: Glycerol</vt:lpstr>
      <vt:lpstr>Glucogenic Amino Acids</vt:lpstr>
      <vt:lpstr>Gluconeogenic  Substrates</vt:lpstr>
      <vt:lpstr>Gluconeogenic Substrates: Lactate (Cori Cycle)</vt:lpstr>
      <vt:lpstr>Gluconeogenic Pathway</vt:lpstr>
      <vt:lpstr>Pruvate Carboxylase and PEP-CK</vt:lpstr>
      <vt:lpstr>Fructose 1,6-Bisphosphatase</vt:lpstr>
      <vt:lpstr>Glucose 6-Phosphatase</vt:lpstr>
      <vt:lpstr>Gluconeogensis:E- Consumed</vt:lpstr>
      <vt:lpstr>Gluconeogenesis: Regulation</vt:lpstr>
      <vt:lpstr>Take Home Message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Dr.Amr</cp:lastModifiedBy>
  <cp:revision>51</cp:revision>
  <dcterms:created xsi:type="dcterms:W3CDTF">1601-01-01T00:00:00Z</dcterms:created>
  <dcterms:modified xsi:type="dcterms:W3CDTF">2011-09-28T12:16:09Z</dcterms:modified>
</cp:coreProperties>
</file>