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9" r:id="rId2"/>
    <p:sldMasterId id="2147483660" r:id="rId3"/>
    <p:sldMasterId id="2147483663" r:id="rId4"/>
    <p:sldMasterId id="2147483665" r:id="rId5"/>
  </p:sldMasterIdLst>
  <p:notesMasterIdLst>
    <p:notesMasterId r:id="rId43"/>
  </p:notesMasterIdLst>
  <p:handoutMasterIdLst>
    <p:handoutMasterId r:id="rId44"/>
  </p:handoutMasterIdLst>
  <p:sldIdLst>
    <p:sldId id="541" r:id="rId6"/>
    <p:sldId id="542" r:id="rId7"/>
    <p:sldId id="549" r:id="rId8"/>
    <p:sldId id="550" r:id="rId9"/>
    <p:sldId id="551" r:id="rId10"/>
    <p:sldId id="552" r:id="rId11"/>
    <p:sldId id="553" r:id="rId12"/>
    <p:sldId id="554" r:id="rId13"/>
    <p:sldId id="555" r:id="rId14"/>
    <p:sldId id="557" r:id="rId15"/>
    <p:sldId id="558" r:id="rId16"/>
    <p:sldId id="559" r:id="rId17"/>
    <p:sldId id="560" r:id="rId18"/>
    <p:sldId id="561" r:id="rId19"/>
    <p:sldId id="562" r:id="rId20"/>
    <p:sldId id="563" r:id="rId21"/>
    <p:sldId id="575" r:id="rId22"/>
    <p:sldId id="576" r:id="rId23"/>
    <p:sldId id="577" r:id="rId24"/>
    <p:sldId id="578" r:id="rId25"/>
    <p:sldId id="581" r:id="rId26"/>
    <p:sldId id="579" r:id="rId27"/>
    <p:sldId id="580" r:id="rId28"/>
    <p:sldId id="596" r:id="rId29"/>
    <p:sldId id="597" r:id="rId30"/>
    <p:sldId id="599" r:id="rId31"/>
    <p:sldId id="600" r:id="rId32"/>
    <p:sldId id="601" r:id="rId33"/>
    <p:sldId id="602" r:id="rId34"/>
    <p:sldId id="603" r:id="rId35"/>
    <p:sldId id="605" r:id="rId36"/>
    <p:sldId id="606" r:id="rId37"/>
    <p:sldId id="607" r:id="rId38"/>
    <p:sldId id="608" r:id="rId39"/>
    <p:sldId id="609" r:id="rId40"/>
    <p:sldId id="610" r:id="rId41"/>
    <p:sldId id="611" r:id="rId42"/>
  </p:sldIdLst>
  <p:sldSz cx="10287000" cy="6858000" type="35mm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CC33"/>
    <a:srgbClr val="FFFF00"/>
    <a:srgbClr val="FF3300"/>
    <a:srgbClr val="009999"/>
    <a:srgbClr val="009900"/>
    <a:srgbClr val="DC8300"/>
    <a:srgbClr val="FF9900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11" autoAdjust="0"/>
    <p:restoredTop sz="94549" autoAdjust="0"/>
  </p:normalViewPr>
  <p:slideViewPr>
    <p:cSldViewPr>
      <p:cViewPr varScale="1">
        <p:scale>
          <a:sx n="89" d="100"/>
          <a:sy n="89" d="100"/>
        </p:scale>
        <p:origin x="-2008" y="-104"/>
      </p:cViewPr>
      <p:guideLst>
        <p:guide orient="horz" pos="2160"/>
        <p:guide pos="3216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FAD93BE4-1718-7B42-A75C-36E6D4D5CD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4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7109C245-A593-2B4C-9852-FC137729FF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03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0" y="1708150"/>
            <a:ext cx="10290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" name="Arc 3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86100" y="427038"/>
            <a:ext cx="71993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14875" y="1828800"/>
            <a:ext cx="5143500" cy="17526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321C944-7382-914F-9ECC-8789F07850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22808-A844-A44B-8A24-B97833DBEB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46975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15325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1825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A23EF-4D1E-9843-A433-AE86AC2F95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098195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926583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856596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25316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510983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427325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938632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3587133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563146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D05ED-069B-0F4E-9564-6C6EB2C40B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0743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011573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4099240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6337358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Line 2"/>
          <p:cNvSpPr>
            <a:spLocks noChangeShapeType="1"/>
          </p:cNvSpPr>
          <p:nvPr/>
        </p:nvSpPr>
        <p:spPr bwMode="auto">
          <a:xfrm>
            <a:off x="0" y="1708150"/>
            <a:ext cx="10290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23" name="Arc 3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33792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86100" y="427038"/>
            <a:ext cx="71993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3792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14875" y="1828800"/>
            <a:ext cx="5143500" cy="17526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37926" name="Rectangle 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37927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37928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C822872-74D7-AA4E-9EAD-AF7FCC050E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ABF802-B4C7-F841-BCD0-2F25F07B75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07519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C6D69-4B1F-734E-A3B5-64A39F56B7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1268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18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70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CB777B-007E-6E47-A34B-9440E8B11C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08035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68AE2-96A3-4F48-963E-DD47E3045A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12776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8A80E-CD5E-264A-8A09-D759452362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18988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A00849-6841-A14A-878A-6A77A96890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21878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DBC53-D293-394D-B8C4-142AEE5236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98943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7C370-D902-DC45-AF15-277D782F63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40871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18628-54E0-9D4D-BE66-AEBF87D6F2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50095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5669D-6A0D-B841-90BF-1CB0E991B9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43368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15325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1825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2E452-6E1F-F741-A772-AFFAF9F9F7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01983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9719298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11785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767004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618636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4371714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888806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18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70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1E7A4-D154-2C43-9D21-EE7467DF74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52124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4957665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0325103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4909984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7726993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3884229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51892-DB58-2D4D-88CF-8A46F90F08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412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7B137-17E7-134C-A437-FD3C13257A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529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D42FF-993C-A746-8171-BACD1FF5DE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914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451F1-2FC5-AF44-BF5D-5DB8F9BD49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184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DAC18-9FD0-8B48-9369-1D5127C157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56CA8-CFA6-DA43-B49D-E4B8752CB0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82286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3F79A-FA73-C944-8505-F64F4A6796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616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B0CAB-547E-3D44-A80F-9A46B9A1DB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791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5449F-64DB-8441-B5F4-ACF469124F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008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29A1D-A86D-1740-B306-21BC360ABD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007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6D76D-B5F0-934C-8F3A-47E1261DDF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408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E499E-EAA1-8541-9040-77493F7F7A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24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17A5D-F7ED-FA4E-A40C-A5C1DE75E0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09375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6037F-8B24-214F-A3EE-D39F2C6795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66647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883B7-0668-334F-95A8-7BEC732780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35506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7721A-F14C-BD4F-8F06-1C68EAACC2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560204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000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60960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1825" y="1981200"/>
            <a:ext cx="6858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2907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12273581-F88E-BC45-8BD4-2495D1938CC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xmlns:p14="http://schemas.microsoft.com/office/powerpoint/2010/main" spd="slow">
    <p:fade thruBlk="1"/>
  </p:transition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«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j-lt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291845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000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Arc 2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60960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369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1825" y="1981200"/>
            <a:ext cx="6858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69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369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2907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36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AC4E7A1D-4814-8946-9C25-8343D11672C4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xmlns:p14="http://schemas.microsoft.com/office/powerpoint/2010/main" spd="slow">
    <p:fade thruBlk="1"/>
  </p:transition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6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«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8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j-lt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388101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57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57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57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3504B52-6E74-5C43-8FA4-DB3F7ED7894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ChangeArrowheads="1"/>
          </p:cNvSpPr>
          <p:nvPr/>
        </p:nvSpPr>
        <p:spPr bwMode="auto">
          <a:xfrm>
            <a:off x="2857500" y="914400"/>
            <a:ext cx="71993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 algn="l"/>
            <a:r>
              <a:rPr lang="en-US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Protein Structure</a:t>
            </a:r>
          </a:p>
          <a:p>
            <a:pPr algn="l"/>
            <a:r>
              <a:rPr lang="en-US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(Foundation Block)</a:t>
            </a:r>
          </a:p>
        </p:txBody>
      </p:sp>
      <p:sp>
        <p:nvSpPr>
          <p:cNvPr id="394243" name="Text Box 3"/>
          <p:cNvSpPr txBox="1">
            <a:spLocks noChangeArrowheads="1"/>
          </p:cNvSpPr>
          <p:nvPr/>
        </p:nvSpPr>
        <p:spPr bwMode="auto">
          <a:xfrm>
            <a:off x="3527425" y="3027363"/>
            <a:ext cx="496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94244" name="Text Box 4"/>
          <p:cNvSpPr txBox="1">
            <a:spLocks noChangeArrowheads="1"/>
          </p:cNvSpPr>
          <p:nvPr/>
        </p:nvSpPr>
        <p:spPr bwMode="auto">
          <a:xfrm>
            <a:off x="1409700" y="2592388"/>
            <a:ext cx="8124825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3200" b="1" dirty="0">
                <a:solidFill>
                  <a:srgbClr val="FF9900"/>
                </a:solidFill>
              </a:rPr>
              <a:t>What are proteins?</a:t>
            </a:r>
          </a:p>
          <a:p>
            <a:pPr algn="l">
              <a:buFontTx/>
              <a:buChar char="•"/>
            </a:pPr>
            <a:r>
              <a:rPr lang="en-US" sz="3200" b="1" dirty="0"/>
              <a:t>Four levels of structure (primary, secondary, tertiary, quaternary)</a:t>
            </a:r>
          </a:p>
          <a:p>
            <a:pPr algn="l">
              <a:buFontTx/>
              <a:buChar char="•"/>
            </a:pPr>
            <a:r>
              <a:rPr lang="en-US" sz="3200" b="1" dirty="0">
                <a:solidFill>
                  <a:srgbClr val="FF9900"/>
                </a:solidFill>
              </a:rPr>
              <a:t>Protein folding and stability</a:t>
            </a:r>
          </a:p>
          <a:p>
            <a:pPr algn="l">
              <a:buFontTx/>
              <a:buChar char="•"/>
            </a:pPr>
            <a:r>
              <a:rPr lang="en-US" sz="3200" b="1" dirty="0"/>
              <a:t>Protein denaturation</a:t>
            </a:r>
          </a:p>
          <a:p>
            <a:pPr algn="l">
              <a:buFontTx/>
              <a:buChar char="•"/>
            </a:pPr>
            <a:r>
              <a:rPr lang="en-US" sz="3200" b="1" dirty="0">
                <a:solidFill>
                  <a:srgbClr val="FF9900"/>
                </a:solidFill>
              </a:rPr>
              <a:t>Protein </a:t>
            </a:r>
            <a:r>
              <a:rPr lang="en-US" sz="3200" b="1" dirty="0" err="1">
                <a:solidFill>
                  <a:srgbClr val="FF9900"/>
                </a:solidFill>
              </a:rPr>
              <a:t>misfolding</a:t>
            </a:r>
            <a:r>
              <a:rPr lang="en-US" sz="3200" b="1" dirty="0">
                <a:solidFill>
                  <a:srgbClr val="FF9900"/>
                </a:solidFill>
              </a:rPr>
              <a:t> and </a:t>
            </a:r>
            <a:r>
              <a:rPr lang="en-US" sz="3200" b="1" dirty="0" smtClean="0">
                <a:solidFill>
                  <a:srgbClr val="FF9900"/>
                </a:solidFill>
              </a:rPr>
              <a:t>diseases</a:t>
            </a:r>
            <a:endParaRPr lang="en-US" sz="3200" b="1" dirty="0">
              <a:solidFill>
                <a:srgbClr val="FF9900"/>
              </a:solidFill>
            </a:endParaRPr>
          </a:p>
        </p:txBody>
      </p:sp>
      <p:sp>
        <p:nvSpPr>
          <p:cNvPr id="394245" name="Text Box 5"/>
          <p:cNvSpPr txBox="1">
            <a:spLocks noChangeArrowheads="1"/>
          </p:cNvSpPr>
          <p:nvPr/>
        </p:nvSpPr>
        <p:spPr bwMode="auto">
          <a:xfrm>
            <a:off x="3086100" y="1790700"/>
            <a:ext cx="7013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				Dr. Usman Ghani</a:t>
            </a:r>
          </a:p>
        </p:txBody>
      </p:sp>
      <p:pic>
        <p:nvPicPr>
          <p:cNvPr id="394246" name="Picture 6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8" t="15173" r="21277" b="19072"/>
          <a:stretch>
            <a:fillRect/>
          </a:stretch>
        </p:blipFill>
        <p:spPr bwMode="auto">
          <a:xfrm>
            <a:off x="647700" y="1087438"/>
            <a:ext cx="1371600" cy="1274762"/>
          </a:xfrm>
          <a:prstGeom prst="rect">
            <a:avLst/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4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4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4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4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4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4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4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4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4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4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4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4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4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4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4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905000"/>
            <a:ext cx="8229600" cy="28956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600" dirty="0">
                <a:solidFill>
                  <a:srgbClr val="FF9900"/>
                </a:solidFill>
                <a:latin typeface="Palatino" charset="0"/>
              </a:rPr>
              <a:t>Two or more polypeptide chains </a:t>
            </a:r>
            <a:r>
              <a:rPr lang="en-US" sz="3600" dirty="0" smtClean="0">
                <a:solidFill>
                  <a:srgbClr val="FF9900"/>
                </a:solidFill>
                <a:latin typeface="Palatino" charset="0"/>
              </a:rPr>
              <a:t>form </a:t>
            </a:r>
            <a:r>
              <a:rPr lang="en-US" sz="3600" dirty="0">
                <a:solidFill>
                  <a:srgbClr val="FF9900"/>
                </a:solidFill>
                <a:latin typeface="Palatino" charset="0"/>
              </a:rPr>
              <a:t>hydrogen bonding with each other</a:t>
            </a:r>
          </a:p>
          <a:p>
            <a:pPr algn="just">
              <a:buClr>
                <a:srgbClr val="33CC33"/>
              </a:buClr>
            </a:pPr>
            <a:r>
              <a:rPr lang="en-US" sz="3600" dirty="0">
                <a:latin typeface="Palatino" charset="0"/>
              </a:rPr>
              <a:t>Also called </a:t>
            </a:r>
            <a:r>
              <a:rPr lang="en-US" sz="3600" dirty="0">
                <a:solidFill>
                  <a:srgbClr val="FFFF00"/>
                </a:solidFill>
                <a:latin typeface="Palatino" charset="0"/>
              </a:rPr>
              <a:t>pleated </a:t>
            </a:r>
            <a:r>
              <a:rPr lang="en-US" sz="3600" dirty="0" smtClean="0">
                <a:solidFill>
                  <a:srgbClr val="FFFF00"/>
                </a:solidFill>
                <a:latin typeface="Palatino" charset="0"/>
              </a:rPr>
              <a:t>sheets</a:t>
            </a:r>
            <a:endParaRPr lang="en-US" sz="3600" dirty="0" smtClean="0">
              <a:latin typeface="Palatino" charset="0"/>
            </a:endParaRPr>
          </a:p>
          <a:p>
            <a:pPr algn="just">
              <a:buClr>
                <a:srgbClr val="33CC33"/>
              </a:buClr>
            </a:pPr>
            <a:r>
              <a:rPr lang="en-US" sz="3600" dirty="0" smtClean="0">
                <a:latin typeface="Palatino" charset="0"/>
              </a:rPr>
              <a:t>They appear </a:t>
            </a:r>
            <a:r>
              <a:rPr lang="en-US" sz="3600" dirty="0">
                <a:latin typeface="Palatino" charset="0"/>
              </a:rPr>
              <a:t>as folded structures with edges</a:t>
            </a:r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title"/>
          </p:nvPr>
        </p:nvSpPr>
        <p:spPr>
          <a:xfrm>
            <a:off x="1866900" y="533400"/>
            <a:ext cx="6629400" cy="1143000"/>
          </a:xfrm>
          <a:noFill/>
          <a:ln/>
        </p:spPr>
        <p:txBody>
          <a:bodyPr/>
          <a:lstStyle/>
          <a:p>
            <a:pPr algn="ctr"/>
            <a:r>
              <a:rPr lang="en-US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0"/>
              </a:rPr>
              <a:t>b</a:t>
            </a:r>
            <a:r>
              <a:rPr lang="en-US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 Sheets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2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two-stranded </a:t>
            </a:r>
            <a:r>
              <a:rPr lang="en-US" dirty="0">
                <a:latin typeface="Symbol" charset="0"/>
              </a:rPr>
              <a:t>b</a:t>
            </a:r>
            <a:r>
              <a:rPr lang="en-US" dirty="0"/>
              <a:t> antiparallel pleated </a:t>
            </a:r>
            <a:r>
              <a:rPr lang="en-US" dirty="0" smtClean="0"/>
              <a:t>sheet</a:t>
            </a:r>
            <a:endParaRPr lang="en-US" dirty="0"/>
          </a:p>
        </p:txBody>
      </p:sp>
      <p:sp>
        <p:nvSpPr>
          <p:cNvPr id="411651" name="Text Box 3"/>
          <p:cNvSpPr txBox="1">
            <a:spLocks noChangeArrowheads="1"/>
          </p:cNvSpPr>
          <p:nvPr/>
        </p:nvSpPr>
        <p:spPr bwMode="auto">
          <a:xfrm rot="-5400000">
            <a:off x="-123030" y="4774406"/>
            <a:ext cx="8366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228</a:t>
            </a:r>
            <a:endParaRPr lang="en-US" sz="1000">
              <a:latin typeface="Times" charset="0"/>
            </a:endParaRPr>
          </a:p>
        </p:txBody>
      </p:sp>
      <p:pic>
        <p:nvPicPr>
          <p:cNvPr id="4116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419100"/>
            <a:ext cx="5462587" cy="51054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412674" name="Rectangle 2"/>
          <p:cNvSpPr>
            <a:spLocks noChangeArrowheads="1"/>
          </p:cNvSpPr>
          <p:nvPr/>
        </p:nvSpPr>
        <p:spPr bwMode="auto">
          <a:xfrm rot="-5400000">
            <a:off x="-29369" y="4880769"/>
            <a:ext cx="6524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65</a:t>
            </a:r>
          </a:p>
        </p:txBody>
      </p:sp>
      <p:pic>
        <p:nvPicPr>
          <p:cNvPr id="412675" name="Picture 3" descr="Protein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76" b="30000"/>
          <a:stretch>
            <a:fillRect/>
          </a:stretch>
        </p:blipFill>
        <p:spPr bwMode="auto">
          <a:xfrm>
            <a:off x="571500" y="1163638"/>
            <a:ext cx="9144000" cy="362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905000"/>
            <a:ext cx="8229600" cy="2895600"/>
          </a:xfrm>
        </p:spPr>
        <p:txBody>
          <a:bodyPr/>
          <a:lstStyle/>
          <a:p>
            <a:pPr>
              <a:buClr>
                <a:srgbClr val="33CC33"/>
              </a:buClr>
            </a:pPr>
            <a:r>
              <a:rPr lang="en-US" sz="3600">
                <a:solidFill>
                  <a:srgbClr val="FF9900"/>
                </a:solidFill>
                <a:latin typeface="Palatino" charset="0"/>
              </a:rPr>
              <a:t>Two or more hydrogen-bonded polypeptide chains run in opposite direction</a:t>
            </a:r>
          </a:p>
          <a:p>
            <a:pPr>
              <a:buClr>
                <a:srgbClr val="33CC33"/>
              </a:buClr>
            </a:pPr>
            <a:r>
              <a:rPr lang="en-US" sz="3600">
                <a:latin typeface="Palatino" charset="0"/>
              </a:rPr>
              <a:t>Hydrogen bonding is more stable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title"/>
          </p:nvPr>
        </p:nvSpPr>
        <p:spPr>
          <a:xfrm>
            <a:off x="1866900" y="533400"/>
            <a:ext cx="6629400" cy="1143000"/>
          </a:xfrm>
          <a:noFill/>
          <a:ln/>
        </p:spPr>
        <p:txBody>
          <a:bodyPr/>
          <a:lstStyle/>
          <a:p>
            <a:pPr algn="ctr"/>
            <a:r>
              <a:rPr lang="en-US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Antiparallel </a:t>
            </a:r>
            <a:r>
              <a:rPr lang="en-US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0"/>
              </a:rPr>
              <a:t>b</a:t>
            </a:r>
            <a:r>
              <a:rPr lang="en-US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 sheets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3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3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3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3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3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3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69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Symbol" charset="0"/>
              </a:rPr>
              <a:t>b</a:t>
            </a:r>
            <a:r>
              <a:rPr lang="en-US"/>
              <a:t> pleated sheets. (</a:t>
            </a:r>
            <a:r>
              <a:rPr lang="en-US" i="1"/>
              <a:t>a</a:t>
            </a:r>
            <a:r>
              <a:rPr lang="en-US"/>
              <a:t>) The antiparallel </a:t>
            </a:r>
            <a:r>
              <a:rPr lang="en-US">
                <a:latin typeface="Symbol" charset="0"/>
              </a:rPr>
              <a:t>b</a:t>
            </a:r>
            <a:r>
              <a:rPr lang="en-US"/>
              <a:t> pleated sheets</a:t>
            </a:r>
          </a:p>
        </p:txBody>
      </p:sp>
      <p:sp>
        <p:nvSpPr>
          <p:cNvPr id="414723" name="Text Box 3"/>
          <p:cNvSpPr txBox="1">
            <a:spLocks noChangeArrowheads="1"/>
          </p:cNvSpPr>
          <p:nvPr/>
        </p:nvSpPr>
        <p:spPr bwMode="auto">
          <a:xfrm rot="-5400000">
            <a:off x="-123031" y="4769644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227</a:t>
            </a:r>
            <a:endParaRPr lang="en-US" sz="1000">
              <a:latin typeface="Times" charset="0"/>
            </a:endParaRPr>
          </a:p>
        </p:txBody>
      </p:sp>
      <p:pic>
        <p:nvPicPr>
          <p:cNvPr id="4147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1525" y="941388"/>
            <a:ext cx="8743950" cy="4059237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905000"/>
            <a:ext cx="8229600" cy="28956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33CC33"/>
              </a:buClr>
            </a:pPr>
            <a:r>
              <a:rPr lang="en-US" sz="3600">
                <a:solidFill>
                  <a:srgbClr val="FF9900"/>
                </a:solidFill>
                <a:latin typeface="Palatino" charset="0"/>
              </a:rPr>
              <a:t>Two or more hydrogen-bonded polypeptide chains run in the same direction</a:t>
            </a:r>
          </a:p>
          <a:p>
            <a:pPr>
              <a:lnSpc>
                <a:spcPct val="90000"/>
              </a:lnSpc>
              <a:buClr>
                <a:srgbClr val="33CC33"/>
              </a:buClr>
            </a:pPr>
            <a:r>
              <a:rPr lang="en-US" sz="3600">
                <a:latin typeface="Palatino" charset="0"/>
              </a:rPr>
              <a:t>Hydrogen bonding is less stable (distorted)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title"/>
          </p:nvPr>
        </p:nvSpPr>
        <p:spPr>
          <a:xfrm>
            <a:off x="1866900" y="533400"/>
            <a:ext cx="6629400" cy="1143000"/>
          </a:xfrm>
          <a:noFill/>
          <a:ln/>
        </p:spPr>
        <p:txBody>
          <a:bodyPr/>
          <a:lstStyle/>
          <a:p>
            <a:pPr algn="ctr"/>
            <a:r>
              <a:rPr lang="en-US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Parallel </a:t>
            </a:r>
            <a:r>
              <a:rPr lang="en-US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0"/>
              </a:rPr>
              <a:t>b</a:t>
            </a:r>
            <a:r>
              <a:rPr lang="en-US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 sheets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5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5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5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5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5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5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4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Symbol" charset="0"/>
              </a:rPr>
              <a:t>b</a:t>
            </a:r>
            <a:r>
              <a:rPr lang="en-US"/>
              <a:t> pleated sheets. (</a:t>
            </a:r>
            <a:r>
              <a:rPr lang="en-US" i="1"/>
              <a:t>b</a:t>
            </a:r>
            <a:r>
              <a:rPr lang="en-US"/>
              <a:t>) The parallel </a:t>
            </a:r>
            <a:r>
              <a:rPr lang="en-US">
                <a:latin typeface="Symbol" charset="0"/>
              </a:rPr>
              <a:t>b</a:t>
            </a:r>
            <a:r>
              <a:rPr lang="en-US"/>
              <a:t> pleated sheets.</a:t>
            </a:r>
          </a:p>
        </p:txBody>
      </p:sp>
      <p:pic>
        <p:nvPicPr>
          <p:cNvPr id="4167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1525" y="858838"/>
            <a:ext cx="8743950" cy="4225925"/>
          </a:xfrm>
        </p:spPr>
      </p:pic>
      <p:sp>
        <p:nvSpPr>
          <p:cNvPr id="416772" name="Text Box 4"/>
          <p:cNvSpPr txBox="1">
            <a:spLocks noChangeArrowheads="1"/>
          </p:cNvSpPr>
          <p:nvPr/>
        </p:nvSpPr>
        <p:spPr bwMode="auto">
          <a:xfrm rot="-5400000">
            <a:off x="-123031" y="4769644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227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600200"/>
            <a:ext cx="8229600" cy="47244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600">
                <a:solidFill>
                  <a:srgbClr val="DC8300"/>
                </a:solidFill>
                <a:latin typeface="Palatino" charset="0"/>
              </a:rPr>
              <a:t>Turns (reverse turns)</a:t>
            </a:r>
          </a:p>
          <a:p>
            <a:pPr algn="just">
              <a:buClr>
                <a:srgbClr val="33CC33"/>
              </a:buClr>
            </a:pPr>
            <a:r>
              <a:rPr lang="en-US" sz="3600">
                <a:latin typeface="Palatino" charset="0"/>
              </a:rPr>
              <a:t>Loops</a:t>
            </a:r>
          </a:p>
          <a:p>
            <a:pPr algn="just">
              <a:buClr>
                <a:srgbClr val="33CC33"/>
              </a:buClr>
            </a:pPr>
            <a:r>
              <a:rPr lang="en-US" sz="3600">
                <a:solidFill>
                  <a:srgbClr val="DC8300"/>
                </a:solidFill>
                <a:latin typeface="Symbol" charset="0"/>
              </a:rPr>
              <a:t>b</a:t>
            </a:r>
            <a:r>
              <a:rPr lang="en-US" sz="3600">
                <a:solidFill>
                  <a:srgbClr val="DC8300"/>
                </a:solidFill>
                <a:latin typeface="Palatino" charset="0"/>
              </a:rPr>
              <a:t> bends</a:t>
            </a:r>
          </a:p>
          <a:p>
            <a:pPr algn="just">
              <a:buClr>
                <a:srgbClr val="33CC33"/>
              </a:buClr>
            </a:pPr>
            <a:r>
              <a:rPr lang="en-US" sz="3600">
                <a:latin typeface="Palatino" charset="0"/>
              </a:rPr>
              <a:t>Random coils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title"/>
          </p:nvPr>
        </p:nvSpPr>
        <p:spPr>
          <a:xfrm>
            <a:off x="1866900" y="457200"/>
            <a:ext cx="6629400" cy="1143000"/>
          </a:xfrm>
          <a:noFill/>
          <a:ln/>
        </p:spPr>
        <p:txBody>
          <a:bodyPr/>
          <a:lstStyle/>
          <a:p>
            <a:pPr algn="ctr"/>
            <a:r>
              <a:rPr lang="en-US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Other secondary structures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0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0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0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0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0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0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0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066800"/>
            <a:ext cx="8229600" cy="48006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600">
                <a:solidFill>
                  <a:srgbClr val="FFFF00"/>
                </a:solidFill>
                <a:latin typeface="Palatino" charset="0"/>
              </a:rPr>
              <a:t>Supersecondary structures or motifs:</a:t>
            </a:r>
          </a:p>
          <a:p>
            <a:pPr lvl="1">
              <a:buClr>
                <a:srgbClr val="33CC33"/>
              </a:buClr>
            </a:pPr>
            <a:r>
              <a:rPr lang="en-US" sz="3500">
                <a:solidFill>
                  <a:srgbClr val="FFFF00"/>
                </a:solidFill>
                <a:latin typeface="Symbol" charset="0"/>
              </a:rPr>
              <a:t>bab</a:t>
            </a:r>
            <a:r>
              <a:rPr lang="en-US" sz="3500">
                <a:solidFill>
                  <a:srgbClr val="FFFF00"/>
                </a:solidFill>
                <a:latin typeface="Palatino" charset="0"/>
              </a:rPr>
              <a:t> motif: </a:t>
            </a:r>
            <a:r>
              <a:rPr lang="en-US" sz="3500">
                <a:latin typeface="Symbol" charset="0"/>
              </a:rPr>
              <a:t>a</a:t>
            </a:r>
            <a:r>
              <a:rPr lang="en-US" sz="3500">
                <a:latin typeface="Palatino" charset="0"/>
              </a:rPr>
              <a:t> helix connects two </a:t>
            </a:r>
            <a:r>
              <a:rPr lang="en-US" sz="3500">
                <a:latin typeface="Symbol" charset="0"/>
              </a:rPr>
              <a:t>b</a:t>
            </a:r>
            <a:r>
              <a:rPr lang="en-US" sz="3500">
                <a:latin typeface="Palatino" charset="0"/>
              </a:rPr>
              <a:t> sheets</a:t>
            </a:r>
          </a:p>
          <a:p>
            <a:pPr lvl="1">
              <a:buClr>
                <a:srgbClr val="33CC33"/>
              </a:buClr>
            </a:pPr>
            <a:r>
              <a:rPr lang="en-US" sz="3500">
                <a:solidFill>
                  <a:srgbClr val="FFFF00"/>
                </a:solidFill>
                <a:latin typeface="Symbol" charset="0"/>
              </a:rPr>
              <a:t>b</a:t>
            </a:r>
            <a:r>
              <a:rPr lang="en-US" sz="3500">
                <a:solidFill>
                  <a:srgbClr val="FFFF00"/>
                </a:solidFill>
                <a:latin typeface="Palatino" charset="0"/>
              </a:rPr>
              <a:t> hairpin: </a:t>
            </a:r>
            <a:r>
              <a:rPr lang="en-US" sz="3500">
                <a:latin typeface="Palatino" charset="0"/>
              </a:rPr>
              <a:t>reverse turns connect antiparallel </a:t>
            </a:r>
            <a:r>
              <a:rPr lang="en-US" sz="3500">
                <a:latin typeface="Symbol" charset="0"/>
              </a:rPr>
              <a:t>b</a:t>
            </a:r>
            <a:r>
              <a:rPr lang="en-US" sz="3500">
                <a:latin typeface="Palatino" charset="0"/>
              </a:rPr>
              <a:t> sheets</a:t>
            </a:r>
          </a:p>
          <a:p>
            <a:pPr lvl="1" algn="just">
              <a:buClr>
                <a:srgbClr val="33CC33"/>
              </a:buClr>
            </a:pPr>
            <a:r>
              <a:rPr lang="en-US" sz="3500">
                <a:solidFill>
                  <a:srgbClr val="FFFF00"/>
                </a:solidFill>
                <a:latin typeface="Symbol" charset="0"/>
              </a:rPr>
              <a:t>aa</a:t>
            </a:r>
            <a:r>
              <a:rPr lang="en-US" sz="3500">
                <a:solidFill>
                  <a:srgbClr val="FFFF00"/>
                </a:solidFill>
                <a:latin typeface="Palatino" charset="0"/>
              </a:rPr>
              <a:t> motif: </a:t>
            </a:r>
            <a:r>
              <a:rPr lang="en-US" sz="3500">
                <a:latin typeface="Palatino" charset="0"/>
              </a:rPr>
              <a:t>two </a:t>
            </a:r>
            <a:r>
              <a:rPr lang="en-US" sz="3500">
                <a:latin typeface="Symbol" charset="0"/>
              </a:rPr>
              <a:t>a</a:t>
            </a:r>
            <a:r>
              <a:rPr lang="en-US" sz="3500">
                <a:latin typeface="Palatino" charset="0"/>
              </a:rPr>
              <a:t> helices together</a:t>
            </a:r>
          </a:p>
          <a:p>
            <a:pPr lvl="1" algn="just">
              <a:buClr>
                <a:srgbClr val="33CC33"/>
              </a:buClr>
            </a:pPr>
            <a:r>
              <a:rPr lang="en-US" sz="3500">
                <a:solidFill>
                  <a:srgbClr val="FFFF00"/>
                </a:solidFill>
                <a:latin typeface="Symbol" charset="0"/>
              </a:rPr>
              <a:t>b</a:t>
            </a:r>
            <a:r>
              <a:rPr lang="en-US" sz="3500">
                <a:solidFill>
                  <a:srgbClr val="FFFF00"/>
                </a:solidFill>
                <a:latin typeface="Palatino" charset="0"/>
              </a:rPr>
              <a:t> barrels: </a:t>
            </a:r>
            <a:r>
              <a:rPr lang="en-US" sz="3500">
                <a:latin typeface="Palatino" charset="0"/>
              </a:rPr>
              <a:t>rolls of </a:t>
            </a:r>
            <a:r>
              <a:rPr lang="en-US" sz="3500">
                <a:latin typeface="Symbol" charset="0"/>
              </a:rPr>
              <a:t>b</a:t>
            </a:r>
            <a:r>
              <a:rPr lang="en-US" sz="3500">
                <a:latin typeface="Palatino" charset="0"/>
              </a:rPr>
              <a:t> sheets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1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1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1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1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1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1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1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1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1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1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1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1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1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1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1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0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Schematic diagrams of </a:t>
            </a:r>
            <a:r>
              <a:rPr lang="en-US" dirty="0" err="1"/>
              <a:t>supersecondary</a:t>
            </a:r>
            <a:r>
              <a:rPr lang="en-US" dirty="0"/>
              <a:t> structures</a:t>
            </a:r>
          </a:p>
        </p:txBody>
      </p:sp>
      <p:sp>
        <p:nvSpPr>
          <p:cNvPr id="432131" name="Text Box 3"/>
          <p:cNvSpPr txBox="1">
            <a:spLocks noChangeArrowheads="1"/>
          </p:cNvSpPr>
          <p:nvPr/>
        </p:nvSpPr>
        <p:spPr bwMode="auto">
          <a:xfrm rot="-5400000">
            <a:off x="-123031" y="4741069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249</a:t>
            </a:r>
            <a:endParaRPr lang="en-US" sz="1000">
              <a:latin typeface="Times" charset="0"/>
            </a:endParaRPr>
          </a:p>
        </p:txBody>
      </p:sp>
      <p:pic>
        <p:nvPicPr>
          <p:cNvPr id="43213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1525" y="1150938"/>
            <a:ext cx="8743950" cy="3640137"/>
          </a:xfr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181100" y="4724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ctr"/>
            <a:r>
              <a:rPr lang="en-US" dirty="0" err="1" smtClean="0">
                <a:latin typeface="Symbol" charset="2"/>
                <a:cs typeface="Symbol" charset="2"/>
              </a:rPr>
              <a:t>bab</a:t>
            </a:r>
            <a:r>
              <a:rPr lang="en-US" dirty="0" smtClean="0"/>
              <a:t> motif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381500" y="4724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ctr"/>
            <a:r>
              <a:rPr lang="en-US" dirty="0" smtClean="0">
                <a:latin typeface="Symbol" charset="2"/>
                <a:cs typeface="Symbol" charset="2"/>
              </a:rPr>
              <a:t>b </a:t>
            </a:r>
            <a:r>
              <a:rPr lang="en-US" dirty="0" smtClean="0">
                <a:cs typeface="Symbol" charset="2"/>
              </a:rPr>
              <a:t>hairpin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581900" y="4724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ctr"/>
            <a:r>
              <a:rPr lang="en-US" dirty="0" err="1" smtClean="0">
                <a:latin typeface="Symbol" charset="2"/>
                <a:cs typeface="Symbol" charset="2"/>
              </a:rPr>
              <a:t>aa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 smtClean="0"/>
              <a:t>motif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600200"/>
            <a:ext cx="8229600" cy="46482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500">
                <a:latin typeface="Palatino" charset="0"/>
              </a:rPr>
              <a:t>Proteins are polymers of amino acids joined together by peptide bonds</a:t>
            </a:r>
          </a:p>
          <a:p>
            <a:pPr algn="just">
              <a:buClr>
                <a:srgbClr val="33CC33"/>
              </a:buClr>
            </a:pPr>
            <a:endParaRPr lang="en-US" sz="3500">
              <a:latin typeface="Palatino" charset="0"/>
            </a:endParaRP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title"/>
          </p:nvPr>
        </p:nvSpPr>
        <p:spPr>
          <a:xfrm>
            <a:off x="1866900" y="304800"/>
            <a:ext cx="6629400" cy="1143000"/>
          </a:xfrm>
          <a:noFill/>
          <a:ln/>
        </p:spPr>
        <p:txBody>
          <a:bodyPr/>
          <a:lstStyle/>
          <a:p>
            <a:pPr algn="ctr"/>
            <a:r>
              <a:rPr lang="en-US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What are proteins?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5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5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5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66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Symbol" charset="0"/>
              </a:rPr>
              <a:t>b</a:t>
            </a:r>
            <a:r>
              <a:rPr lang="en-US" dirty="0" smtClean="0"/>
              <a:t> </a:t>
            </a:r>
            <a:r>
              <a:rPr lang="en-US" dirty="0"/>
              <a:t>barrel</a:t>
            </a:r>
            <a:endParaRPr lang="en-US" dirty="0">
              <a:latin typeface="ArialMT" charset="0"/>
            </a:endParaRPr>
          </a:p>
        </p:txBody>
      </p:sp>
      <p:sp>
        <p:nvSpPr>
          <p:cNvPr id="433155" name="Text Box 3"/>
          <p:cNvSpPr txBox="1">
            <a:spLocks noChangeArrowheads="1"/>
          </p:cNvSpPr>
          <p:nvPr/>
        </p:nvSpPr>
        <p:spPr bwMode="auto">
          <a:xfrm rot="-5400000">
            <a:off x="-123031" y="4744244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252</a:t>
            </a:r>
            <a:endParaRPr lang="en-US" sz="1000">
              <a:latin typeface="Times" charset="0"/>
            </a:endParaRPr>
          </a:p>
        </p:txBody>
      </p:sp>
      <p:pic>
        <p:nvPicPr>
          <p:cNvPr id="43315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30588" y="419100"/>
            <a:ext cx="3424237" cy="51054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436227" name="Text Box 3"/>
          <p:cNvSpPr txBox="1">
            <a:spLocks noChangeArrowheads="1"/>
          </p:cNvSpPr>
          <p:nvPr/>
        </p:nvSpPr>
        <p:spPr bwMode="auto">
          <a:xfrm rot="-5400000">
            <a:off x="-123030" y="4764881"/>
            <a:ext cx="8366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229</a:t>
            </a:r>
            <a:endParaRPr lang="en-US" sz="1000">
              <a:latin typeface="Times" charset="0"/>
            </a:endParaRPr>
          </a:p>
        </p:txBody>
      </p:sp>
      <p:pic>
        <p:nvPicPr>
          <p:cNvPr id="4362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2050" y="457200"/>
            <a:ext cx="5422900" cy="5105400"/>
          </a:xfr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5638800"/>
            <a:ext cx="8743950" cy="914400"/>
          </a:xfrm>
        </p:spPr>
        <p:txBody>
          <a:bodyPr/>
          <a:lstStyle/>
          <a:p>
            <a:pPr algn="ctr"/>
            <a:r>
              <a:rPr lang="en-US" dirty="0" smtClean="0"/>
              <a:t>Secondary structure of proteins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-helix, 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-sheets, loops, turns, random coils)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600200"/>
            <a:ext cx="8229600" cy="47244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600" dirty="0">
                <a:solidFill>
                  <a:srgbClr val="DC8300"/>
                </a:solidFill>
                <a:latin typeface="Palatino" charset="0"/>
              </a:rPr>
              <a:t>It is the three-dimensional structure of an entire polypeptide chain including side chains</a:t>
            </a:r>
          </a:p>
          <a:p>
            <a:pPr algn="just">
              <a:buClr>
                <a:srgbClr val="33CC33"/>
              </a:buClr>
            </a:pPr>
            <a:r>
              <a:rPr lang="en-US" sz="3600" dirty="0">
                <a:latin typeface="Palatino" charset="0"/>
              </a:rPr>
              <a:t>It is the folding of secondary </a:t>
            </a:r>
            <a:r>
              <a:rPr lang="en-US" sz="3600" dirty="0" smtClean="0">
                <a:latin typeface="Palatino" charset="0"/>
              </a:rPr>
              <a:t>structure and </a:t>
            </a:r>
            <a:r>
              <a:rPr lang="en-US" sz="3600" dirty="0">
                <a:latin typeface="Palatino" charset="0"/>
              </a:rPr>
              <a:t>side chains</a:t>
            </a:r>
          </a:p>
          <a:p>
            <a:pPr algn="just">
              <a:buClr>
                <a:srgbClr val="33CC33"/>
              </a:buClr>
            </a:pPr>
            <a:r>
              <a:rPr lang="en-US" sz="3600" dirty="0" smtClean="0">
                <a:solidFill>
                  <a:srgbClr val="FF9900"/>
                </a:solidFill>
                <a:latin typeface="Palatino" charset="0"/>
              </a:rPr>
              <a:t>Helices, sheets and side chains combined </a:t>
            </a:r>
            <a:r>
              <a:rPr lang="en-US" sz="3600" dirty="0">
                <a:solidFill>
                  <a:srgbClr val="FF9900"/>
                </a:solidFill>
                <a:latin typeface="Palatino" charset="0"/>
              </a:rPr>
              <a:t>to form tertiary structure</a:t>
            </a:r>
            <a:endParaRPr lang="en-US" sz="3600" dirty="0">
              <a:solidFill>
                <a:srgbClr val="DC8300"/>
              </a:solidFill>
              <a:latin typeface="Palatino" charset="0"/>
            </a:endParaRPr>
          </a:p>
          <a:p>
            <a:pPr algn="just">
              <a:buClr>
                <a:srgbClr val="33CC33"/>
              </a:buClr>
              <a:buFont typeface="Wingdings" charset="0"/>
              <a:buNone/>
            </a:pPr>
            <a:endParaRPr lang="en-US" sz="3600" dirty="0">
              <a:latin typeface="Palatino" charset="0"/>
            </a:endParaRP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title"/>
          </p:nvPr>
        </p:nvSpPr>
        <p:spPr>
          <a:xfrm>
            <a:off x="1866900" y="457200"/>
            <a:ext cx="6629400" cy="1143000"/>
          </a:xfrm>
          <a:noFill/>
          <a:ln/>
        </p:spPr>
        <p:txBody>
          <a:bodyPr/>
          <a:lstStyle/>
          <a:p>
            <a:pPr algn="ctr"/>
            <a:r>
              <a:rPr lang="en-US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Tertiary Structure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4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4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4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4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4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4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4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4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4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7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435202" name="Text Box 2"/>
          <p:cNvSpPr txBox="1">
            <a:spLocks noChangeArrowheads="1"/>
          </p:cNvSpPr>
          <p:nvPr/>
        </p:nvSpPr>
        <p:spPr bwMode="auto">
          <a:xfrm rot="-5400000">
            <a:off x="-123030" y="4764881"/>
            <a:ext cx="8366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229</a:t>
            </a:r>
            <a:endParaRPr lang="en-US" sz="1000">
              <a:latin typeface="Time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805" y="533400"/>
            <a:ext cx="4557295" cy="4570659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0" y="5410200"/>
            <a:ext cx="8743950" cy="914400"/>
          </a:xfrm>
        </p:spPr>
        <p:txBody>
          <a:bodyPr/>
          <a:lstStyle/>
          <a:p>
            <a:pPr algn="ctr"/>
            <a:r>
              <a:rPr lang="en-US" dirty="0" smtClean="0"/>
              <a:t>Tertiary structure of proteins</a:t>
            </a:r>
            <a:br>
              <a:rPr lang="en-US" dirty="0" smtClean="0"/>
            </a:br>
            <a:r>
              <a:rPr lang="en-US" dirty="0" smtClean="0"/>
              <a:t>(Secondary structure + side chains)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066800"/>
            <a:ext cx="8229600" cy="47244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600" dirty="0">
                <a:solidFill>
                  <a:srgbClr val="FFFF00"/>
                </a:solidFill>
                <a:latin typeface="Palatino" charset="0"/>
              </a:rPr>
              <a:t>Domains</a:t>
            </a:r>
          </a:p>
          <a:p>
            <a:pPr lvl="1" algn="just">
              <a:buClr>
                <a:srgbClr val="33CC33"/>
              </a:buClr>
            </a:pPr>
            <a:r>
              <a:rPr lang="en-US" sz="3500" dirty="0">
                <a:solidFill>
                  <a:srgbClr val="FF9900"/>
                </a:solidFill>
                <a:latin typeface="Palatino" charset="0"/>
              </a:rPr>
              <a:t>Polypeptide chains (&gt;200 amino acids) fold into two or more clusters known as domains</a:t>
            </a:r>
          </a:p>
          <a:p>
            <a:pPr lvl="1" algn="just">
              <a:buClr>
                <a:srgbClr val="33CC33"/>
              </a:buClr>
            </a:pPr>
            <a:r>
              <a:rPr lang="en-US" sz="3500" dirty="0">
                <a:latin typeface="Palatino" charset="0"/>
              </a:rPr>
              <a:t>Domains are units that look like globular proteins</a:t>
            </a:r>
          </a:p>
          <a:p>
            <a:pPr lvl="1" algn="just">
              <a:buClr>
                <a:srgbClr val="33CC33"/>
              </a:buClr>
            </a:pPr>
            <a:r>
              <a:rPr lang="en-US" sz="3500" dirty="0">
                <a:solidFill>
                  <a:srgbClr val="FF9900"/>
                </a:solidFill>
                <a:latin typeface="Palatino" charset="0"/>
              </a:rPr>
              <a:t>Domains are </a:t>
            </a:r>
            <a:r>
              <a:rPr lang="en-US" sz="3500" dirty="0" smtClean="0">
                <a:solidFill>
                  <a:srgbClr val="FF9900"/>
                </a:solidFill>
                <a:latin typeface="Palatino" charset="0"/>
              </a:rPr>
              <a:t>part </a:t>
            </a:r>
            <a:r>
              <a:rPr lang="en-US" sz="3500" dirty="0">
                <a:solidFill>
                  <a:srgbClr val="FF9900"/>
                </a:solidFill>
                <a:latin typeface="Palatino" charset="0"/>
              </a:rPr>
              <a:t>of protein subunits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1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1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1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1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1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1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1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1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1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1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1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1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58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562600"/>
            <a:ext cx="8915400" cy="1066800"/>
          </a:xfrm>
        </p:spPr>
        <p:txBody>
          <a:bodyPr/>
          <a:lstStyle/>
          <a:p>
            <a:pPr algn="ctr"/>
            <a:r>
              <a:rPr lang="en-US" dirty="0"/>
              <a:t>One subunit </a:t>
            </a:r>
            <a:r>
              <a:rPr lang="en-US" dirty="0" smtClean="0"/>
              <a:t>with two domains</a:t>
            </a:r>
            <a:endParaRPr lang="en-US" dirty="0"/>
          </a:p>
        </p:txBody>
      </p:sp>
      <p:sp>
        <p:nvSpPr>
          <p:cNvPr id="452611" name="Text Box 3"/>
          <p:cNvSpPr txBox="1">
            <a:spLocks noChangeArrowheads="1"/>
          </p:cNvSpPr>
          <p:nvPr/>
        </p:nvSpPr>
        <p:spPr bwMode="auto">
          <a:xfrm rot="-5400000">
            <a:off x="-123030" y="4749006"/>
            <a:ext cx="8366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248</a:t>
            </a:r>
            <a:endParaRPr lang="en-US" sz="1000">
              <a:latin typeface="Times" charset="0"/>
            </a:endParaRPr>
          </a:p>
        </p:txBody>
      </p:sp>
      <p:pic>
        <p:nvPicPr>
          <p:cNvPr id="45261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9250" y="419100"/>
            <a:ext cx="4506913" cy="51054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One subunit with three domains</a:t>
            </a:r>
          </a:p>
        </p:txBody>
      </p:sp>
      <p:sp>
        <p:nvSpPr>
          <p:cNvPr id="454659" name="Text Box 3"/>
          <p:cNvSpPr txBox="1">
            <a:spLocks noChangeArrowheads="1"/>
          </p:cNvSpPr>
          <p:nvPr/>
        </p:nvSpPr>
        <p:spPr bwMode="auto">
          <a:xfrm rot="-5400000">
            <a:off x="-126205" y="4761706"/>
            <a:ext cx="8366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294</a:t>
            </a:r>
            <a:endParaRPr lang="en-US" sz="1000">
              <a:latin typeface="Times" charset="0"/>
            </a:endParaRPr>
          </a:p>
        </p:txBody>
      </p:sp>
      <p:pic>
        <p:nvPicPr>
          <p:cNvPr id="45466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8988" y="419100"/>
            <a:ext cx="6169025" cy="51054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600200"/>
            <a:ext cx="8229600" cy="47244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600">
                <a:solidFill>
                  <a:srgbClr val="DC8300"/>
                </a:solidFill>
                <a:latin typeface="Palatino" charset="0"/>
              </a:rPr>
              <a:t>Many proteins contain two or more polypeptide chains</a:t>
            </a:r>
          </a:p>
          <a:p>
            <a:pPr algn="just">
              <a:buClr>
                <a:srgbClr val="33CC33"/>
              </a:buClr>
            </a:pPr>
            <a:r>
              <a:rPr lang="en-US" sz="3600">
                <a:latin typeface="Palatino" charset="0"/>
              </a:rPr>
              <a:t>Each chain forms a three-dimensional structure called </a:t>
            </a:r>
            <a:r>
              <a:rPr lang="en-US" sz="3600">
                <a:solidFill>
                  <a:srgbClr val="FFFF00"/>
                </a:solidFill>
                <a:latin typeface="Palatino" charset="0"/>
              </a:rPr>
              <a:t>subunit</a:t>
            </a:r>
          </a:p>
          <a:p>
            <a:pPr algn="just">
              <a:buClr>
                <a:srgbClr val="33CC33"/>
              </a:buClr>
            </a:pPr>
            <a:r>
              <a:rPr lang="en-US" sz="3600">
                <a:latin typeface="Palatino" charset="0"/>
              </a:rPr>
              <a:t>It is the 3D arrangement of different subunits of a protein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title"/>
          </p:nvPr>
        </p:nvSpPr>
        <p:spPr>
          <a:xfrm>
            <a:off x="1866900" y="457200"/>
            <a:ext cx="6629400" cy="1143000"/>
          </a:xfrm>
          <a:noFill/>
          <a:ln/>
        </p:spPr>
        <p:txBody>
          <a:bodyPr/>
          <a:lstStyle/>
          <a:p>
            <a:pPr algn="ctr"/>
            <a:r>
              <a:rPr lang="en-US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Quaternary Structure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5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5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5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5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5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5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5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5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5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456706" name="Rectangle 2"/>
          <p:cNvSpPr>
            <a:spLocks noChangeArrowheads="1"/>
          </p:cNvSpPr>
          <p:nvPr/>
        </p:nvSpPr>
        <p:spPr bwMode="auto">
          <a:xfrm rot="-5400000">
            <a:off x="-34131" y="4877594"/>
            <a:ext cx="6524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67</a:t>
            </a:r>
          </a:p>
        </p:txBody>
      </p:sp>
      <p:pic>
        <p:nvPicPr>
          <p:cNvPr id="456707" name="Picture 3" descr="Protein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0" t="70000"/>
          <a:stretch>
            <a:fillRect/>
          </a:stretch>
        </p:blipFill>
        <p:spPr bwMode="auto">
          <a:xfrm>
            <a:off x="1562100" y="838200"/>
            <a:ext cx="6705600" cy="483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754" name="Picture 2" descr="Protein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6" b="29601"/>
          <a:stretch>
            <a:fillRect/>
          </a:stretch>
        </p:blipFill>
        <p:spPr bwMode="auto">
          <a:xfrm>
            <a:off x="436563" y="457200"/>
            <a:ext cx="516413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8755" name="Picture 3" descr="Protein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10" t="70399" r="2640"/>
          <a:stretch>
            <a:fillRect/>
          </a:stretch>
        </p:blipFill>
        <p:spPr bwMode="auto">
          <a:xfrm>
            <a:off x="5524500" y="3262313"/>
            <a:ext cx="4343400" cy="321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8756" name="Picture 4" descr="Protein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" t="70399" r="61290" b="2888"/>
          <a:stretch>
            <a:fillRect/>
          </a:stretch>
        </p:blipFill>
        <p:spPr bwMode="auto">
          <a:xfrm>
            <a:off x="6108700" y="228600"/>
            <a:ext cx="2921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524000"/>
            <a:ext cx="8229600" cy="49530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200">
                <a:solidFill>
                  <a:srgbClr val="FF9900"/>
                </a:solidFill>
                <a:latin typeface="Palatino" charset="0"/>
              </a:rPr>
              <a:t>It is the linear sequence of amino acids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title"/>
          </p:nvPr>
        </p:nvSpPr>
        <p:spPr>
          <a:xfrm>
            <a:off x="1866900" y="304800"/>
            <a:ext cx="6629400" cy="1143000"/>
          </a:xfrm>
          <a:noFill/>
          <a:ln/>
        </p:spPr>
        <p:txBody>
          <a:bodyPr/>
          <a:lstStyle/>
          <a:p>
            <a:pPr algn="ctr"/>
            <a:r>
              <a:rPr lang="en-US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Primary Structure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2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2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2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52500" y="1066800"/>
            <a:ext cx="8610600" cy="47244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600" dirty="0">
                <a:solidFill>
                  <a:srgbClr val="FFFF00"/>
                </a:solidFill>
                <a:latin typeface="Palatino" charset="0"/>
              </a:rPr>
              <a:t>Hemoglobin is a globular protein</a:t>
            </a:r>
          </a:p>
          <a:p>
            <a:pPr lvl="1" algn="just">
              <a:buClr>
                <a:srgbClr val="33CC33"/>
              </a:buClr>
            </a:pPr>
            <a:r>
              <a:rPr lang="en-US" sz="3600" dirty="0">
                <a:solidFill>
                  <a:srgbClr val="FF9900"/>
                </a:solidFill>
                <a:latin typeface="Palatino" charset="0"/>
              </a:rPr>
              <a:t>A </a:t>
            </a:r>
            <a:r>
              <a:rPr lang="en-US" sz="3600" dirty="0" err="1">
                <a:solidFill>
                  <a:srgbClr val="FF9900"/>
                </a:solidFill>
                <a:latin typeface="Palatino" charset="0"/>
              </a:rPr>
              <a:t>multisubunit</a:t>
            </a:r>
            <a:r>
              <a:rPr lang="en-US" sz="3600" dirty="0">
                <a:solidFill>
                  <a:srgbClr val="FF9900"/>
                </a:solidFill>
                <a:latin typeface="Palatino" charset="0"/>
              </a:rPr>
              <a:t> protein is called </a:t>
            </a:r>
            <a:r>
              <a:rPr lang="en-US" sz="3600" dirty="0">
                <a:solidFill>
                  <a:srgbClr val="FFFF00"/>
                </a:solidFill>
                <a:latin typeface="Palatino" charset="0"/>
              </a:rPr>
              <a:t>oligomer</a:t>
            </a:r>
          </a:p>
          <a:p>
            <a:pPr lvl="1">
              <a:buClr>
                <a:srgbClr val="33CC33"/>
              </a:buClr>
            </a:pPr>
            <a:r>
              <a:rPr lang="en-US" sz="3600" dirty="0">
                <a:latin typeface="Palatino" charset="0"/>
              </a:rPr>
              <a:t>Composed of </a:t>
            </a:r>
            <a:r>
              <a:rPr lang="en-US" sz="3600" dirty="0">
                <a:latin typeface="Symbol" charset="0"/>
              </a:rPr>
              <a:t>a</a:t>
            </a:r>
            <a:r>
              <a:rPr lang="en-US" sz="3600" baseline="-25000" dirty="0">
                <a:latin typeface="Palatino" charset="0"/>
              </a:rPr>
              <a:t>2</a:t>
            </a:r>
            <a:r>
              <a:rPr lang="en-US" sz="3600" dirty="0">
                <a:latin typeface="Symbol" charset="0"/>
              </a:rPr>
              <a:t>b</a:t>
            </a:r>
            <a:r>
              <a:rPr lang="en-US" sz="3600" baseline="-25000" dirty="0">
                <a:latin typeface="Palatino" charset="0"/>
              </a:rPr>
              <a:t>2</a:t>
            </a:r>
            <a:r>
              <a:rPr lang="en-US" sz="3600" dirty="0">
                <a:latin typeface="Palatino" charset="0"/>
              </a:rPr>
              <a:t> subunits </a:t>
            </a:r>
            <a:r>
              <a:rPr lang="en-US" sz="3600" dirty="0" smtClean="0">
                <a:latin typeface="Palatino" charset="0"/>
              </a:rPr>
              <a:t>(4 chains, 4 </a:t>
            </a:r>
            <a:r>
              <a:rPr lang="en-US" sz="3600" dirty="0">
                <a:latin typeface="Palatino" charset="0"/>
              </a:rPr>
              <a:t>subunits)</a:t>
            </a:r>
          </a:p>
          <a:p>
            <a:pPr lvl="1" algn="just">
              <a:buClr>
                <a:srgbClr val="33CC33"/>
              </a:buClr>
            </a:pPr>
            <a:r>
              <a:rPr lang="en-US" sz="3600" dirty="0">
                <a:solidFill>
                  <a:srgbClr val="FF9900"/>
                </a:solidFill>
                <a:latin typeface="Palatino" charset="0"/>
              </a:rPr>
              <a:t>Two same subunits are called </a:t>
            </a:r>
            <a:r>
              <a:rPr lang="en-US" sz="3600" dirty="0" err="1">
                <a:solidFill>
                  <a:srgbClr val="FFFF00"/>
                </a:solidFill>
                <a:latin typeface="Palatino" charset="0"/>
              </a:rPr>
              <a:t>protomers</a:t>
            </a:r>
            <a:endParaRPr lang="en-US" sz="3600" dirty="0">
              <a:latin typeface="Palatino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9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9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9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9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9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9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9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9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9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9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9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9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7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600200"/>
            <a:ext cx="8229600" cy="47244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600">
                <a:solidFill>
                  <a:srgbClr val="DC8300"/>
                </a:solidFill>
                <a:latin typeface="Palatino" charset="0"/>
              </a:rPr>
              <a:t>Forces that stabilize proteins</a:t>
            </a:r>
          </a:p>
          <a:p>
            <a:pPr algn="just">
              <a:buClr>
                <a:srgbClr val="33CC33"/>
              </a:buClr>
            </a:pPr>
            <a:r>
              <a:rPr lang="en-US" sz="3600">
                <a:latin typeface="Palatino" charset="0"/>
              </a:rPr>
              <a:t>Protein denaturation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title"/>
          </p:nvPr>
        </p:nvSpPr>
        <p:spPr>
          <a:xfrm>
            <a:off x="1866900" y="457200"/>
            <a:ext cx="6629400" cy="1143000"/>
          </a:xfrm>
          <a:noFill/>
          <a:ln/>
        </p:spPr>
        <p:txBody>
          <a:bodyPr/>
          <a:lstStyle/>
          <a:p>
            <a:pPr algn="ctr"/>
            <a:r>
              <a:rPr lang="en-US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Protein folding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1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1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1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1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1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1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600200"/>
            <a:ext cx="8229600" cy="50292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600">
                <a:solidFill>
                  <a:srgbClr val="FFFF00"/>
                </a:solidFill>
                <a:latin typeface="Palatino" charset="0"/>
              </a:rPr>
              <a:t>Hydrophobic effect:</a:t>
            </a:r>
          </a:p>
          <a:p>
            <a:pPr lvl="1" algn="just">
              <a:buClr>
                <a:srgbClr val="33CC33"/>
              </a:buClr>
            </a:pPr>
            <a:r>
              <a:rPr lang="en-US" sz="3500">
                <a:latin typeface="Palatino" charset="0"/>
              </a:rPr>
              <a:t>Nonpolar groups to minimize their contacts with water</a:t>
            </a:r>
          </a:p>
          <a:p>
            <a:pPr lvl="1" algn="just">
              <a:buClr>
                <a:srgbClr val="33CC33"/>
              </a:buClr>
            </a:pPr>
            <a:r>
              <a:rPr lang="en-US" sz="3500">
                <a:latin typeface="Palatino" charset="0"/>
              </a:rPr>
              <a:t>Nonpolar side chains are in the interior of a protein</a:t>
            </a:r>
          </a:p>
          <a:p>
            <a:pPr algn="just">
              <a:buClr>
                <a:srgbClr val="33CC33"/>
              </a:buClr>
            </a:pPr>
            <a:r>
              <a:rPr lang="en-US" sz="3600">
                <a:solidFill>
                  <a:srgbClr val="FFFF00"/>
                </a:solidFill>
                <a:latin typeface="Palatino" charset="0"/>
              </a:rPr>
              <a:t>Hydrogen bonding</a:t>
            </a:r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title"/>
          </p:nvPr>
        </p:nvSpPr>
        <p:spPr>
          <a:xfrm>
            <a:off x="1866900" y="457200"/>
            <a:ext cx="6629400" cy="1143000"/>
          </a:xfrm>
          <a:noFill/>
          <a:ln/>
        </p:spPr>
        <p:txBody>
          <a:bodyPr/>
          <a:lstStyle/>
          <a:p>
            <a:pPr algn="ctr"/>
            <a:r>
              <a:rPr lang="en-US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Forces that stabilize protein structure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2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2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2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2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2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2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2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2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2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2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2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2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0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066800"/>
            <a:ext cx="8229600" cy="5029200"/>
          </a:xfrm>
        </p:spPr>
        <p:txBody>
          <a:bodyPr/>
          <a:lstStyle/>
          <a:p>
            <a:pPr>
              <a:buClr>
                <a:srgbClr val="33CC33"/>
              </a:buClr>
            </a:pPr>
            <a:r>
              <a:rPr lang="en-US" sz="3600" dirty="0">
                <a:solidFill>
                  <a:srgbClr val="FFFF00"/>
                </a:solidFill>
                <a:latin typeface="Palatino" charset="0"/>
              </a:rPr>
              <a:t>Electrostatic interactions (ion pairing):</a:t>
            </a:r>
          </a:p>
          <a:p>
            <a:pPr lvl="1" algn="just">
              <a:buClr>
                <a:srgbClr val="33CC33"/>
              </a:buClr>
            </a:pPr>
            <a:r>
              <a:rPr lang="en-US" sz="3500" dirty="0">
                <a:latin typeface="Palatino" charset="0"/>
              </a:rPr>
              <a:t>Between positive and negative charges</a:t>
            </a:r>
          </a:p>
          <a:p>
            <a:pPr>
              <a:buClr>
                <a:srgbClr val="33CC33"/>
              </a:buClr>
            </a:pPr>
            <a:r>
              <a:rPr lang="en-US" sz="3600" dirty="0">
                <a:solidFill>
                  <a:srgbClr val="FFFF00"/>
                </a:solidFill>
                <a:latin typeface="Palatino" charset="0"/>
              </a:rPr>
              <a:t>van der Waals forces (weak polar forces):</a:t>
            </a:r>
          </a:p>
          <a:p>
            <a:pPr lvl="1" algn="just">
              <a:buClr>
                <a:srgbClr val="33CC33"/>
              </a:buClr>
            </a:pPr>
            <a:r>
              <a:rPr lang="en-US" sz="3500" dirty="0">
                <a:latin typeface="Palatino" charset="0"/>
              </a:rPr>
              <a:t>Weak </a:t>
            </a:r>
            <a:r>
              <a:rPr lang="en-US" sz="3500" dirty="0" smtClean="0">
                <a:latin typeface="Palatino" charset="0"/>
              </a:rPr>
              <a:t>attractive or repulsive forces</a:t>
            </a:r>
            <a:r>
              <a:rPr lang="en-US" sz="3500" dirty="0">
                <a:latin typeface="Palatino" charset="0"/>
              </a:rPr>
              <a:t> </a:t>
            </a:r>
            <a:r>
              <a:rPr lang="en-US" sz="3500" dirty="0" smtClean="0">
                <a:latin typeface="Palatino" charset="0"/>
              </a:rPr>
              <a:t>between molecules</a:t>
            </a:r>
            <a:endParaRPr lang="en-US" sz="3500" dirty="0">
              <a:latin typeface="Palatino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3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3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3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3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3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3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3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3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3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3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3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3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87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371600"/>
            <a:ext cx="8229600" cy="50292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33CC33"/>
              </a:buClr>
            </a:pPr>
            <a:r>
              <a:rPr lang="en-US" sz="3200">
                <a:solidFill>
                  <a:srgbClr val="FFFF00"/>
                </a:solidFill>
                <a:latin typeface="Palatino" charset="0"/>
              </a:rPr>
              <a:t>Denaturation:</a:t>
            </a:r>
            <a:r>
              <a:rPr lang="en-US" sz="3200">
                <a:solidFill>
                  <a:srgbClr val="DC8300"/>
                </a:solidFill>
                <a:latin typeface="Palatino" charset="0"/>
              </a:rPr>
              <a:t> </a:t>
            </a:r>
            <a:r>
              <a:rPr lang="en-US" sz="3200">
                <a:latin typeface="Palatino" charset="0"/>
              </a:rPr>
              <a:t>A process in which a protein looses its native structure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 sz="3200">
                <a:solidFill>
                  <a:srgbClr val="FFFF00"/>
                </a:solidFill>
                <a:latin typeface="Palatino" charset="0"/>
              </a:rPr>
              <a:t>Factors that cause denaturation:</a:t>
            </a:r>
          </a:p>
          <a:p>
            <a:pPr lvl="1" algn="just">
              <a:lnSpc>
                <a:spcPct val="90000"/>
              </a:lnSpc>
              <a:buClr>
                <a:srgbClr val="33CC33"/>
              </a:buClr>
            </a:pPr>
            <a:r>
              <a:rPr lang="en-US" sz="3100">
                <a:solidFill>
                  <a:srgbClr val="FFFF00"/>
                </a:solidFill>
                <a:latin typeface="Palatino" charset="0"/>
              </a:rPr>
              <a:t>Heat:</a:t>
            </a:r>
            <a:r>
              <a:rPr lang="en-US" sz="3100">
                <a:latin typeface="Palatino" charset="0"/>
              </a:rPr>
              <a:t> disrupts hydrogen bonding</a:t>
            </a:r>
          </a:p>
          <a:p>
            <a:pPr lvl="1">
              <a:lnSpc>
                <a:spcPct val="90000"/>
              </a:lnSpc>
              <a:buClr>
                <a:srgbClr val="33CC33"/>
              </a:buClr>
            </a:pPr>
            <a:r>
              <a:rPr lang="en-US" sz="3100">
                <a:solidFill>
                  <a:srgbClr val="FFFF00"/>
                </a:solidFill>
                <a:latin typeface="Palatino" charset="0"/>
              </a:rPr>
              <a:t>Change in pH:</a:t>
            </a:r>
            <a:r>
              <a:rPr lang="en-US" sz="3100">
                <a:latin typeface="Palatino" charset="0"/>
              </a:rPr>
              <a:t> alters ionization states of aa</a:t>
            </a:r>
          </a:p>
          <a:p>
            <a:pPr lvl="1">
              <a:lnSpc>
                <a:spcPct val="90000"/>
              </a:lnSpc>
              <a:buClr>
                <a:srgbClr val="33CC33"/>
              </a:buClr>
            </a:pPr>
            <a:r>
              <a:rPr lang="en-US" sz="3100">
                <a:solidFill>
                  <a:srgbClr val="FFFF00"/>
                </a:solidFill>
                <a:latin typeface="Palatino" charset="0"/>
              </a:rPr>
              <a:t>Detergents:</a:t>
            </a:r>
            <a:r>
              <a:rPr lang="en-US" sz="3100">
                <a:latin typeface="Palatino" charset="0"/>
              </a:rPr>
              <a:t> interfere with hydrophobic interactions</a:t>
            </a:r>
          </a:p>
          <a:p>
            <a:pPr lvl="1">
              <a:lnSpc>
                <a:spcPct val="90000"/>
              </a:lnSpc>
              <a:buClr>
                <a:srgbClr val="33CC33"/>
              </a:buClr>
            </a:pPr>
            <a:r>
              <a:rPr lang="en-US" sz="3100">
                <a:solidFill>
                  <a:srgbClr val="FFFF00"/>
                </a:solidFill>
                <a:latin typeface="Palatino" charset="0"/>
              </a:rPr>
              <a:t>Chaotropic agents: </a:t>
            </a:r>
            <a:r>
              <a:rPr lang="en-US" sz="3100">
                <a:latin typeface="Palatino" charset="0"/>
              </a:rPr>
              <a:t>ions or small organic molecules that disrupt hydrophobic interactions</a:t>
            </a:r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title"/>
          </p:nvPr>
        </p:nvSpPr>
        <p:spPr>
          <a:xfrm>
            <a:off x="1866900" y="457200"/>
            <a:ext cx="6629400" cy="1143000"/>
          </a:xfrm>
          <a:noFill/>
          <a:ln/>
        </p:spPr>
        <p:txBody>
          <a:bodyPr/>
          <a:lstStyle/>
          <a:p>
            <a:pPr algn="ctr"/>
            <a:r>
              <a:rPr lang="en-US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Protein denaturation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4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4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4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4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4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4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4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4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4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4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4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4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4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4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4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64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4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4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89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371600"/>
            <a:ext cx="8229600" cy="5029200"/>
          </a:xfrm>
        </p:spPr>
        <p:txBody>
          <a:bodyPr/>
          <a:lstStyle/>
          <a:p>
            <a:pPr>
              <a:buClr>
                <a:srgbClr val="33CC33"/>
              </a:buClr>
            </a:pP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Every protein must fold to achieve its normal conformation and function</a:t>
            </a:r>
          </a:p>
          <a:p>
            <a:pPr>
              <a:buClr>
                <a:srgbClr val="33CC33"/>
              </a:buClr>
            </a:pPr>
            <a:r>
              <a:rPr lang="en-US" sz="3200" dirty="0">
                <a:latin typeface="Palatino" charset="0"/>
              </a:rPr>
              <a:t>Abnormal folding of proteins leads to a number of diseases in humans</a:t>
            </a:r>
          </a:p>
          <a:p>
            <a:pPr>
              <a:buClr>
                <a:srgbClr val="33CC33"/>
              </a:buClr>
              <a:buFont typeface="Wingdings" charset="0"/>
              <a:buNone/>
            </a:pPr>
            <a:r>
              <a:rPr lang="en-US" sz="3200" dirty="0" smtClean="0">
                <a:solidFill>
                  <a:srgbClr val="FFFF00"/>
                </a:solidFill>
                <a:latin typeface="Palatino" charset="0"/>
              </a:rPr>
              <a:t>Alzheimer</a:t>
            </a:r>
            <a:r>
              <a:rPr lang="en-US" sz="3200" dirty="0" smtClean="0">
                <a:solidFill>
                  <a:srgbClr val="FFFF00"/>
                </a:solidFill>
                <a:latin typeface="Arial"/>
              </a:rPr>
              <a:t>’</a:t>
            </a:r>
            <a:r>
              <a:rPr lang="en-US" sz="3200" dirty="0" smtClean="0">
                <a:solidFill>
                  <a:srgbClr val="FFFF00"/>
                </a:solidFill>
                <a:latin typeface="Palatino" charset="0"/>
              </a:rPr>
              <a:t>s </a:t>
            </a:r>
            <a:r>
              <a:rPr lang="en-US" sz="3200" dirty="0">
                <a:solidFill>
                  <a:srgbClr val="FFFF00"/>
                </a:solidFill>
                <a:latin typeface="Palatino" charset="0"/>
              </a:rPr>
              <a:t>disease:</a:t>
            </a:r>
            <a:endParaRPr lang="en-US" sz="3200" dirty="0">
              <a:latin typeface="Palatino" charset="0"/>
            </a:endParaRPr>
          </a:p>
          <a:p>
            <a:pPr>
              <a:buClr>
                <a:srgbClr val="33CC33"/>
              </a:buClr>
            </a:pPr>
            <a:r>
              <a:rPr lang="en-US" sz="3200" dirty="0" smtClean="0">
                <a:latin typeface="Symbol" charset="0"/>
              </a:rPr>
              <a:t>b</a:t>
            </a:r>
            <a:r>
              <a:rPr lang="en-US" sz="3200" dirty="0" smtClean="0">
                <a:latin typeface="Palatino" charset="0"/>
              </a:rPr>
              <a:t>-amyloid </a:t>
            </a:r>
            <a:r>
              <a:rPr lang="en-US" sz="3200" dirty="0">
                <a:latin typeface="Palatino" charset="0"/>
              </a:rPr>
              <a:t>protein is a </a:t>
            </a:r>
            <a:r>
              <a:rPr lang="en-US" sz="3200" dirty="0" err="1">
                <a:latin typeface="Palatino" charset="0"/>
              </a:rPr>
              <a:t>misfolded</a:t>
            </a:r>
            <a:r>
              <a:rPr lang="en-US" sz="3200" dirty="0">
                <a:latin typeface="Palatino" charset="0"/>
              </a:rPr>
              <a:t> protein</a:t>
            </a:r>
          </a:p>
          <a:p>
            <a:pPr>
              <a:buClr>
                <a:srgbClr val="33CC33"/>
              </a:buClr>
            </a:pPr>
            <a:r>
              <a:rPr lang="en-US" sz="3200" dirty="0">
                <a:latin typeface="Palatino" charset="0"/>
              </a:rPr>
              <a:t>It forms fibrous deposits or plaques in the </a:t>
            </a:r>
            <a:r>
              <a:rPr lang="en-US" sz="3200" dirty="0" smtClean="0">
                <a:latin typeface="Palatino" charset="0"/>
              </a:rPr>
              <a:t>brains </a:t>
            </a:r>
            <a:r>
              <a:rPr lang="en-US" sz="3200" dirty="0">
                <a:latin typeface="Palatino" charset="0"/>
              </a:rPr>
              <a:t>of </a:t>
            </a:r>
            <a:r>
              <a:rPr lang="en-US" sz="3200" dirty="0" smtClean="0">
                <a:latin typeface="Palatino" charset="0"/>
              </a:rPr>
              <a:t>Alzheimer</a:t>
            </a:r>
            <a:r>
              <a:rPr lang="en-US" sz="3200" dirty="0" smtClean="0">
                <a:latin typeface="Arial"/>
              </a:rPr>
              <a:t>’</a:t>
            </a:r>
            <a:r>
              <a:rPr lang="en-US" sz="3200" dirty="0" smtClean="0">
                <a:latin typeface="Palatino" charset="0"/>
              </a:rPr>
              <a:t>s patients</a:t>
            </a:r>
            <a:endParaRPr lang="en-US" sz="3200" dirty="0">
              <a:latin typeface="Palatino" charset="0"/>
            </a:endParaRPr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title"/>
          </p:nvPr>
        </p:nvSpPr>
        <p:spPr>
          <a:xfrm>
            <a:off x="1866900" y="457200"/>
            <a:ext cx="6629400" cy="1143000"/>
          </a:xfrm>
          <a:noFill/>
          <a:ln/>
        </p:spPr>
        <p:txBody>
          <a:bodyPr/>
          <a:lstStyle/>
          <a:p>
            <a:pPr algn="ctr"/>
            <a:r>
              <a:rPr lang="en-US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Protein misfolding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5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5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5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5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5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5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5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5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5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5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5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5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5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5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5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2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066800"/>
            <a:ext cx="8229600" cy="4724400"/>
          </a:xfrm>
        </p:spPr>
        <p:txBody>
          <a:bodyPr/>
          <a:lstStyle/>
          <a:p>
            <a:pPr>
              <a:buClr>
                <a:srgbClr val="33CC33"/>
              </a:buClr>
              <a:buFont typeface="Wingdings" charset="0"/>
              <a:buNone/>
            </a:pPr>
            <a:r>
              <a:rPr lang="en-US" sz="3200">
                <a:solidFill>
                  <a:srgbClr val="FFFF00"/>
                </a:solidFill>
                <a:latin typeface="Palatino" charset="0"/>
              </a:rPr>
              <a:t>Creutzfeldt-Jacob or prion disease:</a:t>
            </a:r>
          </a:p>
          <a:p>
            <a:pPr>
              <a:buClr>
                <a:srgbClr val="33CC33"/>
              </a:buClr>
            </a:pPr>
            <a:r>
              <a:rPr lang="en-US" sz="3200">
                <a:latin typeface="Palatino" charset="0"/>
              </a:rPr>
              <a:t>Piron protein is present in normal brain tissue</a:t>
            </a:r>
          </a:p>
          <a:p>
            <a:pPr>
              <a:buClr>
                <a:srgbClr val="33CC33"/>
              </a:buClr>
            </a:pPr>
            <a:r>
              <a:rPr lang="en-US" sz="3200">
                <a:latin typeface="Palatino" charset="0"/>
              </a:rPr>
              <a:t>In diseased brains, the same protein is misfolded</a:t>
            </a:r>
          </a:p>
          <a:p>
            <a:pPr>
              <a:buClr>
                <a:srgbClr val="33CC33"/>
              </a:buClr>
            </a:pPr>
            <a:r>
              <a:rPr lang="en-US" sz="3200">
                <a:latin typeface="Palatino" charset="0"/>
              </a:rPr>
              <a:t>Therefore it forms insoluble fibrous aggregates that damage brain cells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6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6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6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6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6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6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6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6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6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6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6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6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46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ChangeArrowheads="1"/>
          </p:cNvSpPr>
          <p:nvPr/>
        </p:nvSpPr>
        <p:spPr bwMode="auto">
          <a:xfrm>
            <a:off x="1457325" y="2438400"/>
            <a:ext cx="69754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6038" tIns="46038" rIns="46038" bIns="46038" anchor="b"/>
          <a:lstStyle/>
          <a:p>
            <a:pPr>
              <a:lnSpc>
                <a:spcPct val="80000"/>
              </a:lnSpc>
            </a:pPr>
            <a:r>
              <a:rPr lang="en-US" sz="8800">
                <a:solidFill>
                  <a:srgbClr val="FFFF00"/>
                </a:solidFill>
                <a:latin typeface="Edwardian Script ITC" charset="0"/>
              </a:rPr>
              <a:t>That’s all folks!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7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403458" name="Text Box 2"/>
          <p:cNvSpPr txBox="1">
            <a:spLocks noChangeArrowheads="1"/>
          </p:cNvSpPr>
          <p:nvPr/>
        </p:nvSpPr>
        <p:spPr bwMode="auto">
          <a:xfrm rot="-5400000">
            <a:off x="-121443" y="4761706"/>
            <a:ext cx="8366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65</a:t>
            </a:r>
            <a:endParaRPr lang="en-US" sz="1000">
              <a:latin typeface="Times" charset="0"/>
            </a:endParaRPr>
          </a:p>
        </p:txBody>
      </p:sp>
      <p:pic>
        <p:nvPicPr>
          <p:cNvPr id="403459" name="Picture 3" descr="Protein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00"/>
          <a:stretch>
            <a:fillRect/>
          </a:stretch>
        </p:blipFill>
        <p:spPr bwMode="auto">
          <a:xfrm>
            <a:off x="381000" y="1905000"/>
            <a:ext cx="9639300" cy="192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Primary structure of proinsulin</a:t>
            </a:r>
          </a:p>
        </p:txBody>
      </p:sp>
      <p:sp>
        <p:nvSpPr>
          <p:cNvPr id="404483" name="Text Box 3"/>
          <p:cNvSpPr txBox="1">
            <a:spLocks noChangeArrowheads="1"/>
          </p:cNvSpPr>
          <p:nvPr/>
        </p:nvSpPr>
        <p:spPr bwMode="auto">
          <a:xfrm rot="-5400000">
            <a:off x="-123031" y="4750594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278</a:t>
            </a:r>
            <a:endParaRPr lang="en-US" sz="1000">
              <a:latin typeface="Times" charset="0"/>
            </a:endParaRPr>
          </a:p>
        </p:txBody>
      </p:sp>
      <p:pic>
        <p:nvPicPr>
          <p:cNvPr id="40448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27363" y="419100"/>
            <a:ext cx="4232275" cy="51054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828800"/>
            <a:ext cx="8229600" cy="28956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600">
                <a:solidFill>
                  <a:srgbClr val="FF9900"/>
                </a:solidFill>
                <a:latin typeface="Palatino" charset="0"/>
              </a:rPr>
              <a:t>It is the local three-dimensional arrangement of a polypeptide backbone</a:t>
            </a:r>
          </a:p>
          <a:p>
            <a:pPr algn="just">
              <a:buClr>
                <a:srgbClr val="33CC33"/>
              </a:buClr>
            </a:pPr>
            <a:r>
              <a:rPr lang="en-US" sz="3600">
                <a:latin typeface="Palatino" charset="0"/>
              </a:rPr>
              <a:t>Excluding the conformations (3D arrangements) of its side chains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title"/>
          </p:nvPr>
        </p:nvSpPr>
        <p:spPr>
          <a:xfrm>
            <a:off x="1866900" y="457200"/>
            <a:ext cx="6629400" cy="1143000"/>
          </a:xfrm>
          <a:noFill/>
          <a:ln/>
        </p:spPr>
        <p:txBody>
          <a:bodyPr/>
          <a:lstStyle/>
          <a:p>
            <a:pPr algn="ctr"/>
            <a:r>
              <a:rPr lang="en-US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Secondary Structure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5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5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5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5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5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5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143000"/>
            <a:ext cx="8229600" cy="44958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200" dirty="0">
                <a:solidFill>
                  <a:srgbClr val="FF9900"/>
                </a:solidFill>
                <a:latin typeface="Symbol" charset="0"/>
              </a:rPr>
              <a:t>a</a:t>
            </a: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 helix is right-handed</a:t>
            </a:r>
          </a:p>
          <a:p>
            <a:pPr algn="just">
              <a:buClr>
                <a:srgbClr val="33CC33"/>
              </a:buClr>
            </a:pPr>
            <a:r>
              <a:rPr lang="en-US" sz="3200" dirty="0">
                <a:latin typeface="Palatino" charset="0"/>
              </a:rPr>
              <a:t>It has 3.6 residues (amino acids) per turn</a:t>
            </a:r>
          </a:p>
          <a:p>
            <a:pPr algn="just">
              <a:buClr>
                <a:srgbClr val="33CC33"/>
              </a:buClr>
            </a:pP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The helix is stabilized by hydrogen bonding</a:t>
            </a:r>
          </a:p>
          <a:p>
            <a:pPr lvl="1" algn="just">
              <a:buClr>
                <a:srgbClr val="33CC33"/>
              </a:buClr>
            </a:pPr>
            <a:r>
              <a:rPr lang="en-US" sz="3100" dirty="0">
                <a:solidFill>
                  <a:srgbClr val="FF9900"/>
                </a:solidFill>
                <a:latin typeface="Palatino" charset="0"/>
              </a:rPr>
              <a:t>Between carboxylic group and 4</a:t>
            </a:r>
            <a:r>
              <a:rPr lang="en-US" sz="3100" baseline="30000" dirty="0">
                <a:solidFill>
                  <a:srgbClr val="FF9900"/>
                </a:solidFill>
                <a:latin typeface="Palatino" charset="0"/>
              </a:rPr>
              <a:t>th</a:t>
            </a:r>
            <a:r>
              <a:rPr lang="en-US" sz="3100" dirty="0">
                <a:solidFill>
                  <a:srgbClr val="FF9900"/>
                </a:solidFill>
                <a:latin typeface="Palatino" charset="0"/>
              </a:rPr>
              <a:t> N–H group</a:t>
            </a:r>
          </a:p>
          <a:p>
            <a:pPr algn="just">
              <a:buClr>
                <a:srgbClr val="33CC33"/>
              </a:buClr>
            </a:pPr>
            <a:r>
              <a:rPr lang="en-US" sz="3200" dirty="0">
                <a:latin typeface="Palatino" charset="0"/>
              </a:rPr>
              <a:t>The amino acid side chains point outward and downward from the helix</a:t>
            </a:r>
          </a:p>
          <a:p>
            <a:pPr algn="just">
              <a:buClr>
                <a:srgbClr val="33CC33"/>
              </a:buClr>
            </a:pP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The core of the helix is tightly packed; its atoms are in van der Waals contact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title"/>
          </p:nvPr>
        </p:nvSpPr>
        <p:spPr>
          <a:xfrm>
            <a:off x="1866900" y="152400"/>
            <a:ext cx="6629400" cy="1143000"/>
          </a:xfrm>
          <a:noFill/>
          <a:ln/>
        </p:spPr>
        <p:txBody>
          <a:bodyPr/>
          <a:lstStyle/>
          <a:p>
            <a:pPr algn="ctr"/>
            <a:r>
              <a:rPr lang="en-US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0"/>
              </a:rPr>
              <a:t>a</a:t>
            </a:r>
            <a:r>
              <a:rPr lang="en-US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 Helix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6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6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6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6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6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6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6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6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6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6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6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6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6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6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6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6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6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6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The right-handed </a:t>
            </a:r>
            <a:r>
              <a:rPr lang="en-US">
                <a:latin typeface="Symbol" charset="0"/>
              </a:rPr>
              <a:t>a</a:t>
            </a:r>
            <a:r>
              <a:rPr lang="en-US"/>
              <a:t> helix</a:t>
            </a:r>
          </a:p>
        </p:txBody>
      </p:sp>
      <p:sp>
        <p:nvSpPr>
          <p:cNvPr id="407555" name="Text Box 3"/>
          <p:cNvSpPr txBox="1">
            <a:spLocks noChangeArrowheads="1"/>
          </p:cNvSpPr>
          <p:nvPr/>
        </p:nvSpPr>
        <p:spPr bwMode="auto">
          <a:xfrm rot="-5400000">
            <a:off x="-123030" y="4771231"/>
            <a:ext cx="8366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224</a:t>
            </a:r>
            <a:endParaRPr lang="en-US" sz="1000">
              <a:latin typeface="Times" charset="0"/>
            </a:endParaRPr>
          </a:p>
        </p:txBody>
      </p:sp>
      <p:pic>
        <p:nvPicPr>
          <p:cNvPr id="40755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3675" y="419100"/>
            <a:ext cx="2278063" cy="51054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408578" name="Rectangle 2"/>
          <p:cNvSpPr>
            <a:spLocks noChangeArrowheads="1"/>
          </p:cNvSpPr>
          <p:nvPr/>
        </p:nvSpPr>
        <p:spPr bwMode="auto">
          <a:xfrm rot="-5400000">
            <a:off x="-29369" y="4880769"/>
            <a:ext cx="6524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65</a:t>
            </a:r>
          </a:p>
        </p:txBody>
      </p:sp>
      <p:pic>
        <p:nvPicPr>
          <p:cNvPr id="408579" name="Picture 3" descr="Protein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0" b="55600"/>
          <a:stretch>
            <a:fillRect/>
          </a:stretch>
        </p:blipFill>
        <p:spPr bwMode="auto">
          <a:xfrm>
            <a:off x="800100" y="1130300"/>
            <a:ext cx="8915400" cy="397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eneric">
  <a:themeElements>
    <a:clrScheme name="">
      <a:dk1>
        <a:srgbClr val="FF0000"/>
      </a:dk1>
      <a:lt1>
        <a:srgbClr val="FFFFFF"/>
      </a:lt1>
      <a:dk2>
        <a:srgbClr val="000066"/>
      </a:dk2>
      <a:lt2>
        <a:srgbClr val="FFFFCC"/>
      </a:lt2>
      <a:accent1>
        <a:srgbClr val="777777"/>
      </a:accent1>
      <a:accent2>
        <a:srgbClr val="006666"/>
      </a:accent2>
      <a:accent3>
        <a:srgbClr val="AAAAB8"/>
      </a:accent3>
      <a:accent4>
        <a:srgbClr val="DADADA"/>
      </a:accent4>
      <a:accent5>
        <a:srgbClr val="BDBDBD"/>
      </a:accent5>
      <a:accent6>
        <a:srgbClr val="005C5C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oet_template">
  <a:themeElements>
    <a:clrScheme name="voe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et_template">
      <a:majorFont>
        <a:latin typeface="Arial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voe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Generic">
  <a:themeElements>
    <a:clrScheme name="">
      <a:dk1>
        <a:srgbClr val="FF0000"/>
      </a:dk1>
      <a:lt1>
        <a:srgbClr val="FFFFFF"/>
      </a:lt1>
      <a:dk2>
        <a:srgbClr val="000066"/>
      </a:dk2>
      <a:lt2>
        <a:srgbClr val="FFFFCC"/>
      </a:lt2>
      <a:accent1>
        <a:srgbClr val="777777"/>
      </a:accent1>
      <a:accent2>
        <a:srgbClr val="006666"/>
      </a:accent2>
      <a:accent3>
        <a:srgbClr val="AAAAB8"/>
      </a:accent3>
      <a:accent4>
        <a:srgbClr val="DADADA"/>
      </a:accent4>
      <a:accent5>
        <a:srgbClr val="BDBDBD"/>
      </a:accent5>
      <a:accent6>
        <a:srgbClr val="005C5C"/>
      </a:accent6>
      <a:hlink>
        <a:srgbClr val="800000"/>
      </a:hlink>
      <a:folHlink>
        <a:srgbClr val="660066"/>
      </a:folHlink>
    </a:clrScheme>
    <a:fontScheme name="1_Generic">
      <a:majorFont>
        <a:latin typeface="Arial Narrow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1_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voet_template">
  <a:themeElements>
    <a:clrScheme name="2_voe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voet_template">
      <a:majorFont>
        <a:latin typeface="Arial"/>
        <a:ea typeface="ＭＳ Ｐゴシック"/>
        <a:cs typeface="Arial"/>
      </a:majorFont>
      <a:minorFont>
        <a:latin typeface="Times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2_voe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ＭＳ Ｐゴシック"/>
        <a:cs typeface="Arial"/>
      </a:majorFont>
      <a:minorFont>
        <a:latin typeface="Times New Roman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Office\Templates\1033\Generic.pot</Template>
  <TotalTime>3502</TotalTime>
  <Words>879</Words>
  <Application>Microsoft Macintosh PowerPoint</Application>
  <PresentationFormat>35mm Slides</PresentationFormat>
  <Paragraphs>147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Generic</vt:lpstr>
      <vt:lpstr>voet_template</vt:lpstr>
      <vt:lpstr>1_Generic</vt:lpstr>
      <vt:lpstr>2_voet_template</vt:lpstr>
      <vt:lpstr>1_Default Design</vt:lpstr>
      <vt:lpstr>PowerPoint Presentation</vt:lpstr>
      <vt:lpstr>What are proteins?</vt:lpstr>
      <vt:lpstr>Primary Structure</vt:lpstr>
      <vt:lpstr>PowerPoint Presentation</vt:lpstr>
      <vt:lpstr>Primary structure of proinsulin</vt:lpstr>
      <vt:lpstr>Secondary Structure</vt:lpstr>
      <vt:lpstr>a Helix</vt:lpstr>
      <vt:lpstr>The right-handed a helix</vt:lpstr>
      <vt:lpstr>PowerPoint Presentation</vt:lpstr>
      <vt:lpstr>b Sheets</vt:lpstr>
      <vt:lpstr>A two-stranded b antiparallel pleated sheet</vt:lpstr>
      <vt:lpstr>PowerPoint Presentation</vt:lpstr>
      <vt:lpstr>Antiparallel b sheets</vt:lpstr>
      <vt:lpstr>b pleated sheets. (a) The antiparallel b pleated sheets</vt:lpstr>
      <vt:lpstr>Parallel b sheets</vt:lpstr>
      <vt:lpstr>b pleated sheets. (b) The parallel b pleated sheets.</vt:lpstr>
      <vt:lpstr>Other secondary structures</vt:lpstr>
      <vt:lpstr>PowerPoint Presentation</vt:lpstr>
      <vt:lpstr>Schematic diagrams of supersecondary structures</vt:lpstr>
      <vt:lpstr>b barrel</vt:lpstr>
      <vt:lpstr>Secondary structure of proteins (a-helix, b-sheets, loops, turns, random coils)</vt:lpstr>
      <vt:lpstr>Tertiary Structure</vt:lpstr>
      <vt:lpstr>Tertiary structure of proteins (Secondary structure + side chains)</vt:lpstr>
      <vt:lpstr>PowerPoint Presentation</vt:lpstr>
      <vt:lpstr>One subunit with two domains</vt:lpstr>
      <vt:lpstr>One subunit with three domains</vt:lpstr>
      <vt:lpstr>Quaternary Structure</vt:lpstr>
      <vt:lpstr>PowerPoint Presentation</vt:lpstr>
      <vt:lpstr>PowerPoint Presentation</vt:lpstr>
      <vt:lpstr>PowerPoint Presentation</vt:lpstr>
      <vt:lpstr>Protein folding</vt:lpstr>
      <vt:lpstr>Forces that stabilize protein structure</vt:lpstr>
      <vt:lpstr>PowerPoint Presentation</vt:lpstr>
      <vt:lpstr>Protein denaturation</vt:lpstr>
      <vt:lpstr>Protein misfolding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</dc:title>
  <dc:creator>Usman Ghani</dc:creator>
  <cp:lastModifiedBy>UG</cp:lastModifiedBy>
  <cp:revision>306</cp:revision>
  <cp:lastPrinted>1601-01-01T00:00:00Z</cp:lastPrinted>
  <dcterms:created xsi:type="dcterms:W3CDTF">2001-02-07T02:23:56Z</dcterms:created>
  <dcterms:modified xsi:type="dcterms:W3CDTF">2012-09-05T04:53:50Z</dcterms:modified>
</cp:coreProperties>
</file>