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4" r:id="rId3"/>
  </p:sldMasterIdLst>
  <p:notesMasterIdLst>
    <p:notesMasterId r:id="rId45"/>
  </p:notesMasterIdLst>
  <p:handoutMasterIdLst>
    <p:handoutMasterId r:id="rId46"/>
  </p:handoutMasterIdLst>
  <p:sldIdLst>
    <p:sldId id="256" r:id="rId4"/>
    <p:sldId id="413" r:id="rId5"/>
    <p:sldId id="359" r:id="rId6"/>
    <p:sldId id="406" r:id="rId7"/>
    <p:sldId id="485" r:id="rId8"/>
    <p:sldId id="479" r:id="rId9"/>
    <p:sldId id="481" r:id="rId10"/>
    <p:sldId id="482" r:id="rId11"/>
    <p:sldId id="492" r:id="rId12"/>
    <p:sldId id="493" r:id="rId13"/>
    <p:sldId id="494" r:id="rId14"/>
    <p:sldId id="417" r:id="rId15"/>
    <p:sldId id="487" r:id="rId16"/>
    <p:sldId id="488" r:id="rId17"/>
    <p:sldId id="489" r:id="rId18"/>
    <p:sldId id="490" r:id="rId19"/>
    <p:sldId id="491" r:id="rId20"/>
    <p:sldId id="364" r:id="rId21"/>
    <p:sldId id="422" r:id="rId22"/>
    <p:sldId id="423" r:id="rId23"/>
    <p:sldId id="420" r:id="rId24"/>
    <p:sldId id="495" r:id="rId25"/>
    <p:sldId id="496" r:id="rId26"/>
    <p:sldId id="486" r:id="rId27"/>
    <p:sldId id="418" r:id="rId28"/>
    <p:sldId id="403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9" r:id="rId38"/>
    <p:sldId id="440" r:id="rId39"/>
    <p:sldId id="441" r:id="rId40"/>
    <p:sldId id="442" r:id="rId41"/>
    <p:sldId id="444" r:id="rId42"/>
    <p:sldId id="445" r:id="rId43"/>
    <p:sldId id="446" r:id="rId4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62" y="-90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E67A569-1CFE-CD41-BB38-CC08AE4A4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8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A03BA33-0EDD-2C49-9D19-4EB767F38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1C1701-946E-0A43-AD3E-1D65662ED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F6106-0FF7-704E-9E76-C9781378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654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E293-12DD-4744-88A1-84505CD10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0615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71825" y="609600"/>
            <a:ext cx="6858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907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67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2FC073A3-00CD-A44A-A32C-38C372B77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4493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90433657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5948975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92056712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09232219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196379030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25747343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2721113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5912D-3AB3-DC44-93C7-6A775F998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7830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6800994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67192419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29213351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29850043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3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1F8D50-7281-4443-AB74-85B688B27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8B47-3597-5241-A0C4-2E1F5B973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5687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E0FF5-9CCD-564E-B139-BB98B5D78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0129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BD0F-D2CC-D94F-B97A-B5934C67A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7003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F7C6-A5D0-DC45-99BE-8032E0A88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4692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A162A-1263-A24A-BDE2-8C7D41B12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514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1383-B0C2-0946-AEF3-D7309D792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4894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B3C5-64B9-9144-A0D9-487C0EE9F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3461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8DFB9-13E3-8C47-8577-AE22F633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7639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594B6-4111-7B48-A426-37DB321FB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4509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601A-FEFC-4D45-A67C-A0E54EF87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5695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51D27-338C-9745-801F-31C978E17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952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5454-0063-784C-A2BF-85A1ED15A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279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3570-3410-C643-B5CD-7D87FA641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968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7BEA-95D5-094E-A125-40A62E473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735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C0D2-4A51-9A46-8007-EE9B6C1EA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417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1A0E-DADF-A44D-A9FE-7434C5FF7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295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E08F-E7A3-5348-9BBF-736A5564D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61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085C61D-977C-2143-9ADD-7055A9DE07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68BE947-FE68-214A-82F7-FA48CAD0B89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		  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Foundation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562100" y="2895600"/>
            <a:ext cx="78962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What are enzymes?</a:t>
            </a:r>
          </a:p>
          <a:p>
            <a:pPr lvl="1" algn="l">
              <a:buFontTx/>
              <a:buChar char="•"/>
            </a:pPr>
            <a:r>
              <a:rPr lang="en-US" sz="3200" dirty="0"/>
              <a:t>Classification of enzymes and naming</a:t>
            </a:r>
          </a:p>
          <a:p>
            <a:pPr lvl="1" algn="l">
              <a:buFontTx/>
              <a:buChar char="•"/>
            </a:pPr>
            <a:r>
              <a:rPr lang="en-US" sz="3200" dirty="0"/>
              <a:t>Coenzymes, Cofactors, </a:t>
            </a:r>
            <a:r>
              <a:rPr lang="en-US" sz="3200" dirty="0" err="1"/>
              <a:t>Isoenzymes</a:t>
            </a:r>
            <a:endParaRPr lang="en-US" sz="3200" dirty="0"/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activity and specificity</a:t>
            </a:r>
          </a:p>
          <a:p>
            <a:pPr algn="l">
              <a:buFontTx/>
              <a:buChar char="•"/>
            </a:pPr>
            <a:r>
              <a:rPr lang="en-US" sz="3200" dirty="0"/>
              <a:t>Factors affecting enzyme activity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87525" y="1752600"/>
            <a:ext cx="7546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Lectures		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Enzyme Classification According to Reaction Type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23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069975"/>
            <a:ext cx="8743950" cy="3803650"/>
          </a:xfrm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 rot="-5400000">
            <a:off x="-123031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nomenclature (Naming)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209800"/>
            <a:ext cx="8915400" cy="4343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 nomenclature is based on the rules given by IUBMB (</a:t>
            </a:r>
            <a:r>
              <a:rPr lang="en-US" sz="3200" i="1" dirty="0">
                <a:latin typeface="Palatino" charset="0"/>
              </a:rPr>
              <a:t>International Union of Biochemistry and Molecular Biology</a:t>
            </a:r>
            <a:r>
              <a:rPr lang="en-US" sz="32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EC 3.4.17.1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	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EC Class . Subclass . </a:t>
            </a:r>
            <a:r>
              <a:rPr lang="en-US" sz="3200" dirty="0" err="1" smtClean="0">
                <a:solidFill>
                  <a:srgbClr val="FF9900"/>
                </a:solidFill>
                <a:latin typeface="Palatino" charset="0"/>
              </a:rPr>
              <a:t>Subsubclass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 . Enzyme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number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200" dirty="0">
              <a:latin typeface="Palatino" charset="0"/>
            </a:endParaRP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EC = Enzyme Commission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810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specificity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828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highly specific to their substrate</a:t>
            </a:r>
          </a:p>
          <a:p>
            <a:pPr algn="just"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They catalyze only one type of reaction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8229600" cy="32004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Two models have been proposed: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Lock and key 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enzyme has an active site that fits the exact dimensions of the substrate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90868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enzyme–substrate complex illustrating both the geometric and the physical complementarity between enzymes and substrates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 rot="-5400000">
            <a:off x="-123031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460</a:t>
            </a:r>
            <a:endParaRPr lang="en-US" sz="1000">
              <a:latin typeface="Times" charset="0"/>
            </a:endParaRPr>
          </a:p>
        </p:txBody>
      </p:sp>
      <p:pic>
        <p:nvPicPr>
          <p:cNvPr id="315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419100"/>
            <a:ext cx="4075113" cy="51054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16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419100"/>
            <a:ext cx="5411787" cy="5105400"/>
          </a:xfrm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57400"/>
            <a:ext cx="8229600" cy="3124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Induced-fit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After the binding of substrate, the enzyme changes its shape to fit more perfectly with substrate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  <p:pic>
        <p:nvPicPr>
          <p:cNvPr id="318469" name="Picture 5" descr="Induced_fit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800"/>
            <a:ext cx="762000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 or Velocity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8305800" cy="3048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Velocity is the rate of a reaction catalyzed by an enzyme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 activity is expressed as: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i="1">
                <a:solidFill>
                  <a:srgbClr val="FF9900"/>
                </a:solidFill>
                <a:latin typeface="Symbol" charset="0"/>
              </a:rPr>
              <a:t>m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moles of product formed/min/mg enz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828800"/>
            <a:ext cx="8382000" cy="4648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33CC33"/>
                </a:solidFill>
                <a:latin typeface="Palatino" charset="0"/>
              </a:rPr>
              <a:t>Cofactors</a:t>
            </a:r>
            <a:r>
              <a:rPr lang="en-US" sz="3200">
                <a:latin typeface="Palatino" charset="0"/>
              </a:rPr>
              <a:t> are small molecules or metal ions such as Cu</a:t>
            </a:r>
            <a:r>
              <a:rPr lang="en-US" sz="3200" baseline="30000">
                <a:latin typeface="Palatino" charset="0"/>
              </a:rPr>
              <a:t>2+</a:t>
            </a:r>
            <a:r>
              <a:rPr lang="en-US" sz="3200">
                <a:latin typeface="Palatino" charset="0"/>
              </a:rPr>
              <a:t>, Fe</a:t>
            </a:r>
            <a:r>
              <a:rPr lang="en-US" sz="3200" baseline="30000">
                <a:latin typeface="Palatino" charset="0"/>
              </a:rPr>
              <a:t>3+</a:t>
            </a:r>
            <a:r>
              <a:rPr lang="en-US" sz="3200">
                <a:latin typeface="Palatino" charset="0"/>
              </a:rPr>
              <a:t>, Zn</a:t>
            </a:r>
            <a:r>
              <a:rPr lang="en-US" sz="3200" baseline="30000">
                <a:latin typeface="Palatino" charset="0"/>
              </a:rPr>
              <a:t>2+</a:t>
            </a:r>
            <a:r>
              <a:rPr lang="en-US" sz="3200">
                <a:latin typeface="Palatino" charset="0"/>
              </a:rPr>
              <a:t>, etc. which help an enzyme to catalyze a reaction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Cofactors may also be organic molecules known as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coenzymes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such as NAD</a:t>
            </a:r>
            <a:r>
              <a:rPr lang="en-US" sz="3200" baseline="30000">
                <a:solidFill>
                  <a:srgbClr val="FF9900"/>
                </a:solidFill>
                <a:latin typeface="Palatino" charset="0"/>
              </a:rPr>
              <a:t>+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.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Some cofactors are only temporarily associated with an enzyme known as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cosubstrates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590675" y="2133600"/>
            <a:ext cx="78962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Enzyme kinetics (</a:t>
            </a:r>
            <a:r>
              <a:rPr lang="en-US" sz="3200" dirty="0" err="1"/>
              <a:t>Michaelis</a:t>
            </a:r>
            <a:r>
              <a:rPr lang="en-US" sz="3200" dirty="0"/>
              <a:t> </a:t>
            </a:r>
            <a:r>
              <a:rPr lang="en-US" sz="3200" dirty="0" err="1"/>
              <a:t>Menten</a:t>
            </a:r>
            <a:r>
              <a:rPr lang="en-US" sz="3200" dirty="0"/>
              <a:t> equation)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inhibition and </a:t>
            </a:r>
            <a:r>
              <a:rPr lang="en-US" sz="3200" dirty="0" smtClean="0">
                <a:solidFill>
                  <a:srgbClr val="FF9900"/>
                </a:solidFill>
              </a:rPr>
              <a:t>types</a:t>
            </a:r>
            <a:endParaRPr lang="en-US" sz="3200" dirty="0">
              <a:solidFill>
                <a:srgbClr val="FF9900"/>
              </a:solidFill>
            </a:endParaRPr>
          </a:p>
          <a:p>
            <a:pPr algn="l">
              <a:buFontTx/>
              <a:buChar char="•"/>
            </a:pPr>
            <a:r>
              <a:rPr lang="en-US" sz="3200" dirty="0"/>
              <a:t>Regulation of enzyme activity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Enzymes in clinical diagnosis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		 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Some cofactors are permanently associated with an enzyme known as </a:t>
            </a:r>
            <a:r>
              <a:rPr lang="en-US" dirty="0">
                <a:solidFill>
                  <a:srgbClr val="33CC33"/>
                </a:solidFill>
                <a:latin typeface="Palatino" charset="0"/>
              </a:rPr>
              <a:t>prosthetic groups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9900"/>
                </a:solidFill>
                <a:latin typeface="Palatino" charset="0"/>
              </a:rPr>
              <a:t>An active enzyme-cofactor complex is called a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holoenzyme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The inactive form of an enzyme without its </a:t>
            </a:r>
            <a:r>
              <a:rPr lang="en-US" dirty="0" smtClean="0">
                <a:latin typeface="Palatino" charset="0"/>
              </a:rPr>
              <a:t>cofactor/coenzyme </a:t>
            </a:r>
            <a:r>
              <a:rPr lang="en-US" dirty="0">
                <a:latin typeface="Palatino" charset="0"/>
              </a:rPr>
              <a:t>is called an</a:t>
            </a:r>
            <a:r>
              <a:rPr lang="en-US" dirty="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apoenzyme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Isoenzymes</a:t>
            </a:r>
            <a:r>
              <a:rPr lang="en-US" dirty="0">
                <a:latin typeface="Palatino" charset="0"/>
              </a:rPr>
              <a:t> catalyze the same chemical reaction but they have slightly different structures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057400"/>
            <a:ext cx="9753600" cy="19812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active)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endParaRP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(active)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Ribozymes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Ribozymes are RNA (ribonucleic acid) with enzymatic activity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Zymogens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Zymogens are inactive forms of enzyme</a:t>
            </a:r>
          </a:p>
          <a:p>
            <a:pPr algn="just"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They are activated when needed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048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every chemical reaction, the reactants pass through a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transition state</a:t>
            </a:r>
            <a:r>
              <a:rPr lang="en-US" sz="3200">
                <a:latin typeface="Palatino" charset="0"/>
              </a:rPr>
              <a:t> that has greater energy than that of the reactants or products alone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difference in energy between the reactants and the transition state is called the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activation energy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If the activation energy is available then the reaction can proceed forming products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An enzyme reduces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activation energy</a:t>
            </a:r>
            <a:r>
              <a:rPr lang="en-US" sz="3200" dirty="0">
                <a:latin typeface="Palatino" charset="0"/>
              </a:rPr>
              <a:t> required for a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It provides an alternative transition state of lower energy called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enzyme-substrate complex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and thus speeds up the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Enzymes decrease the activation energy but they do not </a:t>
            </a:r>
            <a:r>
              <a:rPr lang="en-US" sz="3200" dirty="0" smtClean="0">
                <a:latin typeface="Palatino" charset="0"/>
              </a:rPr>
              <a:t>cause a </a:t>
            </a:r>
            <a:r>
              <a:rPr lang="en-US" sz="3200" dirty="0">
                <a:latin typeface="Palatino" charset="0"/>
              </a:rPr>
              <a:t>change in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free energy (∆G</a:t>
            </a: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) (available energy)</a:t>
            </a:r>
            <a:endParaRPr lang="en-US" sz="3200" dirty="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effect of a catalyst on the transition state diagram of a reaction.</a:t>
            </a:r>
          </a:p>
        </p:txBody>
      </p:sp>
      <p:pic>
        <p:nvPicPr>
          <p:cNvPr id="201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419100"/>
            <a:ext cx="7467600" cy="5105400"/>
          </a:xfrm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temperature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rate of an enzyme reaction increases with rise in temperature (increase in velocity)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temp. for catalyzing a reaction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At high temp. enzymes are denatured and become inactive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In humans most 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enzymes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have an optimal temp. of 37</a:t>
            </a:r>
            <a:r>
              <a:rPr lang="en-US" sz="3200" baseline="30000" dirty="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</a:t>
            </a: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pH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 smtClean="0">
                <a:latin typeface="Palatino" charset="0"/>
              </a:rPr>
              <a:t>pH changes the </a:t>
            </a:r>
            <a:r>
              <a:rPr lang="en-US" sz="3200" dirty="0" err="1" smtClean="0">
                <a:latin typeface="Palatino" charset="0"/>
              </a:rPr>
              <a:t>ionizable</a:t>
            </a:r>
            <a:r>
              <a:rPr lang="en-US" sz="3200" dirty="0" smtClean="0">
                <a:latin typeface="Palatino" charset="0"/>
              </a:rPr>
              <a:t> </a:t>
            </a:r>
            <a:r>
              <a:rPr lang="en-US" sz="3200" dirty="0">
                <a:latin typeface="Palatino" charset="0"/>
              </a:rPr>
              <a:t>groups in the active </a:t>
            </a:r>
            <a:r>
              <a:rPr lang="en-US" sz="3200" dirty="0" smtClean="0">
                <a:latin typeface="Palatino" charset="0"/>
              </a:rPr>
              <a:t>site – this affects catalysis</a:t>
            </a:r>
            <a:endParaRPr lang="en-US" sz="3200" dirty="0"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pH for catalyzing a reaction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Most enzymes have highest activity between pH 6 and pH 8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Pepsin has highest activity at pH 2</a:t>
            </a:r>
          </a:p>
          <a:p>
            <a:pPr lvl="1" algn="just">
              <a:buClr>
                <a:srgbClr val="33CC33"/>
              </a:buClr>
            </a:pP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Effect of pH on the initial rate of the reaction catalyzed by most enzymes (the bell-shaped curve)</a:t>
            </a:r>
          </a:p>
        </p:txBody>
      </p:sp>
      <p:pic>
        <p:nvPicPr>
          <p:cNvPr id="2488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163" y="419100"/>
            <a:ext cx="5908675" cy="5105400"/>
          </a:xfrm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What are Enzymes?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biological catalysts that speed up the rate of a reaction without being changed in the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are protein in nature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But all proteins are not enzymes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Some enzymes have both active and regulatory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Enzymes bind to their specific substrates in the active site to convert them to product(s)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33CC33"/>
                </a:solidFill>
                <a:latin typeface="Palatino" charset="0"/>
              </a:rPr>
              <a:t>Effect of [E] and [S]</a:t>
            </a:r>
            <a:endParaRPr lang="en-US" dirty="0">
              <a:solidFill>
                <a:schemeClr val="bg2"/>
              </a:solidFill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E</a:t>
            </a:r>
            <a:r>
              <a:rPr lang="en-US" sz="2800" dirty="0" smtClean="0">
                <a:latin typeface="Palatino" charset="0"/>
              </a:rPr>
              <a:t>nzyme </a:t>
            </a:r>
            <a:r>
              <a:rPr lang="en-US" sz="2800" dirty="0">
                <a:latin typeface="Palatino" charset="0"/>
              </a:rPr>
              <a:t>reaction </a:t>
            </a:r>
            <a:r>
              <a:rPr lang="en-US" sz="2800" dirty="0" smtClean="0">
                <a:latin typeface="Palatino" charset="0"/>
              </a:rPr>
              <a:t>rate is </a:t>
            </a:r>
            <a:r>
              <a:rPr lang="en-US" sz="2800" dirty="0">
                <a:latin typeface="Palatino" charset="0"/>
              </a:rPr>
              <a:t>directly proportional to the conc. of enzyme if the substrate concentration </a:t>
            </a:r>
            <a:r>
              <a:rPr lang="en-US" sz="2800" dirty="0">
                <a:solidFill>
                  <a:schemeClr val="bg2"/>
                </a:solidFill>
                <a:latin typeface="Palatino" charset="0"/>
              </a:rPr>
              <a:t>[S]</a:t>
            </a:r>
            <a:r>
              <a:rPr lang="en-US" sz="2800" dirty="0">
                <a:latin typeface="Palatino" charset="0"/>
              </a:rPr>
              <a:t> is higher than enzyme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The reaction velocity increases initially with increasing [S]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Further addition of substrate has no effect on enzyme velocity (</a:t>
            </a:r>
            <a:r>
              <a:rPr lang="en-US" sz="2800" i="1" dirty="0">
                <a:latin typeface="Palatino" charset="0"/>
              </a:rPr>
              <a:t>v</a:t>
            </a:r>
            <a:r>
              <a:rPr lang="en-US" sz="2800" dirty="0">
                <a:latin typeface="Palatino" charset="0"/>
              </a:rPr>
              <a:t>)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At low [S], the reaction rate is proportional to [S]</a:t>
            </a:r>
            <a:endParaRPr lang="en-US" sz="28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kinetics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model of enzyme kinetics was first proposed by Michaelis and Menten in 1913 and later modified by Briggs and Haldane</a:t>
            </a:r>
          </a:p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Michaelis Menten equation describes the relationship of initial rate of an enzyme reaction to the [S]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6" name="Group 2"/>
          <p:cNvGrpSpPr>
            <a:grpSpLocks/>
          </p:cNvGrpSpPr>
          <p:nvPr/>
        </p:nvGrpSpPr>
        <p:grpSpPr bwMode="auto">
          <a:xfrm>
            <a:off x="2324100" y="1270000"/>
            <a:ext cx="5715000" cy="3987800"/>
            <a:chOff x="2472" y="1296"/>
            <a:chExt cx="2064" cy="1440"/>
          </a:xfrm>
        </p:grpSpPr>
        <p:pic>
          <p:nvPicPr>
            <p:cNvPr id="2519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0"/>
            <a:stretch>
              <a:fillRect/>
            </a:stretch>
          </p:blipFill>
          <p:spPr bwMode="auto">
            <a:xfrm>
              <a:off x="3672" y="1296"/>
              <a:ext cx="864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19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00"/>
            <a:stretch>
              <a:fillRect/>
            </a:stretch>
          </p:blipFill>
          <p:spPr bwMode="auto">
            <a:xfrm>
              <a:off x="2472" y="1296"/>
              <a:ext cx="120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Initial rate of enzyme reaction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Pre-steady state kinetics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When an enzyme is mixed with high </a:t>
            </a:r>
            <a:r>
              <a:rPr lang="en-US" sz="3100" dirty="0" smtClean="0">
                <a:latin typeface="Palatino" charset="0"/>
              </a:rPr>
              <a:t>[S]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T</a:t>
            </a:r>
            <a:r>
              <a:rPr lang="en-US" sz="3100" dirty="0" smtClean="0">
                <a:latin typeface="Palatino" charset="0"/>
              </a:rPr>
              <a:t>here </a:t>
            </a:r>
            <a:r>
              <a:rPr lang="en-US" sz="3100" dirty="0">
                <a:latin typeface="Palatino" charset="0"/>
              </a:rPr>
              <a:t>is an initial short period of time (a few hundred microseconds</a:t>
            </a:r>
            <a:r>
              <a:rPr lang="en-US" sz="3100" dirty="0" smtClean="0">
                <a:latin typeface="Palatino" charset="0"/>
              </a:rPr>
              <a:t>) in which intermediates of product are formed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 smtClean="0">
                <a:latin typeface="Palatino" charset="0"/>
              </a:rPr>
              <a:t>This </a:t>
            </a:r>
            <a:r>
              <a:rPr lang="en-US" sz="3100" dirty="0">
                <a:latin typeface="Palatino" charset="0"/>
              </a:rPr>
              <a:t>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pre-steady state reaction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19200"/>
            <a:ext cx="8229600" cy="3200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Steady state kinetics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After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the initial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state, the reaction rate and the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conc.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of intermediates change slowly with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time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This 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steady state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 err="1">
                <a:latin typeface="Palatino" charset="0"/>
              </a:rPr>
              <a:t>Michaelis-Menten</a:t>
            </a:r>
            <a:r>
              <a:rPr lang="en-US" sz="3300" dirty="0">
                <a:latin typeface="Palatino" charset="0"/>
              </a:rPr>
              <a:t> equation measures the 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initial velocity (</a:t>
            </a:r>
            <a:r>
              <a:rPr lang="en-US" sz="3300" i="1" dirty="0" err="1">
                <a:solidFill>
                  <a:srgbClr val="FFFF00"/>
                </a:solidFill>
                <a:latin typeface="Palatino" charset="0"/>
              </a:rPr>
              <a:t>v</a:t>
            </a:r>
            <a:r>
              <a:rPr lang="en-US" sz="3300" baseline="-25000" dirty="0" err="1">
                <a:solidFill>
                  <a:srgbClr val="FFFF00"/>
                </a:solidFill>
                <a:latin typeface="Palatino" charset="0"/>
              </a:rPr>
              <a:t>o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)</a:t>
            </a:r>
            <a:r>
              <a:rPr lang="en-US" sz="3300" dirty="0">
                <a:latin typeface="Palatino" charset="0"/>
              </a:rPr>
              <a:t> of an enzyme reaction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Michaelis Menten Equation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6705600" cy="28956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max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[S]</a:t>
            </a:r>
          </a:p>
          <a:p>
            <a:pPr algn="ctr">
              <a:buClr>
                <a:srgbClr val="33CC33"/>
              </a:buClr>
              <a:buFont typeface="Wingdings" charset="0"/>
              <a:buNone/>
            </a:pPr>
            <a:r>
              <a:rPr lang="en-US" sz="4400" i="1">
                <a:solidFill>
                  <a:srgbClr val="FF9900"/>
                </a:solidFill>
                <a:latin typeface="Palatino" charset="0"/>
              </a:rPr>
              <a:t>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= ------------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K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+ [S]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647700" y="4648200"/>
            <a:ext cx="5105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[S] = substrate concentration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V</a:t>
            </a:r>
            <a:r>
              <a:rPr lang="en-US" sz="2800" baseline="-25000"/>
              <a:t>max</a:t>
            </a:r>
            <a:r>
              <a:rPr lang="en-US" sz="2800"/>
              <a:t> = maximum velocity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K</a:t>
            </a:r>
            <a:r>
              <a:rPr lang="en-US" sz="2800" baseline="-25000"/>
              <a:t>m</a:t>
            </a:r>
            <a:r>
              <a:rPr lang="en-US" sz="2800"/>
              <a:t> = Michaelis constant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57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5702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5703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3962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 i="1" dirty="0">
                <a:latin typeface="Palatino" charset="0"/>
              </a:rPr>
              <a:t>K</a:t>
            </a:r>
            <a:r>
              <a:rPr lang="en-US" sz="3300" baseline="-25000" dirty="0">
                <a:latin typeface="Palatino" charset="0"/>
              </a:rPr>
              <a:t>m</a:t>
            </a:r>
            <a:r>
              <a:rPr lang="en-US" sz="3300" dirty="0">
                <a:latin typeface="Palatino" charset="0"/>
              </a:rPr>
              <a:t> is the </a:t>
            </a:r>
            <a:r>
              <a:rPr lang="en-US" sz="3300" dirty="0" smtClean="0">
                <a:latin typeface="Palatino" charset="0"/>
              </a:rPr>
              <a:t>[S] </a:t>
            </a:r>
            <a:r>
              <a:rPr lang="en-US" sz="3300" dirty="0">
                <a:latin typeface="Palatino" charset="0"/>
              </a:rPr>
              <a:t>at which the initial rate is one-half of the maximum rate (½ </a:t>
            </a:r>
            <a:r>
              <a:rPr lang="en-US" sz="3300" dirty="0" err="1">
                <a:latin typeface="Palatino" charset="0"/>
              </a:rPr>
              <a:t>V</a:t>
            </a:r>
            <a:r>
              <a:rPr lang="en-US" sz="3300" baseline="-25000" dirty="0" err="1">
                <a:latin typeface="Palatino" charset="0"/>
              </a:rPr>
              <a:t>max</a:t>
            </a:r>
            <a:r>
              <a:rPr lang="en-US" sz="33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endParaRPr lang="en-US" sz="3300" dirty="0" smtClean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300" dirty="0" smtClean="0">
                <a:solidFill>
                  <a:srgbClr val="FF9900"/>
                </a:solidFill>
                <a:latin typeface="Palatino" charset="0"/>
              </a:rPr>
              <a:t>It </a:t>
            </a:r>
            <a:r>
              <a:rPr lang="en-US" sz="3300" dirty="0">
                <a:solidFill>
                  <a:srgbClr val="FF9900"/>
                </a:solidFill>
                <a:latin typeface="Palatino" charset="0"/>
              </a:rPr>
              <a:t>is the [S] required to saturate all of the active sites of an enzyme</a:t>
            </a:r>
            <a:endParaRPr lang="en-US" sz="3300" baseline="-25000" dirty="0">
              <a:solidFill>
                <a:srgbClr val="FF9900"/>
              </a:solidFill>
              <a:latin typeface="Palatino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K</a:t>
            </a:r>
            <a:r>
              <a:rPr lang="en-US" sz="4400" b="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(Michaelis Constant)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</a:t>
            </a:r>
            <a:r>
              <a:rPr lang="en-US" sz="3300" i="1">
                <a:solidFill>
                  <a:srgbClr val="FF9900"/>
                </a:solidFill>
                <a:latin typeface="Palatino" charset="0"/>
              </a:rPr>
              <a:t>K</a:t>
            </a:r>
            <a:r>
              <a:rPr lang="en-US" sz="33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3300">
                <a:solidFill>
                  <a:srgbClr val="FF9900"/>
                </a:solidFill>
                <a:latin typeface="Palatino" charset="0"/>
              </a:rPr>
              <a:t> value of a substrate depends on its affinity with the enzyme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High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low affinity with enzyme (more substrate needed to saturate the enzyme)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Low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high affinity with enzyme (less substrate needed to saturate the enzyme)</a:t>
            </a:r>
            <a:endParaRPr lang="en-US" sz="3100" baseline="-250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4495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Lineweaver-Burk plot is a double-reciprocal plot, obtained by taking reciprocals of the Michaelis Menten equation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Lineweaver-Burk plot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2324100" y="7620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Enzymes</a:t>
            </a:r>
          </a:p>
        </p:txBody>
      </p:sp>
      <p:pic>
        <p:nvPicPr>
          <p:cNvPr id="210959" name="Picture 15" descr="fig14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95400"/>
            <a:ext cx="44196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62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6214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6215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 double reciprocal Lineweaver–Burk plot</a:t>
            </a:r>
          </a:p>
        </p:txBody>
      </p:sp>
      <p:pic>
        <p:nvPicPr>
          <p:cNvPr id="263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457200"/>
            <a:ext cx="8662988" cy="5105400"/>
          </a:xfrm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 site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The region of enzyme where a substrate binds is called active site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Once the substrate is bound, catalysis takes place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trypsin enzyme</a:t>
            </a:r>
          </a:p>
        </p:txBody>
      </p:sp>
      <p:pic>
        <p:nvPicPr>
          <p:cNvPr id="299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4925" y="419100"/>
            <a:ext cx="5137150" cy="5105400"/>
          </a:xfrm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519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 with its active site</a:t>
            </a:r>
          </a:p>
        </p:txBody>
      </p:sp>
      <p:pic>
        <p:nvPicPr>
          <p:cNvPr id="301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419100"/>
            <a:ext cx="7177087" cy="5105400"/>
          </a:xfrm>
        </p:spPr>
      </p:pic>
      <p:sp>
        <p:nvSpPr>
          <p:cNvPr id="301060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533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pepsin enzyme</a:t>
            </a:r>
          </a:p>
        </p:txBody>
      </p:sp>
      <p:pic>
        <p:nvPicPr>
          <p:cNvPr id="302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419100"/>
            <a:ext cx="7037387" cy="5105400"/>
          </a:xfrm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Classification of Enzymes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743200"/>
            <a:ext cx="7696200" cy="1524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Enzymes are classified into six types according to the type of reaction catalyzed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2996</TotalTime>
  <Words>1241</Words>
  <Application>Microsoft Office PowerPoint</Application>
  <PresentationFormat>شرائح 35 مم</PresentationFormat>
  <Paragraphs>166</Paragraphs>
  <Slides>41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41</vt:i4>
      </vt:variant>
    </vt:vector>
  </HeadingPairs>
  <TitlesOfParts>
    <vt:vector size="44" baseType="lpstr">
      <vt:lpstr>Generic</vt:lpstr>
      <vt:lpstr>2_voet_template</vt:lpstr>
      <vt:lpstr>1_Generic</vt:lpstr>
      <vt:lpstr>عرض تقديمي في PowerPoint</vt:lpstr>
      <vt:lpstr>عرض تقديمي في PowerPoint</vt:lpstr>
      <vt:lpstr>What are Enzymes?</vt:lpstr>
      <vt:lpstr>عرض تقديمي في PowerPoint</vt:lpstr>
      <vt:lpstr>Active site</vt:lpstr>
      <vt:lpstr>Structure of trypsin enzyme</vt:lpstr>
      <vt:lpstr>An enzyme with its active site</vt:lpstr>
      <vt:lpstr>Structure of pepsin enzyme</vt:lpstr>
      <vt:lpstr>Classification of Enzymes</vt:lpstr>
      <vt:lpstr>Enzyme Classification According to Reaction Type</vt:lpstr>
      <vt:lpstr>Enzyme nomenclature (Naming)</vt:lpstr>
      <vt:lpstr>Enzyme specificity</vt:lpstr>
      <vt:lpstr>Enzyme –substrate binding</vt:lpstr>
      <vt:lpstr>An enzyme–substrate complex illustrating both the geometric and the physical complementarity between enzymes and substrates</vt:lpstr>
      <vt:lpstr>عرض تقديمي في PowerPoint</vt:lpstr>
      <vt:lpstr>Enzyme –substrate binding</vt:lpstr>
      <vt:lpstr>عرض تقديمي في PowerPoint</vt:lpstr>
      <vt:lpstr>Enzyme Activity or Velocity</vt:lpstr>
      <vt:lpstr>Cofactors, Coenzymes, Isoenzymes</vt:lpstr>
      <vt:lpstr>Cofactors, Coenzymes, Isoenzymes</vt:lpstr>
      <vt:lpstr>عرض تقديمي في PowerPoint</vt:lpstr>
      <vt:lpstr>Ribozymes</vt:lpstr>
      <vt:lpstr>Zymogens</vt:lpstr>
      <vt:lpstr>How do enzymes work?</vt:lpstr>
      <vt:lpstr>How do enzymes work?</vt:lpstr>
      <vt:lpstr>The effect of a catalyst on the transition state diagram of a reaction.</vt:lpstr>
      <vt:lpstr>Factors affecting enzyme activity</vt:lpstr>
      <vt:lpstr>Factors affecting enzyme activity</vt:lpstr>
      <vt:lpstr>Effect of pH on the initial rate of the reaction catalyzed by most enzymes (the bell-shaped curve)</vt:lpstr>
      <vt:lpstr>Factors affecting enzyme activity</vt:lpstr>
      <vt:lpstr>Enzyme kinetics</vt:lpstr>
      <vt:lpstr>عرض تقديمي في PowerPoint</vt:lpstr>
      <vt:lpstr>Initial rate of enzyme reaction</vt:lpstr>
      <vt:lpstr>عرض تقديمي في PowerPoint</vt:lpstr>
      <vt:lpstr>Michaelis Menten Equation</vt:lpstr>
      <vt:lpstr>Plot of the initial velocity vo of a simple Michaelis–Menten reaction versus the substrate concentration [S]</vt:lpstr>
      <vt:lpstr>Km (Michaelis Constant)</vt:lpstr>
      <vt:lpstr>عرض تقديمي في PowerPoint</vt:lpstr>
      <vt:lpstr>Lineweaver-Burk plot</vt:lpstr>
      <vt:lpstr>Plot of the initial velocity vo of a simple Michaelis–Menten reaction versus the substrate concentration [S]</vt:lpstr>
      <vt:lpstr>A double reciprocal Lineweaver–Burk plot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abdulrahman</cp:lastModifiedBy>
  <cp:revision>298</cp:revision>
  <cp:lastPrinted>1601-01-01T00:00:00Z</cp:lastPrinted>
  <dcterms:created xsi:type="dcterms:W3CDTF">2001-02-07T02:23:56Z</dcterms:created>
  <dcterms:modified xsi:type="dcterms:W3CDTF">2012-09-30T05:55:09Z</dcterms:modified>
</cp:coreProperties>
</file>