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3" r:id="rId1"/>
  </p:sldMasterIdLst>
  <p:notesMasterIdLst>
    <p:notesMasterId r:id="rId27"/>
  </p:notesMasterIdLst>
  <p:sldIdLst>
    <p:sldId id="440" r:id="rId2"/>
    <p:sldId id="437" r:id="rId3"/>
    <p:sldId id="439" r:id="rId4"/>
    <p:sldId id="407" r:id="rId5"/>
    <p:sldId id="408" r:id="rId6"/>
    <p:sldId id="416" r:id="rId7"/>
    <p:sldId id="375" r:id="rId8"/>
    <p:sldId id="412" r:id="rId9"/>
    <p:sldId id="379" r:id="rId10"/>
    <p:sldId id="441" r:id="rId11"/>
    <p:sldId id="448" r:id="rId12"/>
    <p:sldId id="442" r:id="rId13"/>
    <p:sldId id="443" r:id="rId14"/>
    <p:sldId id="444" r:id="rId15"/>
    <p:sldId id="445" r:id="rId16"/>
    <p:sldId id="446" r:id="rId17"/>
    <p:sldId id="447" r:id="rId18"/>
    <p:sldId id="422" r:id="rId19"/>
    <p:sldId id="370" r:id="rId20"/>
    <p:sldId id="427" r:id="rId21"/>
    <p:sldId id="424" r:id="rId22"/>
    <p:sldId id="371" r:id="rId23"/>
    <p:sldId id="374" r:id="rId24"/>
    <p:sldId id="428" r:id="rId25"/>
    <p:sldId id="44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aximized" horzBarState="maximized">
    <p:restoredLeft sz="84380"/>
    <p:restoredTop sz="92924" autoAdjust="0"/>
  </p:normalViewPr>
  <p:slideViewPr>
    <p:cSldViewPr>
      <p:cViewPr>
        <p:scale>
          <a:sx n="50" d="100"/>
          <a:sy n="50" d="100"/>
        </p:scale>
        <p:origin x="-1428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08" y="13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FEDC675-104B-4159-9660-DCCA93127D6E}" type="datetimeFigureOut">
              <a:rPr lang="en-US"/>
              <a:pPr>
                <a:defRPr/>
              </a:pPr>
              <a:t>9/24/2012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267F036-4467-4B8F-804A-98C4C3CA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7F036-4467-4B8F-804A-98C4C3CAD3E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8DD293-3044-48C8-A5D6-B39F4AD4D0A6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7F036-4467-4B8F-804A-98C4C3CAD3E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40EFE-97A4-4A64-AD27-EB62DEDE81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A8B82-F76F-4B33-B800-1DA3BFC245F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5744A-9A05-479F-89C4-B4E60BBADF2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D1B80-27A5-4BE0-840F-72245A6BCCD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E366-7AA5-4A1A-8FAB-EC831276285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F9525-BA44-4849-B65B-503A6F509E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40E0F-4E1C-4843-82F4-D0C96B1C43E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A3724-90A3-4D2B-B2CA-377B1551A0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3F63D-1F2B-4CDC-A98C-029B7B2148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48EA-2D2B-4444-AC23-9054054F30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32A39-5BAB-4AF7-A506-5E00D472A98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6C2501F-D5B9-4A86-BFDA-3F54F56B02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6" r:id="rId2"/>
    <p:sldLayoutId id="2147483725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6" r:id="rId9"/>
    <p:sldLayoutId id="2147483722" r:id="rId10"/>
    <p:sldLayoutId id="2147483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268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ko-KR" sz="40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한양목판체" pitchFamily="18" charset="-127"/>
              </a:rPr>
              <a:t>Fetal </a:t>
            </a:r>
            <a:r>
              <a:rPr lang="en-US" altLang="ko-KR" sz="40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한양목판체" pitchFamily="18" charset="-127"/>
              </a:rPr>
              <a:t>Membranes</a:t>
            </a:r>
            <a:endParaRPr lang="en-US" altLang="ko-KR" sz="40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한양목판체" pitchFamily="18" charset="-127"/>
            </a:endParaRP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066800"/>
            <a:ext cx="3505200" cy="416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43200" y="5715000"/>
            <a:ext cx="3299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Dr. </a:t>
            </a:r>
            <a:r>
              <a:rPr lang="en-GB" sz="3200" dirty="0" err="1" smtClean="0"/>
              <a:t>Saeed</a:t>
            </a:r>
            <a:r>
              <a:rPr lang="en-GB" sz="3200" dirty="0" smtClean="0"/>
              <a:t> </a:t>
            </a:r>
            <a:r>
              <a:rPr lang="en-GB" sz="3200" dirty="0" err="1" smtClean="0"/>
              <a:t>Vohra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985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Allantois</a:t>
            </a:r>
            <a:endParaRPr lang="en-US" sz="40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343400" y="990601"/>
            <a:ext cx="4572000" cy="58169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u="sng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week: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ppears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a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diverticulum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caudal wall of Y.S. that extends into connecting stalk.   </a:t>
            </a:r>
            <a:endParaRPr lang="en-US" sz="2400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u="sng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month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extra-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embryonic part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degenerates.  </a:t>
            </a:r>
            <a:endParaRPr lang="en-US" sz="2400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u="sng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month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Its intra-embryonic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extends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UB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thick tube , </a:t>
            </a:r>
            <a:r>
              <a:rPr lang="en-US" sz="2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‘(</a:t>
            </a:r>
            <a:r>
              <a:rPr lang="en-US" sz="24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urachus</a:t>
            </a:r>
            <a:r>
              <a:rPr lang="en-US" sz="2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birth: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urachus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is obliterated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fibrosed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to form </a:t>
            </a:r>
            <a:r>
              <a:rPr lang="en-US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median umbilical ligament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that extends  from apex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UB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umbilicus.    </a:t>
            </a:r>
            <a:endParaRPr lang="en-US" sz="2400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6E9C7C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37000" contrast="52000"/>
          </a:blip>
          <a:srcRect l="8397" t="34686" r="62181" b="7059"/>
          <a:stretch>
            <a:fillRect/>
          </a:stretch>
        </p:blipFill>
        <p:spPr>
          <a:xfrm>
            <a:off x="457200" y="1401762"/>
            <a:ext cx="3810000" cy="4389438"/>
          </a:xfrm>
          <a:noFill/>
          <a:ln w="190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048000" y="1676400"/>
            <a:ext cx="914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Functions of </a:t>
            </a:r>
            <a:r>
              <a:rPr lang="en-US" sz="3600" b="1" dirty="0" err="1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Allantois</a:t>
            </a:r>
            <a:endParaRPr lang="en-US" sz="3600" b="1" dirty="0" smtClean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876800" y="1981200"/>
            <a:ext cx="4038600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Blood formation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its wall during 3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5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week.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Its blood vessels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persist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umbilical vein &amp; arteries.</a:t>
            </a:r>
          </a:p>
        </p:txBody>
      </p:sp>
      <p:pic>
        <p:nvPicPr>
          <p:cNvPr id="29700" name="Picture 2" descr="C:\Documents and Settings\Jamila\My Documents\My Pictures\Pictur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4267200" cy="381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Yolk Sac</a:t>
            </a:r>
          </a:p>
        </p:txBody>
      </p:sp>
      <p:sp>
        <p:nvSpPr>
          <p:cNvPr id="22531" name="Content Placeholder 6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038600" cy="443388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essential in the transfer of nutrients to  the embryo during  </a:t>
            </a:r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u="sng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&amp; 3</a:t>
            </a:r>
            <a:r>
              <a:rPr lang="en-US" sz="2400" b="1" u="sng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weeks,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when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uteroplacental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circulation is not established.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does not contain any yolk.</a:t>
            </a:r>
          </a:p>
          <a:p>
            <a:pPr eaLnBrk="1" hangingPunct="1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Its development passes through three stages:</a:t>
            </a:r>
          </a:p>
          <a:p>
            <a:pPr eaLnBrk="1" hangingPunct="1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Primary yolk sac.</a:t>
            </a:r>
          </a:p>
          <a:p>
            <a:pPr eaLnBrk="1" hangingPunct="1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Secondary yolk sac.</a:t>
            </a:r>
          </a:p>
          <a:p>
            <a:pPr eaLnBrk="1" hangingPunct="1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Defenitive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yolk sac.</a:t>
            </a:r>
          </a:p>
        </p:txBody>
      </p:sp>
      <p:pic>
        <p:nvPicPr>
          <p:cNvPr id="31748" name="Picture 4" descr="A3B81AA5"/>
          <p:cNvPicPr>
            <a:picLocks noChangeAspect="1" noChangeArrowheads="1"/>
          </p:cNvPicPr>
          <p:nvPr/>
        </p:nvPicPr>
        <p:blipFill>
          <a:blip r:embed="rId2" cstate="print">
            <a:lum bright="-26000" contrast="52000"/>
          </a:blip>
          <a:srcRect l="7418" t="31956" r="53673" b="46766"/>
          <a:stretch>
            <a:fillRect/>
          </a:stretch>
        </p:blipFill>
        <p:spPr bwMode="auto">
          <a:xfrm>
            <a:off x="304800" y="1676400"/>
            <a:ext cx="4191000" cy="4648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Primary Yolk S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 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4114800" cy="5334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1" eaLnBrk="1" hangingPunct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Appears  in  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Blastocys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stage at 10-days, it lies ventral to  the embryonic plate. 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roof is formed by 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hypoblast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(primary endoderm),  </a:t>
            </a:r>
          </a:p>
          <a:p>
            <a:pPr lvl="1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wall is formed by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exocoelomic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membrane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it lines the inner surface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cytotrophoblast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separated from it by the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extraembryonic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mesoderm</a:t>
            </a:r>
          </a:p>
          <a:p>
            <a:pPr eaLnBrk="1" hangingPunct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Content Placeholder 4" descr="369351D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1000" contrast="48000"/>
          </a:blip>
          <a:srcRect l="19240" t="19269" r="37216" b="52899"/>
          <a:stretch>
            <a:fillRect/>
          </a:stretch>
        </p:blipFill>
        <p:spPr>
          <a:xfrm>
            <a:off x="152400" y="1905000"/>
            <a:ext cx="4876800" cy="4572000"/>
          </a:xfrm>
          <a:noFill/>
          <a:ln w="190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3400" y="6019800"/>
            <a:ext cx="838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2209800" y="4648200"/>
            <a:ext cx="3352800" cy="2286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2133600" y="5486400"/>
            <a:ext cx="3429000" cy="7620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066800"/>
            <a:ext cx="3886200" cy="4876801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1" eaLnBrk="1" hangingPunct="1"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Appears in  the chorionic vesicle stage</a:t>
            </a:r>
            <a:endParaRPr lang="en-US" sz="2000" b="1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Its roof is formed by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hypoblast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(embryonic endoderm)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its wall is formed  by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exocoelomic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membrane + inner layer 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splanchnic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layer) of 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extraembryonic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mesoderm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eaLnBrk="1" hangingPunct="1"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At day 16: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diverticulum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appears from its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dorsocaudal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end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Allantois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into the substance of  the connecting stalk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000" dirty="0"/>
          </a:p>
        </p:txBody>
      </p:sp>
      <p:pic>
        <p:nvPicPr>
          <p:cNvPr id="24579" name="Content Placeholder 4" descr="6E9C7C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4000" contrast="46000"/>
          </a:blip>
          <a:srcRect l="12616" t="34686" r="63123" b="35173"/>
          <a:stretch>
            <a:fillRect/>
          </a:stretch>
        </p:blipFill>
        <p:spPr>
          <a:xfrm>
            <a:off x="6858000" y="5257800"/>
            <a:ext cx="1676400" cy="1371600"/>
          </a:xfrm>
          <a:noFill/>
          <a:ln w="19050">
            <a:solidFill>
              <a:srgbClr val="C00000"/>
            </a:solidFill>
          </a:ln>
        </p:spPr>
      </p:pic>
      <p:pic>
        <p:nvPicPr>
          <p:cNvPr id="24580" name="Picture 4" descr="C0167260"/>
          <p:cNvPicPr>
            <a:picLocks noChangeAspect="1" noChangeArrowheads="1"/>
          </p:cNvPicPr>
          <p:nvPr/>
        </p:nvPicPr>
        <p:blipFill>
          <a:blip r:embed="rId3" cstate="print">
            <a:lum bright="-27000" contrast="38000"/>
          </a:blip>
          <a:srcRect l="30760" t="46436" r="24683" b="22192"/>
          <a:stretch>
            <a:fillRect/>
          </a:stretch>
        </p:blipFill>
        <p:spPr bwMode="auto">
          <a:xfrm>
            <a:off x="76200" y="1371600"/>
            <a:ext cx="4953000" cy="40386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00400" y="4800600"/>
            <a:ext cx="1447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8600" y="3886200"/>
            <a:ext cx="838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Secondary Yolk S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209800" y="3124200"/>
            <a:ext cx="5334000" cy="6096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Definitive Yolk Sac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371600"/>
            <a:ext cx="4495800" cy="44196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After folding, part  of Yolk Sac is enclosed within the embryo to form the Gut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(Foregut,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Midgut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&amp; Hindgut).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remainder of Yolk Sac that remains outside the embryo becomes the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Definitive Yolk Sac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midgut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temporarily connected to Definitive Yolk Sac by a narrow duct </a:t>
            </a:r>
            <a:r>
              <a:rPr lang="en-US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Vitello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-intestinal duct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(Yolk stalk),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which is incorporated inside the umbilical cord.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is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fibrosed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degenerated by  the end 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(6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week)</a:t>
            </a:r>
          </a:p>
        </p:txBody>
      </p:sp>
      <p:pic>
        <p:nvPicPr>
          <p:cNvPr id="25604" name="Content Placeholder 4" descr="3670962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31000" contrast="42000"/>
          </a:blip>
          <a:srcRect l="37999" t="33559" r="9071" b="8820"/>
          <a:stretch>
            <a:fillRect/>
          </a:stretch>
        </p:blipFill>
        <p:spPr>
          <a:xfrm>
            <a:off x="152400" y="1447800"/>
            <a:ext cx="4114800" cy="4800600"/>
          </a:xfrm>
          <a:noFill/>
          <a:ln w="1905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Functions of Yolk Sac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962400" y="1524000"/>
            <a:ext cx="5105400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u="sng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week: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(a) Blood </a:t>
            </a:r>
            <a:r>
              <a:rPr lang="en-US" sz="20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formationt</a:t>
            </a:r>
            <a:endParaRPr lang="en-US" sz="20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First formed 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extra-embryonic mesoderm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covering the wall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yolk sac,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until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hemopoietic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activity begins in the liver during 6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week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u="sng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week</a:t>
            </a:r>
            <a:r>
              <a:rPr lang="en-US" sz="20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endoderm of yolk sac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incorporated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into 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embryo to form 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primordial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gut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Epithelium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Respiratory system &amp;G.I.T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19200" y="457200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57300" lvl="2" indent="-342900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</a:rPr>
              <a:t>  </a:t>
            </a:r>
            <a:endParaRPr lang="en-US" dirty="0"/>
          </a:p>
        </p:txBody>
      </p:sp>
      <p:pic>
        <p:nvPicPr>
          <p:cNvPr id="26629" name="Picture 1029" descr="51F9423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2000" contrast="59000"/>
          </a:blip>
          <a:srcRect l="36325" t="8710" r="33755" b="71706"/>
          <a:stretch>
            <a:fillRect/>
          </a:stretch>
        </p:blipFill>
        <p:spPr>
          <a:xfrm>
            <a:off x="152400" y="1752600"/>
            <a:ext cx="3733800" cy="2925763"/>
          </a:xfrm>
          <a:noFill/>
          <a:ln w="19050">
            <a:solidFill>
              <a:srgbClr val="0070C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1500" y="5410200"/>
            <a:ext cx="8001000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(b)Primordial germ cells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endodermal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lining of the wall of caudal end of the yolk sac migrate into the developing sex glands to differentiate into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germ cells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spermatogonia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oogonia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985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Fate of Yolk Sac</a:t>
            </a:r>
          </a:p>
        </p:txBody>
      </p:sp>
      <p:pic>
        <p:nvPicPr>
          <p:cNvPr id="27652" name="Picture 4" descr="72C39571"/>
          <p:cNvPicPr>
            <a:picLocks noChangeAspect="1" noChangeArrowheads="1"/>
          </p:cNvPicPr>
          <p:nvPr/>
        </p:nvPicPr>
        <p:blipFill>
          <a:blip r:embed="rId2" cstate="print">
            <a:lum bright="-29000" contrast="51000"/>
          </a:blip>
          <a:srcRect l="36745" t="41051" r="14961" b="10315"/>
          <a:stretch>
            <a:fillRect/>
          </a:stretch>
        </p:blipFill>
        <p:spPr bwMode="auto">
          <a:xfrm>
            <a:off x="76200" y="3048000"/>
            <a:ext cx="3730625" cy="3581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114800" y="1600200"/>
            <a:ext cx="4724400" cy="43858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u="sng" dirty="0" smtClean="0">
                <a:solidFill>
                  <a:srgbClr val="FF0000"/>
                </a:solidFill>
              </a:rPr>
              <a:t>Yolk </a:t>
            </a:r>
            <a:r>
              <a:rPr lang="en-US" u="sng" dirty="0">
                <a:solidFill>
                  <a:srgbClr val="FF0000"/>
                </a:solidFill>
              </a:rPr>
              <a:t>stalk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detached from </a:t>
            </a:r>
            <a:r>
              <a:rPr lang="en-US" dirty="0" err="1"/>
              <a:t>midgut</a:t>
            </a:r>
            <a:r>
              <a:rPr lang="en-US" dirty="0"/>
              <a:t> </a:t>
            </a:r>
            <a:r>
              <a:rPr lang="en-US" u="sng" dirty="0"/>
              <a:t>by the  end of 6</a:t>
            </a:r>
            <a:r>
              <a:rPr lang="en-US" u="sng" baseline="30000" dirty="0"/>
              <a:t>th</a:t>
            </a:r>
            <a:r>
              <a:rPr lang="en-US" u="sng" dirty="0"/>
              <a:t> week.</a:t>
            </a:r>
            <a:r>
              <a:rPr lang="en-US" dirty="0"/>
              <a:t>  In </a:t>
            </a:r>
            <a:r>
              <a:rPr lang="en-US" dirty="0" smtClean="0"/>
              <a:t>(2%) </a:t>
            </a:r>
            <a:r>
              <a:rPr lang="en-US" dirty="0"/>
              <a:t>of adults, its proximal </a:t>
            </a:r>
            <a:r>
              <a:rPr lang="en-US" dirty="0" smtClean="0"/>
              <a:t>intra-abdominal part persists </a:t>
            </a:r>
            <a:r>
              <a:rPr lang="en-US" dirty="0"/>
              <a:t>as </a:t>
            </a:r>
            <a:r>
              <a:rPr lang="en-US" dirty="0" err="1"/>
              <a:t>ileal</a:t>
            </a:r>
            <a:r>
              <a:rPr lang="en-US" dirty="0"/>
              <a:t> </a:t>
            </a:r>
            <a:r>
              <a:rPr lang="en-US" dirty="0" err="1" smtClean="0"/>
              <a:t>diverticulum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err="1" smtClean="0">
                <a:solidFill>
                  <a:srgbClr val="0070C0"/>
                </a:solidFill>
              </a:rPr>
              <a:t>Meckel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diverticulum</a:t>
            </a:r>
            <a:r>
              <a:rPr lang="en-US" dirty="0">
                <a:solidFill>
                  <a:srgbClr val="0070C0"/>
                </a:solidFill>
              </a:rPr>
              <a:t>).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u="sng" dirty="0"/>
              <a:t>At 10 </a:t>
            </a:r>
            <a:r>
              <a:rPr lang="en-US" u="sng" dirty="0" smtClean="0"/>
              <a:t>week,</a:t>
            </a:r>
            <a:r>
              <a:rPr lang="en-US" dirty="0" smtClean="0"/>
              <a:t> </a:t>
            </a:r>
            <a:r>
              <a:rPr lang="en-US" dirty="0">
                <a:solidFill>
                  <a:srgbClr val="0070C0"/>
                </a:solidFill>
              </a:rPr>
              <a:t>small d</a:t>
            </a:r>
            <a:r>
              <a:rPr lang="en-US" dirty="0" smtClean="0">
                <a:solidFill>
                  <a:srgbClr val="0070C0"/>
                </a:solidFill>
              </a:rPr>
              <a:t>efinitive yolk sac </a:t>
            </a:r>
            <a:r>
              <a:rPr lang="en-US" dirty="0"/>
              <a:t>lies </a:t>
            </a:r>
            <a:r>
              <a:rPr lang="en-US" dirty="0" smtClean="0"/>
              <a:t>in the chorionic </a:t>
            </a:r>
            <a:r>
              <a:rPr lang="en-US" dirty="0"/>
              <a:t>cavity between amniotic &amp; chorionic </a:t>
            </a:r>
            <a:r>
              <a:rPr lang="en-US" dirty="0" smtClean="0"/>
              <a:t>sacs     </a:t>
            </a:r>
            <a:endParaRPr lang="en-US" dirty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u="sng" dirty="0"/>
              <a:t>At 20 weeks</a:t>
            </a:r>
            <a:r>
              <a:rPr lang="en-US" dirty="0"/>
              <a:t>, as pregnancy advances, </a:t>
            </a:r>
            <a:r>
              <a:rPr lang="en-US" dirty="0" smtClean="0"/>
              <a:t>definitive yolk sac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atrophies </a:t>
            </a:r>
            <a:r>
              <a:rPr lang="en-US" dirty="0"/>
              <a:t>and becomes </a:t>
            </a:r>
            <a:r>
              <a:rPr lang="en-US" dirty="0" smtClean="0"/>
              <a:t>a very </a:t>
            </a:r>
            <a:r>
              <a:rPr lang="en-US" dirty="0"/>
              <a:t>small </a:t>
            </a:r>
            <a:r>
              <a:rPr lang="en-US" dirty="0" smtClean="0"/>
              <a:t>cyst.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In </a:t>
            </a:r>
            <a:r>
              <a:rPr lang="en-US" dirty="0">
                <a:solidFill>
                  <a:srgbClr val="0070C0"/>
                </a:solidFill>
              </a:rPr>
              <a:t>unusual cases, </a:t>
            </a:r>
            <a:r>
              <a:rPr lang="en-US" dirty="0"/>
              <a:t>it persists </a:t>
            </a:r>
            <a:r>
              <a:rPr lang="en-US" u="sng" dirty="0" smtClean="0"/>
              <a:t>under the </a:t>
            </a:r>
            <a:r>
              <a:rPr lang="en-US" u="sng" dirty="0"/>
              <a:t>amnion</a:t>
            </a:r>
            <a:r>
              <a:rPr lang="en-US" dirty="0"/>
              <a:t> near the attachment of </a:t>
            </a:r>
            <a:r>
              <a:rPr lang="en-US" dirty="0" smtClean="0"/>
              <a:t>Umbilical cord, </a:t>
            </a:r>
            <a:r>
              <a:rPr lang="en-US" dirty="0"/>
              <a:t>on </a:t>
            </a:r>
            <a:r>
              <a:rPr lang="en-US" dirty="0" smtClean="0"/>
              <a:t> the fetal </a:t>
            </a:r>
            <a:r>
              <a:rPr lang="en-US" dirty="0"/>
              <a:t>surface </a:t>
            </a:r>
            <a:r>
              <a:rPr lang="en-US" smtClean="0"/>
              <a:t>of the </a:t>
            </a:r>
            <a:r>
              <a:rPr lang="en-US" dirty="0"/>
              <a:t>placenta. Its </a:t>
            </a:r>
            <a:r>
              <a:rPr lang="en-US" dirty="0" smtClean="0"/>
              <a:t>persistence </a:t>
            </a:r>
            <a:r>
              <a:rPr lang="en-US" dirty="0"/>
              <a:t>is of no </a:t>
            </a:r>
            <a:r>
              <a:rPr lang="en-US" dirty="0" smtClean="0"/>
              <a:t>significance</a:t>
            </a:r>
            <a:endParaRPr lang="en-US" dirty="0">
              <a:solidFill>
                <a:schemeClr val="folHlink"/>
              </a:solidFill>
            </a:endParaRPr>
          </a:p>
        </p:txBody>
      </p:sp>
      <p:pic>
        <p:nvPicPr>
          <p:cNvPr id="27654" name="Picture 6" descr="958B0E52"/>
          <p:cNvPicPr>
            <a:picLocks noChangeAspect="1" noChangeArrowheads="1"/>
          </p:cNvPicPr>
          <p:nvPr/>
        </p:nvPicPr>
        <p:blipFill>
          <a:blip r:embed="rId3" cstate="print">
            <a:lum bright="-29000" contrast="46000"/>
          </a:blip>
          <a:srcRect l="28136" t="31367" r="4286" b="33698"/>
          <a:stretch>
            <a:fillRect/>
          </a:stretch>
        </p:blipFill>
        <p:spPr bwMode="auto">
          <a:xfrm>
            <a:off x="457200" y="1219200"/>
            <a:ext cx="3167063" cy="1676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Amnion </a:t>
            </a:r>
            <a:endParaRPr lang="en-US" sz="4000" b="1" dirty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4419600" cy="51054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dirty="0" smtClean="0"/>
              <a:t>It is a  thin, transparent &amp; tough  fluid-filled, membranous sac surrounding the embryo.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 u="sng" dirty="0" smtClean="0">
                <a:solidFill>
                  <a:srgbClr val="FF0000"/>
                </a:solidFill>
              </a:rPr>
              <a:t>At First : </a:t>
            </a:r>
            <a:r>
              <a:rPr lang="en-US" sz="1800" dirty="0" smtClean="0"/>
              <a:t>It is seen as a small cavity lying </a:t>
            </a:r>
            <a:r>
              <a:rPr lang="en-US" sz="1800" b="1" dirty="0" smtClean="0">
                <a:solidFill>
                  <a:srgbClr val="0070C0"/>
                </a:solidFill>
              </a:rPr>
              <a:t>dorsal</a:t>
            </a:r>
            <a:r>
              <a:rPr lang="en-US" sz="1800" b="1" dirty="0" smtClean="0"/>
              <a:t> </a:t>
            </a:r>
            <a:r>
              <a:rPr lang="en-US" sz="1800" dirty="0" smtClean="0"/>
              <a:t>to  the embryonic plate.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 u="sng" dirty="0" smtClean="0">
                <a:solidFill>
                  <a:srgbClr val="FF0000"/>
                </a:solidFill>
              </a:rPr>
              <a:t>At Stage of Chorionic Vesicle</a:t>
            </a:r>
            <a:r>
              <a:rPr lang="en-US" sz="1800" u="sng" dirty="0" smtClean="0">
                <a:solidFill>
                  <a:srgbClr val="FF0000"/>
                </a:solidFill>
              </a:rPr>
              <a:t>:</a:t>
            </a:r>
            <a:r>
              <a:rPr lang="en-US" sz="1800" u="sng" dirty="0" smtClean="0"/>
              <a:t> </a:t>
            </a:r>
            <a:r>
              <a:rPr lang="en-US" sz="1800" dirty="0" smtClean="0"/>
              <a:t>The amnion becomes separated  from the </a:t>
            </a:r>
            <a:r>
              <a:rPr lang="en-US" sz="1800" dirty="0" err="1" smtClean="0"/>
              <a:t>chorion</a:t>
            </a:r>
            <a:r>
              <a:rPr lang="en-US" sz="1800" dirty="0" smtClean="0"/>
              <a:t> by  </a:t>
            </a:r>
            <a:r>
              <a:rPr lang="en-US" sz="1800" b="1" dirty="0" smtClean="0">
                <a:solidFill>
                  <a:srgbClr val="0070C0"/>
                </a:solidFill>
              </a:rPr>
              <a:t>chorionic cavity </a:t>
            </a:r>
            <a:r>
              <a:rPr lang="en-US" sz="1800" dirty="0" smtClean="0"/>
              <a:t>or </a:t>
            </a:r>
            <a:r>
              <a:rPr lang="en-US" sz="1800" b="1" dirty="0" smtClean="0"/>
              <a:t>extra embryonic </a:t>
            </a:r>
            <a:r>
              <a:rPr lang="en-US" sz="1800" b="1" dirty="0" err="1" smtClean="0"/>
              <a:t>coelom</a:t>
            </a:r>
            <a:r>
              <a:rPr lang="en-US" sz="1800" dirty="0" smtClean="0"/>
              <a:t>.  </a:t>
            </a:r>
            <a:endParaRPr lang="en-US" sz="1800" dirty="0" smtClean="0">
              <a:solidFill>
                <a:schemeClr val="folHlink"/>
              </a:solidFill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 u="sng" dirty="0" smtClean="0">
                <a:solidFill>
                  <a:srgbClr val="FF0000"/>
                </a:solidFill>
              </a:rPr>
              <a:t>After Folding: </a:t>
            </a:r>
            <a:r>
              <a:rPr lang="en-US" sz="1800" dirty="0" smtClean="0"/>
              <a:t>the amnion expands  greatly and is becomes on the </a:t>
            </a:r>
            <a:r>
              <a:rPr lang="en-US" sz="1800" b="1" dirty="0" smtClean="0"/>
              <a:t>ventral surface </a:t>
            </a:r>
            <a:r>
              <a:rPr lang="en-US" sz="1800" dirty="0" smtClean="0"/>
              <a:t>of the embryo.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dirty="0" smtClean="0"/>
              <a:t>As a result of expansion of the amnion,  the extra embryonic </a:t>
            </a:r>
            <a:r>
              <a:rPr lang="en-US" sz="1800" dirty="0" err="1" smtClean="0"/>
              <a:t>coelom</a:t>
            </a:r>
            <a:r>
              <a:rPr lang="en-US" sz="1800" dirty="0" smtClean="0"/>
              <a:t>  is gradually obliterated and amnion  forms the epithelial  covering  of umbilical cord.</a:t>
            </a:r>
            <a:endParaRPr lang="en-US" sz="1800" dirty="0" smtClean="0">
              <a:solidFill>
                <a:schemeClr val="folHlink"/>
              </a:solidFill>
            </a:endParaRPr>
          </a:p>
        </p:txBody>
      </p:sp>
      <p:pic>
        <p:nvPicPr>
          <p:cNvPr id="14340" name="Picture 4" descr="A3B81AA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36000" contrast="53000"/>
          </a:blip>
          <a:srcRect l="4892" t="2464" r="50638" b="21524"/>
          <a:stretch>
            <a:fillRect/>
          </a:stretch>
        </p:blipFill>
        <p:spPr>
          <a:xfrm>
            <a:off x="304800" y="1219200"/>
            <a:ext cx="4267200" cy="4929187"/>
          </a:xfrm>
          <a:noFill/>
          <a:ln w="190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514600" y="2819400"/>
            <a:ext cx="9144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971800" y="3124200"/>
            <a:ext cx="3048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71800" y="3429000"/>
            <a:ext cx="7620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715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/>
            <a:r>
              <a:rPr lang="en-US" sz="4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Amniotic Fluid 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685800" y="1524000"/>
            <a:ext cx="4267200" cy="441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watery fluid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inside the amniotic cavity (sac).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has a major role in fetal growth &amp; development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increases slowly, to become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(700-1000) ml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by  full term (37) weeks.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Composition: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99% of amniotic fluid is water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contains un-dissolved material of desquamated fetal epithelial cells + organic + inorganic salts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 pregnancy advances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composition of amniotic fluid changes as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fetal excreta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meconium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= fetal feces &amp; urine) are added</a:t>
            </a:r>
          </a:p>
        </p:txBody>
      </p:sp>
      <p:pic>
        <p:nvPicPr>
          <p:cNvPr id="15364" name="Picture 4" descr="A3B81AA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30000" contrast="52000"/>
          </a:blip>
          <a:srcRect l="4892" t="54199" r="50638" b="21524"/>
          <a:stretch>
            <a:fillRect/>
          </a:stretch>
        </p:blipFill>
        <p:spPr>
          <a:xfrm>
            <a:off x="5029200" y="2057400"/>
            <a:ext cx="3733800" cy="3733800"/>
          </a:xfr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86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OBJECTIVES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9082"/>
            <a:ext cx="8229600" cy="37798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400" b="1" u="sng" dirty="0" smtClean="0">
                <a:solidFill>
                  <a:srgbClr val="002060"/>
                </a:solidFill>
              </a:rPr>
              <a:t>By the end of the lecture the student should be able to:</a:t>
            </a:r>
          </a:p>
          <a:p>
            <a:pPr>
              <a:defRPr/>
            </a:pPr>
            <a:r>
              <a:rPr lang="en-US" sz="2400" b="1" dirty="0" smtClean="0"/>
              <a:t>List the components of the fetal membranes.</a:t>
            </a:r>
          </a:p>
          <a:p>
            <a:pPr>
              <a:defRPr/>
            </a:pPr>
            <a:r>
              <a:rPr lang="en-US" sz="2400" b="1" dirty="0" smtClean="0"/>
              <a:t>Describe  the stages of development of the components.</a:t>
            </a:r>
          </a:p>
          <a:p>
            <a:pPr>
              <a:defRPr/>
            </a:pPr>
            <a:r>
              <a:rPr lang="en-US" sz="2400" b="1" dirty="0" smtClean="0"/>
              <a:t>Describe the structure and function  of  the components.</a:t>
            </a:r>
          </a:p>
          <a:p>
            <a:pPr>
              <a:defRPr/>
            </a:pPr>
            <a:r>
              <a:rPr lang="en-US" sz="2400" b="1" dirty="0" smtClean="0"/>
              <a:t>Describe  their fate and the possible congenital anomalies.</a:t>
            </a:r>
          </a:p>
          <a:p>
            <a:pPr>
              <a:defRPr/>
            </a:pPr>
            <a:endParaRPr lang="en-US" sz="2400" b="1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Sources of amniotic fluid</a:t>
            </a:r>
            <a:endParaRPr lang="en-US" sz="4000" b="1" dirty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4800" cy="495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Fetal  &amp; Maternal 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Sources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Initially,</a:t>
            </a:r>
            <a:r>
              <a:rPr lang="en-US" sz="2000" dirty="0" smtClean="0"/>
              <a:t> some amniotic fluid is secreted by </a:t>
            </a:r>
            <a:r>
              <a:rPr lang="en-US" sz="2000" b="1" dirty="0" smtClean="0"/>
              <a:t>amniotic cells</a:t>
            </a:r>
            <a:r>
              <a:rPr lang="en-US" sz="2000" dirty="0" smtClean="0"/>
              <a:t>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Most of fluid </a:t>
            </a:r>
            <a:r>
              <a:rPr lang="en-US" sz="2000" dirty="0" smtClean="0"/>
              <a:t>is derived from </a:t>
            </a:r>
            <a:r>
              <a:rPr lang="en-US" sz="2000" b="1" u="sng" dirty="0" smtClean="0">
                <a:solidFill>
                  <a:srgbClr val="FF0000"/>
                </a:solidFill>
              </a:rPr>
              <a:t>Maternal tissue </a:t>
            </a:r>
            <a:r>
              <a:rPr lang="en-US" sz="2000" dirty="0" smtClean="0"/>
              <a:t>by:            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dirty="0" smtClean="0"/>
              <a:t> </a:t>
            </a:r>
            <a:r>
              <a:rPr lang="en-US" sz="1800" dirty="0" smtClean="0"/>
              <a:t>1-Diffusion </a:t>
            </a:r>
            <a:r>
              <a:rPr lang="en-US" sz="1800" b="1" dirty="0" smtClean="0"/>
              <a:t>across</a:t>
            </a:r>
            <a:r>
              <a:rPr lang="en-US" sz="1800" b="1" dirty="0" smtClean="0">
                <a:solidFill>
                  <a:schemeClr val="folHlink"/>
                </a:solidFill>
              </a:rPr>
              <a:t> </a:t>
            </a:r>
            <a:r>
              <a:rPr lang="en-US" sz="1800" dirty="0" err="1" smtClean="0"/>
              <a:t>amnio</a:t>
            </a:r>
            <a:r>
              <a:rPr lang="en-US" sz="1800" dirty="0" smtClean="0"/>
              <a:t>-chorionic membrane </a:t>
            </a:r>
            <a:r>
              <a:rPr lang="en-US" sz="1800" b="1" dirty="0" smtClean="0">
                <a:solidFill>
                  <a:srgbClr val="0070C0"/>
                </a:solidFill>
              </a:rPr>
              <a:t>from placenta.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 smtClean="0"/>
              <a:t>2-Diffusion </a:t>
            </a:r>
            <a:r>
              <a:rPr lang="en-US" sz="1800" b="1" dirty="0" smtClean="0">
                <a:solidFill>
                  <a:srgbClr val="002060"/>
                </a:solidFill>
              </a:rPr>
              <a:t>across</a:t>
            </a:r>
            <a:r>
              <a:rPr lang="en-US" sz="1800" b="1" dirty="0" smtClean="0">
                <a:solidFill>
                  <a:schemeClr val="folHlink"/>
                </a:solidFill>
              </a:rPr>
              <a:t> </a:t>
            </a:r>
            <a:r>
              <a:rPr lang="en-US" sz="1800" dirty="0" smtClean="0"/>
              <a:t>chorionic plate (chorionic wall related to placenta) </a:t>
            </a:r>
            <a:r>
              <a:rPr lang="en-US" sz="1800" b="1" dirty="0" smtClean="0">
                <a:solidFill>
                  <a:srgbClr val="0070C0"/>
                </a:solidFill>
              </a:rPr>
              <a:t>from the maternal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</a:rPr>
              <a:t>blood in the  </a:t>
            </a:r>
            <a:r>
              <a:rPr lang="en-US" sz="1800" b="1" dirty="0" err="1" smtClean="0">
                <a:solidFill>
                  <a:srgbClr val="0070C0"/>
                </a:solidFill>
              </a:rPr>
              <a:t>intervillous</a:t>
            </a:r>
            <a:r>
              <a:rPr lang="en-US" sz="1800" b="1" dirty="0" smtClean="0">
                <a:solidFill>
                  <a:srgbClr val="0070C0"/>
                </a:solidFill>
              </a:rPr>
              <a:t> spaces.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Later, it is derived from </a:t>
            </a:r>
            <a:r>
              <a:rPr lang="en-US" sz="2000" b="1" u="sng" dirty="0" smtClean="0">
                <a:solidFill>
                  <a:srgbClr val="FF0000"/>
                </a:solidFill>
              </a:rPr>
              <a:t>Fetus</a:t>
            </a:r>
            <a:r>
              <a:rPr lang="en-US" sz="2000" dirty="0" smtClean="0"/>
              <a:t> through: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Skin, Fetal Respiratory Tract &amp; mostly by Excreting Urine (at beginning of </a:t>
            </a:r>
            <a:r>
              <a:rPr lang="en-US" sz="1800" b="1" dirty="0" smtClean="0">
                <a:solidFill>
                  <a:srgbClr val="00B050"/>
                </a:solidFill>
              </a:rPr>
              <a:t>11</a:t>
            </a:r>
            <a:r>
              <a:rPr lang="en-US" sz="1800" b="1" baseline="30000" dirty="0" smtClean="0">
                <a:solidFill>
                  <a:srgbClr val="00B050"/>
                </a:solidFill>
              </a:rPr>
              <a:t>th</a:t>
            </a:r>
            <a:r>
              <a:rPr lang="en-US" sz="1800" b="1" dirty="0" smtClean="0">
                <a:solidFill>
                  <a:srgbClr val="00B050"/>
                </a:solidFill>
              </a:rPr>
              <a:t> week</a:t>
            </a:r>
            <a:r>
              <a:rPr lang="en-US" sz="1800" b="1" dirty="0" smtClean="0"/>
              <a:t>)</a:t>
            </a:r>
          </a:p>
          <a:p>
            <a:pPr eaLnBrk="1" hangingPunct="1">
              <a:defRPr/>
            </a:pPr>
            <a:endParaRPr lang="en-US" sz="2000" dirty="0"/>
          </a:p>
        </p:txBody>
      </p:sp>
      <p:pic>
        <p:nvPicPr>
          <p:cNvPr id="16388" name="Picture 4" descr="1E0CDABD"/>
          <p:cNvPicPr>
            <a:picLocks noChangeAspect="1" noChangeArrowheads="1"/>
          </p:cNvPicPr>
          <p:nvPr/>
        </p:nvPicPr>
        <p:blipFill>
          <a:blip r:embed="rId2" cstate="print">
            <a:lum bright="-23000" contrast="44000"/>
          </a:blip>
          <a:srcRect l="12904" t="1775" r="47572" b="51527"/>
          <a:stretch>
            <a:fillRect/>
          </a:stretch>
        </p:blipFill>
        <p:spPr bwMode="auto">
          <a:xfrm>
            <a:off x="228600" y="1600200"/>
            <a:ext cx="4343400" cy="3505200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57600" y="3048000"/>
            <a:ext cx="762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14400" y="198120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3276600" y="2590800"/>
            <a:ext cx="228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747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Functions of amniotic fluid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667000" y="1676400"/>
            <a:ext cx="5715000" cy="480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Provides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symmetrical external growth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 the embryo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Acts as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barrier to infection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(it is an aseptic medium)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Permits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normal fetal lung development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Prevents adherence of embryo to amnion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protects  embryo against external injuries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Keeps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fetal body temperature constant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Allows the embryo to move freely,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aiding muscular development in the limbs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involved 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maintaining homeostasis of fluids &amp; electrolytes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permits  studies on fetal enzymes, hormones and diagnosis of fetal sex and chromosomal abnormalities</a:t>
            </a:r>
            <a:endParaRPr lang="en-US" sz="20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7415C507"/>
          <p:cNvPicPr>
            <a:picLocks noChangeAspect="1" noChangeArrowheads="1"/>
          </p:cNvPicPr>
          <p:nvPr/>
        </p:nvPicPr>
        <p:blipFill>
          <a:blip r:embed="rId2" cstate="print">
            <a:lum bright="-17000" contrast="15000"/>
          </a:blip>
          <a:srcRect l="17759" t="4921" r="63526" b="60110"/>
          <a:stretch>
            <a:fillRect/>
          </a:stretch>
        </p:blipFill>
        <p:spPr bwMode="auto">
          <a:xfrm>
            <a:off x="228600" y="2133600"/>
            <a:ext cx="2342147" cy="297180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Circulation &amp; Fate of amniotic fluid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905000"/>
            <a:ext cx="8382000" cy="304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Amniotic fluid  remains constant &amp; in balance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Most of fluid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is swallowed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few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passes into lungs by fetus, and absorbed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into fetal blood,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metabolised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en-US" sz="2400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Part of fluid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passes through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placental membrane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into maternal blood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intervillus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space, </a:t>
            </a: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Other part of fluid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excreted by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fetal kidneys into amniotic sac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/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Anomalies of Volume of Amniotic Fluid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228600" y="1920084"/>
            <a:ext cx="4648200" cy="470931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Oligohydramnios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volume is less than ½ liters</a:t>
            </a:r>
            <a:endParaRPr lang="en-US" sz="2000" b="1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Causes 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Placental insufficiency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with low placental blood flow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Preterm rupture of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amnio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-chorionic membrane occurs in 10% of pregnancies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Renal Agenesis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(failure of kidney development)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Obstructive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Uropathy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(urinary tract obstruction) lead to absence of fetal urine (the main source)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Complications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Fetal abnormalities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(pulmonary, facial &amp; limb defects)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7415C5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7000" contrast="15000"/>
          </a:blip>
          <a:srcRect l="36792" t="1334" r="40227" b="56355"/>
          <a:stretch>
            <a:fillRect/>
          </a:stretch>
        </p:blipFill>
        <p:spPr bwMode="auto">
          <a:xfrm>
            <a:off x="5010062" y="1920875"/>
            <a:ext cx="3314876" cy="4433888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191000" cy="41148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4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Polyhydramnios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Hydramnios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volume is more than 2 liters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it is diagnosed by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Ultrasonography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Causes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Fetal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( 1-20% ) :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Esophageal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atresia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Maternal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(2-20%) 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defects in maternal circulation.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Idiopathic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(3-60%)</a:t>
            </a:r>
          </a:p>
        </p:txBody>
      </p:sp>
      <p:pic>
        <p:nvPicPr>
          <p:cNvPr id="8" name="Content Placeholder 4" descr="6D983D59"/>
          <p:cNvPicPr>
            <a:picLocks noChangeAspect="1" noChangeArrowheads="1"/>
          </p:cNvPicPr>
          <p:nvPr/>
        </p:nvPicPr>
        <p:blipFill>
          <a:blip r:embed="rId2" cstate="print">
            <a:lum bright="-18000" contrast="37000"/>
          </a:blip>
          <a:srcRect l="27636" t="46766" r="43970" b="22460"/>
          <a:stretch>
            <a:fillRect/>
          </a:stretch>
        </p:blipFill>
        <p:spPr bwMode="auto">
          <a:xfrm>
            <a:off x="609600" y="1447800"/>
            <a:ext cx="3505200" cy="41148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81000" y="3429000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8800" dirty="0" smtClean="0">
                <a:solidFill>
                  <a:schemeClr val="bg1"/>
                </a:solidFill>
                <a:latin typeface="Brush Script MT" pitchFamily="66" charset="0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685800"/>
            <a:ext cx="5029200" cy="4572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Components</a:t>
            </a:r>
            <a:endParaRPr lang="en-US" sz="28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143000"/>
            <a:ext cx="2743200" cy="35052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Umbilical cord (Connecting Stalk)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Amnion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Amniotic Fluid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Yolk Sac</a:t>
            </a:r>
          </a:p>
          <a:p>
            <a:pPr eaLnBrk="1" hangingPunct="1">
              <a:defRPr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Allantois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http://science.tjc.edu/images/reproduction/chorion_only.jpg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-23000" contrast="46000"/>
          </a:blip>
          <a:srcRect/>
          <a:stretch>
            <a:fillRect/>
          </a:stretch>
        </p:blipFill>
        <p:spPr bwMode="auto">
          <a:xfrm>
            <a:off x="381000" y="1219200"/>
            <a:ext cx="4343400" cy="525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rot="10800000" flipV="1">
            <a:off x="5181600" y="4845308"/>
            <a:ext cx="3581400" cy="147732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Protection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Nutrition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Respiration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Excretion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Synthesis of Hormones</a:t>
            </a:r>
            <a:endParaRPr lang="en-US" altLang="ko-KR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343400"/>
            <a:ext cx="2590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581400" y="1447800"/>
            <a:ext cx="2895600" cy="1752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895600" y="2590800"/>
            <a:ext cx="350520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2057400" y="4953000"/>
            <a:ext cx="2286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1905000" y="3657600"/>
            <a:ext cx="274319" cy="22860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4191000" y="3962400"/>
            <a:ext cx="24384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Umbilical Cord</a:t>
            </a:r>
            <a:endParaRPr lang="en-US" sz="44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433888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a pathway which connects the ventral aspect of  the embryo with the placenta (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chorion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a soft tortuous cord measuring (30- 90) cm in length (average 55) ,(1-2) cm in diameter.</a:t>
            </a: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has a smooth surface because it is covered by the amnion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4" descr="7AC797E1"/>
          <p:cNvPicPr>
            <a:picLocks noChangeAspect="1" noChangeArrowheads="1"/>
          </p:cNvPicPr>
          <p:nvPr/>
        </p:nvPicPr>
        <p:blipFill>
          <a:blip r:embed="rId2" cstate="print"/>
          <a:srcRect l="13794" t="5820" r="26617" b="58640"/>
          <a:stretch>
            <a:fillRect/>
          </a:stretch>
        </p:blipFill>
        <p:spPr bwMode="auto">
          <a:xfrm>
            <a:off x="228600" y="1219200"/>
            <a:ext cx="4343400" cy="5026025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rot="16200000" flipH="1">
            <a:off x="2171700" y="4076700"/>
            <a:ext cx="533400" cy="1524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Structure of Umbilical Cord</a:t>
            </a:r>
            <a:endParaRPr lang="en-US" sz="4000" b="1" dirty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752600"/>
            <a:ext cx="4648200" cy="4419600"/>
          </a:xfr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1-Connecting stalk: </a:t>
            </a:r>
          </a:p>
          <a:p>
            <a:pPr marL="641033" lvl="1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lantois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two Umbilical arteries +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Umbilical veins)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1033" lvl="1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extra embryonic mesoderm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forms </a:t>
            </a:r>
            <a:r>
              <a:rPr lang="en-US" sz="2000" b="1" u="sng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Wharton’s jelly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2-Yolk stalk (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Vitello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-intestinal duct):</a:t>
            </a:r>
          </a:p>
          <a:p>
            <a:pPr marL="641033" lvl="1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narrow, elongated duct which connects gut to yolk sac </a:t>
            </a:r>
          </a:p>
          <a:p>
            <a:pPr marL="641033" lvl="1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contains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Vitelline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Vessels</a:t>
            </a:r>
          </a:p>
          <a:p>
            <a:pPr marL="641033" lvl="1" indent="-27432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Later on , it is obliterated and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vitelline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vessels disappear.</a:t>
            </a:r>
          </a:p>
        </p:txBody>
      </p:sp>
      <p:pic>
        <p:nvPicPr>
          <p:cNvPr id="8197" name="Picture 6" descr="2869D816"/>
          <p:cNvPicPr>
            <a:picLocks noChangeAspect="1" noChangeArrowheads="1"/>
          </p:cNvPicPr>
          <p:nvPr/>
        </p:nvPicPr>
        <p:blipFill>
          <a:blip r:embed="rId3" cstate="print">
            <a:lum bright="-37000" contrast="51000"/>
          </a:blip>
          <a:srcRect l="14401" t="33571" r="19345" b="31792"/>
          <a:stretch>
            <a:fillRect/>
          </a:stretch>
        </p:blipFill>
        <p:spPr bwMode="auto">
          <a:xfrm>
            <a:off x="228600" y="5029200"/>
            <a:ext cx="3400091" cy="15240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Picture 4" descr="7-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lum bright="-30000" contrast="50000"/>
          </a:blip>
          <a:srcRect b="14827"/>
          <a:stretch>
            <a:fillRect/>
          </a:stretch>
        </p:blipFill>
        <p:spPr bwMode="auto">
          <a:xfrm>
            <a:off x="228600" y="1828800"/>
            <a:ext cx="3733800" cy="30641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981200" y="2514600"/>
            <a:ext cx="609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00" y="2743200"/>
            <a:ext cx="11430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/>
            <a:r>
              <a:rPr lang="en-US" sz="4000" b="1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Attachment of Umbilical Cord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255838"/>
            <a:ext cx="3733800" cy="2346325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Normally, it is attached to a point near the centre of the  fetal surface of the placenta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EA207C8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6000" contrast="18000"/>
          </a:blip>
          <a:srcRect l="35851" t="6500" r="40883" b="58330"/>
          <a:stretch>
            <a:fillRect/>
          </a:stretch>
        </p:blipFill>
        <p:spPr>
          <a:xfrm>
            <a:off x="228599" y="1524000"/>
            <a:ext cx="4655127" cy="4572000"/>
          </a:xfrm>
          <a:ln w="19050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Anomalies of Umbilical Cord 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343400" y="1143000"/>
            <a:ext cx="4572000" cy="48768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(1) Abnormal Attachment: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a-Battledore placenta :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UC is attached to the margin of the placenta (it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is not dangerous).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Velamentous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insertion of the cord :</a:t>
            </a: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UC is attached to the amnion 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away from placenta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(It is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dangerous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the fetus due to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rupture of blood vessels during labor)</a:t>
            </a:r>
          </a:p>
        </p:txBody>
      </p:sp>
      <p:pic>
        <p:nvPicPr>
          <p:cNvPr id="10244" name="Picture 8" descr="C42FA6F8"/>
          <p:cNvPicPr>
            <a:picLocks noChangeAspect="1" noChangeArrowheads="1"/>
          </p:cNvPicPr>
          <p:nvPr/>
        </p:nvPicPr>
        <p:blipFill>
          <a:blip r:embed="rId3" cstate="print">
            <a:lum bright="-21000" contrast="34000"/>
          </a:blip>
          <a:srcRect l="26329" t="33736" r="5823" b="15662"/>
          <a:stretch>
            <a:fillRect/>
          </a:stretch>
        </p:blipFill>
        <p:spPr bwMode="auto">
          <a:xfrm>
            <a:off x="161925" y="4953000"/>
            <a:ext cx="4029075" cy="1676400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245" name="Picture 4" descr="F7B591D1"/>
          <p:cNvPicPr>
            <a:picLocks noChangeAspect="1" noChangeArrowheads="1"/>
          </p:cNvPicPr>
          <p:nvPr/>
        </p:nvPicPr>
        <p:blipFill>
          <a:blip r:embed="rId4" cstate="print"/>
          <a:srcRect l="38120" t="33794" r="42172" b="15068"/>
          <a:stretch>
            <a:fillRect/>
          </a:stretch>
        </p:blipFill>
        <p:spPr bwMode="auto">
          <a:xfrm>
            <a:off x="304800" y="1103312"/>
            <a:ext cx="3733800" cy="3697288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16200000" flipV="1">
            <a:off x="1866900" y="5219700"/>
            <a:ext cx="3810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3048000" y="5105400"/>
            <a:ext cx="381000" cy="76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00100" y="5372100"/>
            <a:ext cx="381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1905000" y="1600200"/>
            <a:ext cx="304800" cy="3048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4495800" cy="4191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(2) Abnormalities in Length: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a-Very Long Cord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 eaLnBrk="1" hangingPunct="1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It is dangerous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it may surround  the neck of the fetus and causes its death. </a:t>
            </a:r>
          </a:p>
          <a:p>
            <a:pPr eaLnBrk="1" hangingPunct="1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b-Very Short Cord: </a:t>
            </a:r>
          </a:p>
          <a:p>
            <a:pPr lvl="1" eaLnBrk="1" hangingPunct="1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It is dangerous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because it may cause premature separation of placenta, or the cord itself may rupture</a:t>
            </a:r>
          </a:p>
        </p:txBody>
      </p:sp>
      <p:pic>
        <p:nvPicPr>
          <p:cNvPr id="8" name="Picture 4" descr="E54E48F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2000" contrast="39000"/>
          </a:blip>
          <a:srcRect l="34886" t="32912" r="28604" b="2942"/>
          <a:stretch>
            <a:fillRect/>
          </a:stretch>
        </p:blipFill>
        <p:spPr>
          <a:xfrm>
            <a:off x="838200" y="1371601"/>
            <a:ext cx="3429000" cy="3886200"/>
          </a:xfr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876800" y="685800"/>
            <a:ext cx="4114800" cy="60198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(3</a:t>
            </a: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False and True knots of umbilical cord: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a-False knots: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UC looks tortuous due to twisting of umbilical vessels (umbilical vessels are longer than the cord), these knots are normal and 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do not cause any harm to the fetus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b-True knots: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Are rare (1%) of pregnancy, but 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very dangerous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because they may cause obstruction to blood flow in umbilical vessels, leading to fetal anoxia &amp; fetal death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609600" y="6019800"/>
            <a:ext cx="2895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</a:rPr>
              <a:t>True Knots in 20-weeks  fetus</a:t>
            </a:r>
          </a:p>
        </p:txBody>
      </p:sp>
      <p:pic>
        <p:nvPicPr>
          <p:cNvPr id="12293" name="Picture 7" descr="F7725EC8"/>
          <p:cNvPicPr>
            <a:picLocks noChangeAspect="1" noChangeArrowheads="1"/>
          </p:cNvPicPr>
          <p:nvPr/>
        </p:nvPicPr>
        <p:blipFill>
          <a:blip r:embed="rId2" cstate="print">
            <a:lum bright="-21000" contrast="40000"/>
          </a:blip>
          <a:srcRect l="26985" t="42297" r="28827" b="20290"/>
          <a:stretch>
            <a:fillRect/>
          </a:stretch>
        </p:blipFill>
        <p:spPr bwMode="auto">
          <a:xfrm>
            <a:off x="533400" y="2529348"/>
            <a:ext cx="4038600" cy="143305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47" name="Picture 9" descr="F7725EC8"/>
          <p:cNvPicPr>
            <a:picLocks noChangeAspect="1" noChangeArrowheads="1"/>
          </p:cNvPicPr>
          <p:nvPr/>
        </p:nvPicPr>
        <p:blipFill>
          <a:blip r:embed="rId2" cstate="print">
            <a:lum bright="-32000" contrast="43000"/>
          </a:blip>
          <a:srcRect l="26985" t="4883" r="28827" b="64632"/>
          <a:stretch>
            <a:fillRect/>
          </a:stretch>
        </p:blipFill>
        <p:spPr bwMode="auto">
          <a:xfrm>
            <a:off x="533400" y="685800"/>
            <a:ext cx="3429000" cy="1633376"/>
          </a:xfrm>
          <a:prstGeom prst="rect">
            <a:avLst/>
          </a:prstGeom>
          <a:noFill/>
          <a:ln w="38100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8" name="Picture 4" descr="2FCEFBAD"/>
          <p:cNvPicPr>
            <a:picLocks noChangeAspect="1" noChangeArrowheads="1"/>
          </p:cNvPicPr>
          <p:nvPr/>
        </p:nvPicPr>
        <p:blipFill>
          <a:blip r:embed="rId3" cstate="print">
            <a:lum bright="-26000" contrast="34000"/>
          </a:blip>
          <a:srcRect l="9686" t="52304" r="66731" b="12569"/>
          <a:stretch>
            <a:fillRect/>
          </a:stretch>
        </p:blipFill>
        <p:spPr bwMode="auto">
          <a:xfrm>
            <a:off x="914400" y="4114800"/>
            <a:ext cx="3276600" cy="256429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5624</TotalTime>
  <Words>1497</Words>
  <Application>Microsoft Office PowerPoint</Application>
  <PresentationFormat>On-screen Show (4:3)</PresentationFormat>
  <Paragraphs>148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Fetal Membranes</vt:lpstr>
      <vt:lpstr>OBJECTIVES</vt:lpstr>
      <vt:lpstr>Components</vt:lpstr>
      <vt:lpstr>Umbilical Cord</vt:lpstr>
      <vt:lpstr>Structure of Umbilical Cord</vt:lpstr>
      <vt:lpstr>Attachment of Umbilical Cord</vt:lpstr>
      <vt:lpstr> Anomalies of Umbilical Cord </vt:lpstr>
      <vt:lpstr>Slide 8</vt:lpstr>
      <vt:lpstr>Slide 9</vt:lpstr>
      <vt:lpstr>Allantois</vt:lpstr>
      <vt:lpstr>Functions of Allantois</vt:lpstr>
      <vt:lpstr>Yolk Sac</vt:lpstr>
      <vt:lpstr>Primary Yolk Sac </vt:lpstr>
      <vt:lpstr>Secondary Yolk Sac </vt:lpstr>
      <vt:lpstr>Definitive Yolk Sac</vt:lpstr>
      <vt:lpstr>    Functions of Yolk Sac</vt:lpstr>
      <vt:lpstr>Fate of Yolk Sac</vt:lpstr>
      <vt:lpstr>Amnion </vt:lpstr>
      <vt:lpstr>Amniotic Fluid </vt:lpstr>
      <vt:lpstr>Sources of amniotic fluid</vt:lpstr>
      <vt:lpstr>Functions of amniotic fluid</vt:lpstr>
      <vt:lpstr>   Circulation &amp; Fate of amniotic fluid</vt:lpstr>
      <vt:lpstr>Anomalies of Volume of Amniotic Fluid</vt:lpstr>
      <vt:lpstr>Slide 24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Amilo</dc:creator>
  <cp:lastModifiedBy>ksupy</cp:lastModifiedBy>
  <cp:revision>894</cp:revision>
  <dcterms:created xsi:type="dcterms:W3CDTF">2007-06-21T14:38:10Z</dcterms:created>
  <dcterms:modified xsi:type="dcterms:W3CDTF">2012-09-24T06:00:51Z</dcterms:modified>
</cp:coreProperties>
</file>