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83" r:id="rId4"/>
    <p:sldId id="284" r:id="rId5"/>
    <p:sldId id="294" r:id="rId6"/>
    <p:sldId id="285" r:id="rId7"/>
    <p:sldId id="318" r:id="rId8"/>
    <p:sldId id="320" r:id="rId9"/>
    <p:sldId id="314" r:id="rId10"/>
    <p:sldId id="321" r:id="rId11"/>
    <p:sldId id="319" r:id="rId12"/>
    <p:sldId id="280" r:id="rId13"/>
    <p:sldId id="287" r:id="rId14"/>
    <p:sldId id="259" r:id="rId15"/>
    <p:sldId id="297" r:id="rId16"/>
    <p:sldId id="299" r:id="rId17"/>
    <p:sldId id="311" r:id="rId18"/>
    <p:sldId id="312" r:id="rId19"/>
    <p:sldId id="316" r:id="rId20"/>
    <p:sldId id="300" r:id="rId21"/>
    <p:sldId id="301" r:id="rId22"/>
    <p:sldId id="317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706"/>
    <a:srgbClr val="3333FF"/>
    <a:srgbClr val="0033CC"/>
    <a:srgbClr val="FF0066"/>
    <a:srgbClr val="FF9999"/>
    <a:srgbClr val="EAD5FF"/>
    <a:srgbClr val="CC66FF"/>
    <a:srgbClr val="6600CC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865" autoAdjust="0"/>
  </p:normalViewPr>
  <p:slideViewPr>
    <p:cSldViewPr>
      <p:cViewPr>
        <p:scale>
          <a:sx n="66" d="100"/>
          <a:sy n="66" d="100"/>
        </p:scale>
        <p:origin x="-7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Immunogen</a:t>
            </a:r>
            <a:r>
              <a:rPr lang="en-US" sz="2800" b="1" dirty="0" smtClean="0"/>
              <a:t>: </a:t>
            </a:r>
            <a:r>
              <a:rPr lang="en-US" sz="2800" dirty="0" smtClean="0"/>
              <a:t>any substance capable of eliciting an immune response</a:t>
            </a:r>
            <a:r>
              <a:rPr lang="en-US" sz="2800" b="1" dirty="0" smtClean="0"/>
              <a:t>. </a:t>
            </a:r>
            <a:r>
              <a:rPr lang="en-US" sz="2800" dirty="0" smtClean="0"/>
              <a:t>All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 are antigens, but some antigens are not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Antibody (</a:t>
            </a:r>
            <a:r>
              <a:rPr lang="en-US" b="1" dirty="0" err="1" smtClean="0"/>
              <a:t>Ab</a:t>
            </a:r>
            <a:r>
              <a:rPr lang="en-US" b="1" dirty="0" smtClean="0"/>
              <a:t>): </a:t>
            </a:r>
            <a:r>
              <a:rPr lang="en-US" sz="2800" dirty="0" smtClean="0"/>
              <a:t>Secreted immunoglobulin from plasma cell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Immunoglobulin (</a:t>
            </a:r>
            <a:r>
              <a:rPr lang="en-US" b="1" dirty="0" err="1" smtClean="0"/>
              <a:t>Ig</a:t>
            </a:r>
            <a:r>
              <a:rPr lang="en-US" b="1" dirty="0" smtClean="0"/>
              <a:t>): </a:t>
            </a:r>
            <a:r>
              <a:rPr lang="en-US" sz="2800" dirty="0" smtClean="0"/>
              <a:t>an antibody or a heavy or light polypeptide chain that is a part of an antibody molecule.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 smtClean="0">
                <a:cs typeface="Arial" charset="0"/>
              </a:rPr>
              <a:t>Epitope</a:t>
            </a:r>
            <a:r>
              <a:rPr lang="en-US" b="1" dirty="0" smtClean="0">
                <a:cs typeface="Arial" charset="0"/>
              </a:rPr>
              <a:t> (antigenic determinant)</a:t>
            </a:r>
            <a:r>
              <a:rPr lang="en-US" dirty="0" smtClean="0">
                <a:cs typeface="Arial" charset="0"/>
              </a:rPr>
              <a:t>: </a:t>
            </a:r>
            <a:r>
              <a:rPr lang="en-US" sz="2800" dirty="0" smtClean="0">
                <a:cs typeface="Arial" charset="0"/>
              </a:rPr>
              <a:t>the portion of </a:t>
            </a:r>
            <a:r>
              <a:rPr lang="en-US" sz="2800" dirty="0" err="1" smtClean="0">
                <a:cs typeface="Arial" charset="0"/>
              </a:rPr>
              <a:t>of</a:t>
            </a:r>
            <a:r>
              <a:rPr lang="en-US" sz="2800" dirty="0" smtClean="0">
                <a:cs typeface="Arial" charset="0"/>
              </a:rPr>
              <a:t> Ag that is recognized and bound by an </a:t>
            </a:r>
            <a:r>
              <a:rPr lang="en-US" sz="2800" dirty="0" err="1" smtClean="0">
                <a:cs typeface="Arial" charset="0"/>
              </a:rPr>
              <a:t>Ab</a:t>
            </a:r>
            <a:r>
              <a:rPr lang="en-US" sz="2800" dirty="0" smtClean="0">
                <a:cs typeface="Arial" charset="0"/>
              </a:rPr>
              <a:t> or T cell receptor.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Cells of immune response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these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08025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856</Words>
  <Application>Microsoft Office PowerPoint</Application>
  <PresentationFormat>عرض على الشاشة (3:4)‏</PresentationFormat>
  <Paragraphs>166</Paragraphs>
  <Slides>31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Default Design</vt:lpstr>
      <vt:lpstr>Introduction to Immunology &amp; Lymphoid System</vt:lpstr>
      <vt:lpstr>Objectives</vt:lpstr>
      <vt:lpstr>عرض تقديمي في PowerPoint</vt:lpstr>
      <vt:lpstr>عرض تقديمي في PowerPoint</vt:lpstr>
      <vt:lpstr>Louis Pasteur’s Contributions</vt:lpstr>
      <vt:lpstr>عرض تقديمي في PowerPoint</vt:lpstr>
      <vt:lpstr>عرض تقديمي في PowerPoint</vt:lpstr>
      <vt:lpstr>Definitions </vt:lpstr>
      <vt:lpstr>عرض تقديمي في PowerPoint</vt:lpstr>
      <vt:lpstr>عرض تقديمي في PowerPoint</vt:lpstr>
      <vt:lpstr>Definitions </vt:lpstr>
      <vt:lpstr>Definitions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Immunity</vt:lpstr>
      <vt:lpstr>Adaptive Immunity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Concluding Remarks</vt:lpstr>
    </vt:vector>
  </TitlesOfParts>
  <Company>Technology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abdulrahman</cp:lastModifiedBy>
  <cp:revision>94</cp:revision>
  <dcterms:created xsi:type="dcterms:W3CDTF">2007-04-09T19:10:24Z</dcterms:created>
  <dcterms:modified xsi:type="dcterms:W3CDTF">2012-09-30T10:52:06Z</dcterms:modified>
</cp:coreProperties>
</file>