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handoutMasterIdLst>
    <p:handoutMasterId r:id="rId63"/>
  </p:handoutMasterIdLst>
  <p:sldIdLst>
    <p:sldId id="256" r:id="rId2"/>
    <p:sldId id="292" r:id="rId3"/>
    <p:sldId id="290" r:id="rId4"/>
    <p:sldId id="291" r:id="rId5"/>
    <p:sldId id="313" r:id="rId6"/>
    <p:sldId id="314" r:id="rId7"/>
    <p:sldId id="302" r:id="rId8"/>
    <p:sldId id="287" r:id="rId9"/>
    <p:sldId id="289" r:id="rId10"/>
    <p:sldId id="298" r:id="rId11"/>
    <p:sldId id="300" r:id="rId12"/>
    <p:sldId id="276" r:id="rId13"/>
    <p:sldId id="303" r:id="rId14"/>
    <p:sldId id="341" r:id="rId15"/>
    <p:sldId id="299" r:id="rId16"/>
    <p:sldId id="301" r:id="rId17"/>
    <p:sldId id="305" r:id="rId18"/>
    <p:sldId id="342" r:id="rId19"/>
    <p:sldId id="294" r:id="rId20"/>
    <p:sldId id="310" r:id="rId21"/>
    <p:sldId id="311" r:id="rId22"/>
    <p:sldId id="306" r:id="rId23"/>
    <p:sldId id="278" r:id="rId24"/>
    <p:sldId id="279" r:id="rId25"/>
    <p:sldId id="285" r:id="rId26"/>
    <p:sldId id="315" r:id="rId27"/>
    <p:sldId id="284" r:id="rId28"/>
    <p:sldId id="308" r:id="rId29"/>
    <p:sldId id="288" r:id="rId30"/>
    <p:sldId id="263" r:id="rId31"/>
    <p:sldId id="257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274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336" r:id="rId54"/>
    <p:sldId id="337" r:id="rId55"/>
    <p:sldId id="338" r:id="rId56"/>
    <p:sldId id="339" r:id="rId57"/>
    <p:sldId id="340" r:id="rId58"/>
    <p:sldId id="260" r:id="rId59"/>
    <p:sldId id="262" r:id="rId60"/>
    <p:sldId id="270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05" autoAdjust="0"/>
  </p:normalViewPr>
  <p:slideViewPr>
    <p:cSldViewPr>
      <p:cViewPr varScale="1">
        <p:scale>
          <a:sx n="52" d="100"/>
          <a:sy n="52" d="100"/>
        </p:scale>
        <p:origin x="-3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0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C8F5D-A58F-418F-902F-77686978D9FD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79FA4-2572-4308-AE25-9E709EAEC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D9570B9-85BB-4553-8B00-50315E65122E}" type="datetimeFigureOut">
              <a:rPr lang="ar-SA" smtClean="0"/>
              <a:pPr/>
              <a:t>21/12/1433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9823F0B-1D64-4445-87C5-AE616C2F0909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َ</a:t>
            </a:r>
            <a:r>
              <a:rPr lang="en-US" baseline="0" dirty="0" smtClean="0"/>
              <a:t> Q2: Describe its structure. </a:t>
            </a:r>
            <a:r>
              <a:rPr lang="en-US" dirty="0" smtClean="0"/>
              <a:t>This</a:t>
            </a:r>
            <a:r>
              <a:rPr lang="en-US" baseline="0" dirty="0" smtClean="0"/>
              <a:t> is an electron micrograph of a virus Q: Name this virus, Answer: Herpes virus.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37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َ</a:t>
            </a:r>
            <a:r>
              <a:rPr lang="en-US" baseline="0" dirty="0" smtClean="0"/>
              <a:t> Q2: Describe its structure. </a:t>
            </a:r>
            <a:r>
              <a:rPr lang="en-US" dirty="0" smtClean="0"/>
              <a:t>This</a:t>
            </a:r>
            <a:r>
              <a:rPr lang="en-US" baseline="0" dirty="0" smtClean="0"/>
              <a:t> is an electron micrograph of a virus Q: Name this virus, Answer: Herpes virus.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40</a:t>
            </a:fld>
            <a:endParaRPr lang="ar-S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َ</a:t>
            </a:r>
            <a:r>
              <a:rPr lang="en-US" baseline="0" dirty="0" smtClean="0"/>
              <a:t> Q2: Describe its structure. </a:t>
            </a:r>
            <a:r>
              <a:rPr lang="en-US" dirty="0" smtClean="0"/>
              <a:t>This</a:t>
            </a:r>
            <a:r>
              <a:rPr lang="en-US" baseline="0" dirty="0" smtClean="0"/>
              <a:t> is an electron micrograph of a virus Q: Name this virus, Answer: Herpes virus.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42</a:t>
            </a:fld>
            <a:endParaRPr lang="ar-S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12E9D8-1A84-4444-BEF7-A27FB241210D}" type="slidenum">
              <a:rPr lang="ar-SA" smtClean="0"/>
              <a:pPr>
                <a:defRPr/>
              </a:pPr>
              <a:t>56</a:t>
            </a:fld>
            <a:endParaRPr lang="ar-S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45C503-0BF8-473A-AB12-0EF5A7E8CD96}" type="slidenum">
              <a:rPr lang="ar-SA" smtClean="0"/>
              <a:pPr>
                <a:defRPr/>
              </a:pPr>
              <a:t>57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FE111-D770-4A5E-A432-22FD8E6D7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hyperlink" Target="http://rds.yahoo.com/_ylt=A0WTefOE5exMRVsAWHeJzbkF;_ylu=X3oDMTBqaXE0am1iBHBvcwM1MQRzZWMDc3IEdnRpZAM-/SIG=1l04qqr8b/EXP=1290680068/**http:/images.search.yahoo.com/images/view?back=http://images.search.yahoo.com/search/images?p=macconkey+agar+plate&amp;b=41&amp;ni=20&amp;fr=sfp&amp;w=316&amp;h=320&amp;imgurl=bp0.blogger.com/_1rarFhxmnwM/RXksKwCudZI/AAAAAAAAACk/dTkPtLu4IIw/s320/Enterococcus_faecalis_01-1Tag-Columbia.jpg&amp;rurl=http://mmic-tp.blogspot.com/2006_12_03_archive.html&amp;size=20KB&amp;name=...+enterococcus...&amp;p=macconkey+agar+plate&amp;oid=6d43dd31cab42bbe970a09fe1acf1d5f&amp;fr2=&amp;no=51&amp;tt=244&amp;b=41&amp;ni=20&amp;sigr=11jjjj9lh&amp;sigi=13ga38rmg&amp;sigb=12lohcl6r&amp;.crumb=zZtVDrMLvm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ds.yahoo.com/_ylt=A0PDoS6l5exM8SgAxzaJzbkF;_ylu=X3oDMTBqMmJja2RqBHBvcwM3MwRzZWMDc3IEdnRpZAM-/SIG=1lr0qla9e/EXP=1290680101/**http:/images.search.yahoo.com/images/view?back=http://images.search.yahoo.com/search/images?p=macconkey+agar+plate&amp;b=61&amp;ni=20&amp;xargs=0&amp;pstart=1&amp;fr=sfp&amp;w=320&amp;h=237&amp;imgurl=4.bp.blogspot.com/_xfZTUIpYAak/SloPB_SYK1I/AAAAAAAAAF0/V5bQVSHXkgo/s320/Untitled.jpg&amp;rurl=http://wedonknow.blogspot.com/2009/07/microbiology-lab.html&amp;size=18KB&amp;name=and+cdc+plate+4+...&amp;p=macconkey+agar+plate&amp;oid=7013db70998593f3ca1f45ebabeba040&amp;fr2=&amp;no=73&amp;tt=244&amp;b=61&amp;ni=20&amp;sigr=11r1pqi0e&amp;sigi=12keeh0k3&amp;sigb=1368tekqt&amp;.crumb=zZtVDrMLvmT" TargetMode="External"/><Relationship Id="rId5" Type="http://schemas.openxmlformats.org/officeDocument/2006/relationships/image" Target="../media/image32.jpeg"/><Relationship Id="rId4" Type="http://schemas.openxmlformats.org/officeDocument/2006/relationships/hyperlink" Target="http://rds.yahoo.com/_ylt=A0PDoS6l5exM8SgAyDaJzbkF;_ylu=X3oDMTBqMjBybWU5BHBvcwM3NARzZWMDc3IEdnRpZAM-/SIG=1kv5a0ioo/EXP=1290680101/**http:/images.search.yahoo.com/images/view?back=http://images.search.yahoo.com/search/images?p=macconkey+agar+plate&amp;b=61&amp;ni=20&amp;xargs=0&amp;pstart=1&amp;fr=sfp&amp;w=320&amp;h=320&amp;imgurl=bp1.blogger.com/_1rarFhxmnwM/RXkubACudcI/AAAAAAAAAC8/7OZ7mUmvPtU/s320/2863.jpg&amp;rurl=http://mmic-tp.blogspot.com/2006_12_03_archive.html&amp;size=32KB&amp;name=Medical+Microbio...&amp;p=macconkey+agar+plate&amp;oid=5529b2f7958a721014522cee3db534ca&amp;fr2=&amp;no=74&amp;tt=244&amp;b=61&amp;ni=20&amp;sigr=11jjjj9lh&amp;sigi=12ek918gr&amp;sigb=1368tekqt&amp;.crumb=zZtVDrMLvmT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rds.yahoo.com/_ylt=A0WTb_xk4.xMdDcAg2qJzbkF;_ylu=X3oDMTBqczRiNXN2BHBvcwM0MgRzZWMDc3IEdnRpZAM-/SIG=1jpthcqos/EXP=1290679524/**http:/images.search.yahoo.com/images/view?back=http://images.search.yahoo.com/search/images?p=macconkey+agar+plate&amp;b=41&amp;ni=20&amp;fr=sfp&amp;w=500&amp;h=375&amp;imgurl=sites.google.com/site/scienceprofonline/MacConkeysAgarMAC.JPG&amp;rurl=http://sites.google.com/site/scienceprofonline/cellbiologyhelp1022&amp;size=21KB&amp;name=MacConkey's+Agar&amp;p=macconkey+agar+plate&amp;oid=4bf4966d5d735b8045cd117e01259c6b&amp;fr2=&amp;no=42&amp;tt=244&amp;b=41&amp;ni=20&amp;sigr=122bec4mc&amp;sigi=11t5hc4cu&amp;sigb=12lohcl6r&amp;.crumb=zZtVDrMLvmT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rds.yahoo.com/_ylt=A0WTb_xk4.xMdDcAiGqJzbkF;_ylu=X3oDMTBqZmlxbWE3BHBvcwM0NwRzZWMDc3IEdnRpZAM-/SIG=1i8dmjtv3/EXP=1290679524/**http:/images.search.yahoo.com/images/view?back=http://images.search.yahoo.com/search/images?p=macconkey+agar+plate&amp;b=41&amp;ni=20&amp;fr=sfp&amp;w=500&amp;h=375&amp;imgurl=www.scienceprofonline.org/BloodAgarBAP.JPG&amp;rurl=http://www.scienceprofonline.org/cellbiologyhelp103&amp;size=25KB&amp;name=Sterile+Blood+Ag...&amp;p=macconkey+agar+plate&amp;oid=c0f5f938b88cc8acc69dbea203fded64&amp;fr2=&amp;no=47&amp;tt=244&amp;b=41&amp;ni=20&amp;sigr=11jehtk8q&amp;sigi=11as66d9p&amp;sigb=12lohcl6r&amp;.crumb=zZtVDrMLvmT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685800"/>
            <a:ext cx="5105400" cy="1496568"/>
          </a:xfrm>
        </p:spPr>
        <p:txBody>
          <a:bodyPr/>
          <a:lstStyle/>
          <a:p>
            <a:r>
              <a:rPr lang="en-US" dirty="0" smtClean="0"/>
              <a:t>MICROBIOLOGY</a:t>
            </a:r>
            <a:br>
              <a:rPr lang="en-US" dirty="0" smtClean="0"/>
            </a:br>
            <a:r>
              <a:rPr lang="en-US" dirty="0" smtClean="0"/>
              <a:t>Practical Class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25146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YEAR ONE, FOUNDATION BLOCK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181599"/>
            <a:ext cx="3352800" cy="762001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 smtClean="0"/>
              <a:t>Gram positive </a:t>
            </a:r>
            <a:r>
              <a:rPr lang="en-US" dirty="0" err="1" smtClean="0"/>
              <a:t>cocci</a:t>
            </a:r>
            <a:r>
              <a:rPr lang="en-US" dirty="0" smtClean="0"/>
              <a:t> in chain</a:t>
            </a:r>
            <a:endParaRPr lang="en-US" b="1" dirty="0" smtClean="0">
              <a:solidFill>
                <a:schemeClr val="tx2"/>
              </a:solidFill>
            </a:endParaRPr>
          </a:p>
          <a:p>
            <a:pPr algn="l"/>
            <a:r>
              <a:rPr lang="en-US" b="1" dirty="0" smtClean="0">
                <a:solidFill>
                  <a:schemeClr val="tx2"/>
                </a:solidFill>
              </a:rPr>
              <a:t>Streptococci</a:t>
            </a:r>
          </a:p>
          <a:p>
            <a:pPr algn="l"/>
            <a:endParaRPr lang="ar-SA" dirty="0" smtClean="0"/>
          </a:p>
          <a:p>
            <a:endParaRPr lang="en-US" dirty="0"/>
          </a:p>
        </p:txBody>
      </p:sp>
      <p:pic>
        <p:nvPicPr>
          <p:cNvPr id="5" name="Picture 4" descr="strep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3352800" cy="3810000"/>
          </a:xfrm>
          <a:prstGeom prst="rect">
            <a:avLst/>
          </a:prstGeom>
        </p:spPr>
      </p:pic>
      <p:pic>
        <p:nvPicPr>
          <p:cNvPr id="6" name="Picture 16" descr="staph.jpg"/>
          <p:cNvPicPr>
            <a:picLocks noChangeAspect="1" noChangeArrowheads="1"/>
          </p:cNvPicPr>
          <p:nvPr/>
        </p:nvPicPr>
        <p:blipFill>
          <a:blip r:embed="rId3" cstate="print"/>
          <a:srcRect t="421" b="421"/>
          <a:stretch>
            <a:fillRect/>
          </a:stretch>
        </p:blipFill>
        <p:spPr bwMode="auto">
          <a:xfrm>
            <a:off x="3810000" y="533400"/>
            <a:ext cx="3733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886200" y="5257799"/>
            <a:ext cx="3352800" cy="762001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Gram positive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cocci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clusters</a:t>
            </a:r>
          </a:p>
          <a:p>
            <a:pPr>
              <a:buFontTx/>
              <a:buNone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en-US" sz="2000" b="1" dirty="0" smtClean="0">
                <a:solidFill>
                  <a:schemeClr val="tx2"/>
                </a:solidFill>
              </a:rPr>
              <a:t>Staphylococci</a:t>
            </a:r>
          </a:p>
          <a:p>
            <a:pPr>
              <a:buFontTx/>
              <a:buNone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lide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752600"/>
            <a:ext cx="5943600" cy="3962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3400" y="381000"/>
            <a:ext cx="6705600" cy="1200707"/>
          </a:xfrm>
          <a:blipFill dpi="0" rotWithShape="1">
            <a:blip r:embed="rId3" cstate="print">
              <a:alphaModFix amt="42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Book Antiqua" pitchFamily="18" charset="0"/>
              </a:rPr>
              <a:t>A gram-stained smear of a CSF sample from a 3 year old child seen in the emergency department presenting with fever and neck stiffness. 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5943600"/>
            <a:ext cx="3276600" cy="677108"/>
          </a:xfrm>
          <a:prstGeom prst="rect">
            <a:avLst/>
          </a:prstGeom>
          <a:blipFill dpi="0" rotWithShape="1">
            <a:blip r:embed="rId3" cstate="print">
              <a:alphaModFix amt="59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Gram-positive </a:t>
            </a:r>
            <a:r>
              <a:rPr lang="en-US" b="1" dirty="0" err="1" smtClean="0">
                <a:latin typeface="Book Antiqua" pitchFamily="18" charset="0"/>
              </a:rPr>
              <a:t>diplococci</a:t>
            </a:r>
            <a:r>
              <a:rPr lang="en-US" b="1" dirty="0" smtClean="0">
                <a:latin typeface="Book Antiqua" pitchFamily="18" charset="0"/>
              </a:rPr>
              <a:t> </a:t>
            </a:r>
          </a:p>
          <a:p>
            <a:r>
              <a:rPr lang="en-US" sz="2000" b="1" i="1" dirty="0" smtClean="0">
                <a:latin typeface="Book Antiqua" pitchFamily="18" charset="0"/>
              </a:rPr>
              <a:t>Streptococcus </a:t>
            </a:r>
            <a:r>
              <a:rPr lang="en-US" sz="2000" b="1" i="1" dirty="0" err="1" smtClean="0">
                <a:latin typeface="Book Antiqua" pitchFamily="18" charset="0"/>
              </a:rPr>
              <a:t>pneumoniae</a:t>
            </a:r>
            <a:r>
              <a:rPr lang="en-US" sz="2000" b="1" i="1" dirty="0" smtClean="0">
                <a:latin typeface="Book Antiqua" pitchFamily="18" charset="0"/>
              </a:rPr>
              <a:t> </a:t>
            </a:r>
            <a:endParaRPr lang="en-US" sz="2000" b="1" i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724400"/>
            <a:ext cx="45720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r>
              <a:rPr lang="en-US" dirty="0" smtClean="0"/>
              <a:t>This is a bacterium isolated from a child with sore throat and tonsillitis .</a:t>
            </a:r>
            <a:endParaRPr lang="ar-SA" dirty="0"/>
          </a:p>
        </p:txBody>
      </p:sp>
      <p:sp>
        <p:nvSpPr>
          <p:cNvPr id="4" name="Rectangle 3"/>
          <p:cNvSpPr/>
          <p:nvPr/>
        </p:nvSpPr>
        <p:spPr>
          <a:xfrm>
            <a:off x="228600" y="5562600"/>
            <a:ext cx="303801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A: Describe the Gram stain </a:t>
            </a:r>
            <a:endParaRPr lang="ar-SA" dirty="0"/>
          </a:p>
        </p:txBody>
      </p:sp>
      <p:sp>
        <p:nvSpPr>
          <p:cNvPr id="5" name="Rectangle 4"/>
          <p:cNvSpPr/>
          <p:nvPr/>
        </p:nvSpPr>
        <p:spPr>
          <a:xfrm>
            <a:off x="228600" y="6096000"/>
            <a:ext cx="617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B: Describe the shape and arrangement of the bacteria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3505200" y="5562600"/>
            <a:ext cx="154023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Gram positive 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6324600" y="6096000"/>
            <a:ext cx="1828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 smtClean="0"/>
              <a:t>Cocci</a:t>
            </a:r>
            <a:r>
              <a:rPr lang="en-US" dirty="0" smtClean="0"/>
              <a:t> in chains</a:t>
            </a:r>
            <a:endParaRPr lang="ar-SA" dirty="0"/>
          </a:p>
        </p:txBody>
      </p:sp>
      <p:pic>
        <p:nvPicPr>
          <p:cNvPr id="8" name="Picture 7" descr="strep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4343400" cy="3962400"/>
          </a:xfrm>
          <a:prstGeom prst="rect">
            <a:avLst/>
          </a:prstGeom>
        </p:spPr>
      </p:pic>
      <p:pic>
        <p:nvPicPr>
          <p:cNvPr id="31745" name="Picture 1" descr="C:\Documents and Settings\Dr.Fauzia\My Documents\My Pictures\strep-th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90600"/>
            <a:ext cx="2827338" cy="2592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04800" y="228600"/>
            <a:ext cx="7215180" cy="70788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Gram stained smear of an organism isolated from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a wound infection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doni MT" pitchFamily="18" charset="0"/>
              <a:cs typeface="Arial" pitchFamily="34" charset="0"/>
            </a:endParaRPr>
          </a:p>
        </p:txBody>
      </p:sp>
      <p:pic>
        <p:nvPicPr>
          <p:cNvPr id="26626" name="Picture 16" descr="staph.jpg"/>
          <p:cNvPicPr>
            <a:picLocks noChangeAspect="1" noChangeArrowheads="1"/>
          </p:cNvPicPr>
          <p:nvPr/>
        </p:nvPicPr>
        <p:blipFill>
          <a:blip r:embed="rId2" cstate="print"/>
          <a:srcRect t="421" b="421"/>
          <a:stretch>
            <a:fillRect/>
          </a:stretch>
        </p:blipFill>
        <p:spPr bwMode="auto">
          <a:xfrm>
            <a:off x="3810000" y="12954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5257800"/>
            <a:ext cx="4648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Describe what you see in the slide above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867400"/>
            <a:ext cx="3810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likely organism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5257800"/>
            <a:ext cx="2590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Gram-positive </a:t>
            </a:r>
            <a:r>
              <a:rPr lang="en-US" dirty="0" err="1" smtClean="0"/>
              <a:t>cocci</a:t>
            </a:r>
            <a:endParaRPr lang="ar-SA" dirty="0"/>
          </a:p>
        </p:txBody>
      </p:sp>
      <p:sp>
        <p:nvSpPr>
          <p:cNvPr id="8" name="TextBox 7"/>
          <p:cNvSpPr txBox="1"/>
          <p:nvPr/>
        </p:nvSpPr>
        <p:spPr>
          <a:xfrm>
            <a:off x="4419600" y="5867400"/>
            <a:ext cx="3124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/>
              <a:t>Staphylococcus </a:t>
            </a:r>
            <a:r>
              <a:rPr lang="en-US" dirty="0" err="1" smtClean="0"/>
              <a:t>aureus</a:t>
            </a:r>
            <a:r>
              <a:rPr lang="en-US" dirty="0" smtClean="0"/>
              <a:t> </a:t>
            </a:r>
            <a:endParaRPr lang="ar-SA" dirty="0"/>
          </a:p>
        </p:txBody>
      </p:sp>
      <p:pic>
        <p:nvPicPr>
          <p:cNvPr id="2050" name="Picture 2" descr="C:\Documents and Settings\Dr.Fauzia\My Documents\My Pictures\wound-infec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33020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upload.wikimedia.org/wikipedia/commons/e/e2/Gram_-_algorith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4953001"/>
            <a:ext cx="3276600" cy="1447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Gram negative </a:t>
            </a:r>
            <a:r>
              <a:rPr lang="en-GB" dirty="0" err="1" smtClean="0"/>
              <a:t>cocci</a:t>
            </a:r>
            <a:r>
              <a:rPr lang="en-GB" i="1" dirty="0" smtClean="0"/>
              <a:t> </a:t>
            </a:r>
            <a:endParaRPr lang="ar-SA" dirty="0" smtClean="0"/>
          </a:p>
          <a:p>
            <a:pPr algn="l"/>
            <a:r>
              <a:rPr lang="en-GB" dirty="0" smtClean="0"/>
              <a:t>(</a:t>
            </a:r>
            <a:r>
              <a:rPr lang="en-GB" dirty="0" err="1" smtClean="0"/>
              <a:t>Diplococci</a:t>
            </a:r>
            <a:r>
              <a:rPr lang="en-GB" dirty="0" smtClean="0"/>
              <a:t> )</a:t>
            </a:r>
            <a:r>
              <a:rPr lang="en-GB" i="1" dirty="0" smtClean="0"/>
              <a:t> </a:t>
            </a:r>
          </a:p>
          <a:p>
            <a:pPr algn="l"/>
            <a:r>
              <a:rPr lang="en-GB" i="1" dirty="0" smtClean="0"/>
              <a:t> </a:t>
            </a:r>
            <a:r>
              <a:rPr lang="en-GB" i="1" dirty="0" err="1" smtClean="0"/>
              <a:t>e.g</a:t>
            </a:r>
            <a:r>
              <a:rPr lang="en-GB" i="1" dirty="0" smtClean="0"/>
              <a:t> </a:t>
            </a:r>
            <a:r>
              <a:rPr lang="en-GB" i="1" dirty="0" err="1" smtClean="0"/>
              <a:t>Neisseria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685800"/>
            <a:ext cx="3657600" cy="397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85800"/>
            <a:ext cx="3733800" cy="40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191000" y="5308937"/>
            <a:ext cx="31742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b="1" dirty="0" smtClean="0"/>
              <a:t>Gram negative </a:t>
            </a:r>
            <a:r>
              <a:rPr lang="en-GB" sz="2000" b="1" dirty="0" smtClean="0"/>
              <a:t>bacilli</a:t>
            </a:r>
          </a:p>
          <a:p>
            <a:pPr lvl="1"/>
            <a:r>
              <a:rPr lang="en-GB" sz="2000" i="1" dirty="0" smtClean="0"/>
              <a:t> </a:t>
            </a:r>
            <a:r>
              <a:rPr lang="en-GB" sz="2000" i="1" dirty="0" err="1" smtClean="0"/>
              <a:t>e.g</a:t>
            </a:r>
            <a:r>
              <a:rPr lang="en-GB" sz="2000" i="1" dirty="0" smtClean="0"/>
              <a:t> E. coli</a:t>
            </a:r>
          </a:p>
          <a:p>
            <a:pPr lvl="1"/>
            <a:r>
              <a:rPr lang="en-GB" sz="2000" i="1" dirty="0" smtClean="0"/>
              <a:t>       Salmonella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5029200" cy="40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04800"/>
            <a:ext cx="8266494" cy="70788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Gram-stained smear of from urethra  of a 25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–year old male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complaining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of urethral discharge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doni MT" pitchFamily="18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562600"/>
            <a:ext cx="5711820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Describe the Gram stain of the intracellular bacteria </a:t>
            </a:r>
            <a:endParaRPr lang="ar-SA" dirty="0"/>
          </a:p>
        </p:txBody>
      </p:sp>
      <p:sp>
        <p:nvSpPr>
          <p:cNvPr id="5" name="Rectangle 4"/>
          <p:cNvSpPr/>
          <p:nvPr/>
        </p:nvSpPr>
        <p:spPr>
          <a:xfrm>
            <a:off x="5943600" y="5562600"/>
            <a:ext cx="177003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Gram negative 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228600" y="6172200"/>
            <a:ext cx="390523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Describe the shape of the  bacteri</a:t>
            </a:r>
            <a:r>
              <a:rPr lang="en-US" b="1" dirty="0" smtClean="0"/>
              <a:t>a</a:t>
            </a:r>
            <a:r>
              <a:rPr lang="en-US" dirty="0" smtClean="0"/>
              <a:t> 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6172200"/>
            <a:ext cx="209063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 smtClean="0"/>
              <a:t>cocci</a:t>
            </a:r>
            <a:r>
              <a:rPr lang="en-US" dirty="0" smtClean="0"/>
              <a:t> ( </a:t>
            </a:r>
            <a:r>
              <a:rPr lang="en-US" dirty="0" err="1" smtClean="0"/>
              <a:t>diplococci</a:t>
            </a:r>
            <a:r>
              <a:rPr lang="en-US" dirty="0" smtClean="0"/>
              <a:t>)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81000"/>
            <a:ext cx="5562600" cy="397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81000" y="4495800"/>
            <a:ext cx="51816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Describe the Gram stain of this organism</a:t>
            </a:r>
            <a:r>
              <a:rPr lang="en-US" sz="2000" dirty="0" smtClean="0"/>
              <a:t>:</a:t>
            </a:r>
            <a:endParaRPr lang="ar-SA" sz="2000" dirty="0"/>
          </a:p>
        </p:txBody>
      </p:sp>
      <p:sp>
        <p:nvSpPr>
          <p:cNvPr id="4" name="Rectangle 3"/>
          <p:cNvSpPr/>
          <p:nvPr/>
        </p:nvSpPr>
        <p:spPr>
          <a:xfrm>
            <a:off x="5638800" y="4495800"/>
            <a:ext cx="20574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Gram negative</a:t>
            </a:r>
            <a:endParaRPr lang="ar-SA" sz="2000" dirty="0"/>
          </a:p>
        </p:txBody>
      </p:sp>
      <p:sp>
        <p:nvSpPr>
          <p:cNvPr id="5" name="Rectangle 4"/>
          <p:cNvSpPr/>
          <p:nvPr/>
        </p:nvSpPr>
        <p:spPr>
          <a:xfrm>
            <a:off x="2133600" y="5638800"/>
            <a:ext cx="31242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Describe its shape </a:t>
            </a:r>
            <a:endParaRPr lang="ar-SA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5410200" y="5715000"/>
            <a:ext cx="1676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bacilli ( rods </a:t>
            </a:r>
            <a:r>
              <a:rPr lang="en-US" dirty="0" smtClean="0"/>
              <a:t>)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Dr.Fauzia\My Documents\My Pictures\Slide culture med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52400"/>
            <a:ext cx="3810000" cy="5766594"/>
          </a:xfrm>
          <a:prstGeom prst="rect">
            <a:avLst/>
          </a:prstGeom>
          <a:noFill/>
        </p:spPr>
      </p:pic>
      <p:pic>
        <p:nvPicPr>
          <p:cNvPr id="3" name="صورة 3" descr="5% Sheep's Blood Aga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209800" cy="2209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صورة 1" descr="Chocolate Aga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28600"/>
            <a:ext cx="2057400" cy="2209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2" descr="MacConkey Ag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111" y="3200400"/>
            <a:ext cx="2373489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2" descr="pho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3200400"/>
            <a:ext cx="1981200" cy="21677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Rectangle 6"/>
          <p:cNvSpPr/>
          <p:nvPr/>
        </p:nvSpPr>
        <p:spPr>
          <a:xfrm>
            <a:off x="2667000" y="5657671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Thiosulphate</a:t>
            </a:r>
            <a:r>
              <a:rPr lang="en-US" dirty="0" smtClean="0"/>
              <a:t> citrate bile salt sucrose ( TCBS) </a:t>
            </a:r>
            <a:r>
              <a:rPr lang="en-US" b="1" dirty="0" smtClean="0"/>
              <a:t>is a selective medium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152400" y="5791200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a differential media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95600" y="838200"/>
            <a:ext cx="1736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Chocolate Agar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3669268"/>
            <a:ext cx="2048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MacConkey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Agar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4600" y="2514600"/>
            <a:ext cx="2408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  an enriched media 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609600" y="762000"/>
            <a:ext cx="131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blood agar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526268"/>
            <a:ext cx="27286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a general culture medium 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5105400" y="152400"/>
            <a:ext cx="3962400" cy="646331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Microbial growth or culture media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Dr.Fauzia\My Documents\My Pictures\Sli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53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391400" cy="62484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sto MT" pitchFamily="18" charset="0"/>
              </a:rPr>
              <a:t>This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Footlight MT Light" pitchFamily="18" charset="0"/>
              </a:rPr>
              <a:t>Microbiology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sto MT" pitchFamily="18" charset="0"/>
              </a:rPr>
              <a:t> Practical class is designed by: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alisto M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Professor Ahmed </a:t>
            </a:r>
            <a:r>
              <a:rPr lang="en-US" b="1" dirty="0" err="1" smtClean="0"/>
              <a:t>Adeel</a:t>
            </a:r>
            <a:endParaRPr lang="en-US" b="1" dirty="0" smtClean="0"/>
          </a:p>
          <a:p>
            <a:r>
              <a:rPr lang="en-US" b="1" dirty="0" smtClean="0"/>
              <a:t>Dr. Malak El-Hazmi </a:t>
            </a:r>
          </a:p>
          <a:p>
            <a:r>
              <a:rPr lang="en-US" b="1" dirty="0" smtClean="0"/>
              <a:t>Dr. </a:t>
            </a:r>
            <a:r>
              <a:rPr lang="en-US" b="1" dirty="0" err="1" smtClean="0"/>
              <a:t>Fawzia</a:t>
            </a:r>
            <a:r>
              <a:rPr lang="en-US" b="1" dirty="0" smtClean="0"/>
              <a:t>  Al-</a:t>
            </a:r>
            <a:r>
              <a:rPr lang="en-US" b="1" dirty="0" err="1" smtClean="0"/>
              <a:t>Otaibi</a:t>
            </a:r>
            <a:endParaRPr lang="en-US" b="1" dirty="0" smtClean="0"/>
          </a:p>
          <a:p>
            <a:r>
              <a:rPr lang="en-US" b="1" dirty="0" smtClean="0"/>
              <a:t>Dr Ahmed </a:t>
            </a:r>
            <a:r>
              <a:rPr lang="en-US" b="1" dirty="0" err="1" smtClean="0"/>
              <a:t>Albarrag</a:t>
            </a:r>
            <a:endParaRPr lang="en-US" b="1" dirty="0" smtClean="0"/>
          </a:p>
          <a:p>
            <a:endParaRPr lang="en-US" dirty="0" smtClean="0">
              <a:latin typeface="Footlight MT Light" pitchFamily="18" charset="0"/>
            </a:endParaRPr>
          </a:p>
          <a:p>
            <a:pPr algn="ctr">
              <a:buNone/>
            </a:pPr>
            <a:endParaRPr lang="en-US" dirty="0" smtClean="0">
              <a:latin typeface="Footlight MT Light" pitchFamily="18" charset="0"/>
            </a:endParaRPr>
          </a:p>
          <a:p>
            <a:pPr algn="ctr">
              <a:buNone/>
            </a:pPr>
            <a:r>
              <a:rPr lang="en-US" dirty="0" smtClean="0">
                <a:latin typeface="Footlight MT Light" pitchFamily="18" charset="0"/>
              </a:rPr>
              <a:t>© King Saud University, Kingdom of Saudi Arabia (2010).</a:t>
            </a:r>
            <a:endParaRPr lang="ar-SA" dirty="0" smtClean="0">
              <a:latin typeface="Footlight MT Light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3696831"/>
            <a:ext cx="3200400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endParaRPr lang="en-US" sz="2800" b="1" dirty="0" smtClean="0"/>
          </a:p>
          <a:p>
            <a:r>
              <a:rPr lang="en-US" sz="2800" b="1" dirty="0" smtClean="0"/>
              <a:t>This is a general culture medium used for culture of bacteria.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288268"/>
            <a:ext cx="1905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Blood agar</a:t>
            </a:r>
            <a:endParaRPr lang="ar-SA" dirty="0"/>
          </a:p>
        </p:txBody>
      </p:sp>
      <p:pic>
        <p:nvPicPr>
          <p:cNvPr id="18436" name="Picture 4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24200"/>
            <a:ext cx="3028950" cy="3131976"/>
          </a:xfrm>
          <a:prstGeom prst="rect">
            <a:avLst/>
          </a:prstGeom>
          <a:noFill/>
        </p:spPr>
      </p:pic>
      <p:pic>
        <p:nvPicPr>
          <p:cNvPr id="18438" name="Picture 6" descr="Go to fullsize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62600" y="685800"/>
            <a:ext cx="2133600" cy="2133600"/>
          </a:xfrm>
          <a:prstGeom prst="rect">
            <a:avLst/>
          </a:prstGeom>
          <a:noFill/>
        </p:spPr>
      </p:pic>
      <p:pic>
        <p:nvPicPr>
          <p:cNvPr id="18440" name="Picture 8" descr="Go to fullsize imag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457200"/>
            <a:ext cx="2872740" cy="2209800"/>
          </a:xfrm>
          <a:prstGeom prst="rect">
            <a:avLst/>
          </a:prstGeom>
          <a:noFill/>
        </p:spPr>
      </p:pic>
      <p:pic>
        <p:nvPicPr>
          <p:cNvPr id="8" name="صورة 3" descr="5% Sheep's Blood Agar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685800"/>
            <a:ext cx="2514600" cy="2590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10" name="رابط كسهم مستقيم 9"/>
          <p:cNvCxnSpPr/>
          <p:nvPr/>
        </p:nvCxnSpPr>
        <p:spPr>
          <a:xfrm>
            <a:off x="3886200" y="1143000"/>
            <a:ext cx="26670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>
            <a:off x="4800600" y="1524000"/>
            <a:ext cx="2362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>
            <a:off x="4495800" y="2057400"/>
            <a:ext cx="2286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>
            <a:off x="3886200" y="1524000"/>
            <a:ext cx="2209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Dr.Fauzia\My Documents\My Pictures\strep-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81534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olony morph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476249"/>
            <a:ext cx="3505200" cy="62293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76200"/>
            <a:ext cx="575510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Identification of streptococci by hemolytic reaction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3244334"/>
            <a:ext cx="4354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Alpha-hemolytic </a:t>
            </a:r>
            <a:r>
              <a:rPr lang="en-US" i="1" dirty="0" smtClean="0"/>
              <a:t>Streptococcus</a:t>
            </a:r>
            <a:r>
              <a:rPr lang="en-US" dirty="0" smtClean="0"/>
              <a:t> colonies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371600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Gamma-hemolytic </a:t>
            </a:r>
            <a:r>
              <a:rPr lang="en-US" i="1" dirty="0" smtClean="0"/>
              <a:t>Streptococcus</a:t>
            </a:r>
            <a:r>
              <a:rPr lang="en-US" dirty="0" smtClean="0"/>
              <a:t> colonies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" y="5498068"/>
            <a:ext cx="424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Beta-hemolytic </a:t>
            </a:r>
            <a:r>
              <a:rPr lang="en-US" i="1" dirty="0" smtClean="0"/>
              <a:t>Streptococcus</a:t>
            </a:r>
            <a:r>
              <a:rPr lang="en-US" dirty="0" smtClean="0"/>
              <a:t> colonies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4453-4482-16299-211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286000"/>
            <a:ext cx="2971800" cy="26670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5400" y="762000"/>
            <a:ext cx="5334000" cy="762001"/>
          </a:xfrm>
          <a:blipFill dpi="0" rotWithShape="1">
            <a:blip r:embed="rId3" cstate="print">
              <a:alphaModFix amt="50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Book Antiqua" pitchFamily="18" charset="0"/>
              </a:rPr>
              <a:t>This is a blood agar growing beta hemolytic streptococci. </a:t>
            </a:r>
            <a:endParaRPr lang="en-US" sz="2400" dirty="0">
              <a:latin typeface="Book Antiqua" pitchFamily="18" charset="0"/>
            </a:endParaRPr>
          </a:p>
        </p:txBody>
      </p:sp>
      <p:pic>
        <p:nvPicPr>
          <p:cNvPr id="5" name="Picture 6" descr="http://pathmicro.med.sc.edu/fox/beta-he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362200"/>
            <a:ext cx="4467225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_p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4038600" cy="3962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304800" y="381000"/>
            <a:ext cx="7239000" cy="1371600"/>
          </a:xfrm>
          <a:blipFill dpi="0" rotWithShape="1">
            <a:blip r:embed="rId3" cstate="print">
              <a:alphaModFix amt="33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400" dirty="0" smtClean="0">
                <a:latin typeface="Book Antiqua" pitchFamily="18" charset="0"/>
              </a:rPr>
              <a:t>   This culture was grown from a sputum specimen of a 60 year old man complaining of cough, fever and chest pain. </a:t>
            </a:r>
            <a:endParaRPr lang="en-US" sz="2400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6096000"/>
            <a:ext cx="4572000" cy="400110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Book Antiqua" pitchFamily="18" charset="0"/>
              </a:rPr>
              <a:t>α</a:t>
            </a:r>
            <a:r>
              <a:rPr lang="en-US" sz="2000" dirty="0" smtClean="0">
                <a:latin typeface="Book Antiqua" pitchFamily="18" charset="0"/>
              </a:rPr>
              <a:t> hemolytic streptococci on blood agar </a:t>
            </a:r>
            <a:endParaRPr lang="en-US" sz="2000" dirty="0">
              <a:latin typeface="Book Antiqua" pitchFamily="18" charset="0"/>
            </a:endParaRPr>
          </a:p>
        </p:txBody>
      </p:sp>
      <p:pic>
        <p:nvPicPr>
          <p:cNvPr id="9" name="Picture 5" descr="sld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05000"/>
            <a:ext cx="28194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Dr.Fauzia\My Documents\My Pictures\streponbloodag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447800"/>
            <a:ext cx="3213768" cy="3522785"/>
          </a:xfrm>
          <a:prstGeom prst="rect">
            <a:avLst/>
          </a:prstGeom>
          <a:noFill/>
        </p:spPr>
      </p:pic>
      <p:pic>
        <p:nvPicPr>
          <p:cNvPr id="4099" name="Picture 3" descr="C:\Documents and Settings\Dr.Fauzia\My Documents\My Pictures\0293_Alpha_haemolytic_stre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200"/>
            <a:ext cx="3886200" cy="3429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66800" y="5181600"/>
            <a:ext cx="1895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S. </a:t>
            </a:r>
            <a:r>
              <a:rPr lang="en-US" sz="2400" b="1" i="1" dirty="0" err="1" smtClean="0"/>
              <a:t>viridans</a:t>
            </a:r>
            <a:endParaRPr lang="en-US" sz="2400" b="1" i="1" dirty="0"/>
          </a:p>
        </p:txBody>
      </p:sp>
      <p:sp>
        <p:nvSpPr>
          <p:cNvPr id="9" name="Rectangle 8"/>
          <p:cNvSpPr/>
          <p:nvPr/>
        </p:nvSpPr>
        <p:spPr>
          <a:xfrm>
            <a:off x="2839577" y="304800"/>
            <a:ext cx="2228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Optochin</a:t>
            </a:r>
            <a:r>
              <a:rPr lang="en-US" sz="2400" b="1" dirty="0" smtClean="0"/>
              <a:t> test 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5105400" y="5181600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  S pneumonia </a:t>
            </a:r>
            <a:endParaRPr lang="en-US" sz="2400" b="1" i="1" dirty="0"/>
          </a:p>
        </p:txBody>
      </p:sp>
      <p:sp>
        <p:nvSpPr>
          <p:cNvPr id="11" name="Rectangle 10"/>
          <p:cNvSpPr/>
          <p:nvPr/>
        </p:nvSpPr>
        <p:spPr>
          <a:xfrm>
            <a:off x="3678165" y="3244334"/>
            <a:ext cx="59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S. 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upload.wikimedia.org/wikipedia/commons/e/e2/Gram_-_algorith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Documents and Settings\Dr.Fauzia\My Documents\My Pictures\macconkey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581400"/>
            <a:ext cx="3204411" cy="2590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38200" y="1447800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MacConkey's</a:t>
            </a:r>
            <a:r>
              <a:rPr lang="en-US" dirty="0" smtClean="0"/>
              <a:t> agar showing both lactose and non-lactose fermenting colonies. Lactose fermenting colonies are pink whereas non-lactose fermenting ones are </a:t>
            </a:r>
            <a:r>
              <a:rPr lang="en-US" dirty="0" err="1" smtClean="0"/>
              <a:t>colourless</a:t>
            </a:r>
            <a:r>
              <a:rPr lang="en-US" dirty="0" smtClean="0"/>
              <a:t> or appear same as the medium.}} |Source=Own work by upload</a:t>
            </a:r>
            <a:endParaRPr lang="en-US" dirty="0"/>
          </a:p>
        </p:txBody>
      </p:sp>
      <p:pic>
        <p:nvPicPr>
          <p:cNvPr id="22531" name="Picture 3" descr="Go to fullsize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05200"/>
            <a:ext cx="32766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lib.jiangnan.edu.cn/ASM/467-Lactose%20Fermentation%20on%20MacConkey%20Agar%20Plates-Introduce.files/lactose%20fermenters%20nonfermenters%20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057400"/>
            <a:ext cx="57150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Dr.Fauzia\My Documents\My Pictures\ctx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3733800" cy="2971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438400" y="762000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Sensitivity testing 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4" name="Picture 5" descr="Pneumococc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828800"/>
            <a:ext cx="3352800" cy="3223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Dr.Fauzia\My Documents\My Pictures\classi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7924800" cy="5257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3048000"/>
            <a:ext cx="792480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4800600"/>
            <a:ext cx="220979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Name the medium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6096000"/>
            <a:ext cx="243840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Name its  main use</a:t>
            </a:r>
            <a:endParaRPr lang="ar-SA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4876800"/>
            <a:ext cx="1905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Blood agar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6096000"/>
            <a:ext cx="3962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Culture and isolate bacteria</a:t>
            </a:r>
            <a:endParaRPr lang="ar-SA" dirty="0"/>
          </a:p>
        </p:txBody>
      </p:sp>
      <p:pic>
        <p:nvPicPr>
          <p:cNvPr id="18434" name="Picture 2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85800"/>
            <a:ext cx="4343400" cy="3352801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33400" y="5486400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Name its  most important ingredient (constituent)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7262" y="5562600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Blood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6400800" cy="389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7696200" cy="101566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sz="2000" dirty="0" smtClean="0">
                <a:latin typeface="Book Antiqua" pitchFamily="18" charset="0"/>
              </a:rPr>
              <a:t>This is a special stain for a sputum of a patient complaining of chronic cough , fever loss of appetite and blood in coughed sputum.</a:t>
            </a:r>
            <a:endParaRPr lang="ar-SA" sz="2000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791200"/>
            <a:ext cx="3200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A: Name the bacterium :</a:t>
            </a:r>
            <a:endParaRPr lang="ar-SA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5791200"/>
            <a:ext cx="32004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Mycobacterium tuberculosis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762000" y="6324600"/>
            <a:ext cx="3124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B: Name the disease</a:t>
            </a:r>
            <a:endParaRPr lang="ar-SA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6324600"/>
            <a:ext cx="32766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tuberculosis</a:t>
            </a:r>
            <a:endParaRPr lang="ar-SA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20503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zh-CN" sz="7200" b="1" dirty="0" smtClean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VIRUSES</a:t>
            </a:r>
            <a:endParaRPr lang="en-US" altLang="ar-SA" sz="7200" b="1" i="1" dirty="0" smtClean="0">
              <a:solidFill>
                <a:srgbClr val="FFFF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339975" y="5300663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800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403350" y="404813"/>
            <a:ext cx="24479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Helical Virus  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075238" y="404813"/>
            <a:ext cx="2952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Icosahedral Virus  </a:t>
            </a:r>
          </a:p>
        </p:txBody>
      </p:sp>
      <p:pic>
        <p:nvPicPr>
          <p:cNvPr id="4100" name="Picture 4" descr="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1484313"/>
            <a:ext cx="29527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9" descr="Fig-23-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58888" y="3967163"/>
            <a:ext cx="3097212" cy="2341562"/>
          </a:xfrm>
          <a:noFill/>
        </p:spPr>
      </p:pic>
      <p:pic>
        <p:nvPicPr>
          <p:cNvPr id="4102" name="Picture 10" descr="Fig-23-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4005263"/>
            <a:ext cx="28797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5" descr="E:\DR.MALAK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1571625"/>
            <a:ext cx="3227388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403350" y="188913"/>
            <a:ext cx="6048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Classification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5123" name="Picture 3" descr="scan000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762000"/>
            <a:ext cx="5943600" cy="5616575"/>
          </a:xfrm>
          <a:noFill/>
        </p:spPr>
      </p:pic>
      <p:sp>
        <p:nvSpPr>
          <p:cNvPr id="4" name="Down Arrow 3"/>
          <p:cNvSpPr/>
          <p:nvPr/>
        </p:nvSpPr>
        <p:spPr>
          <a:xfrm rot="16038170">
            <a:off x="1872934" y="1589792"/>
            <a:ext cx="237539" cy="12303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16038170" flipV="1">
            <a:off x="8296056" y="807891"/>
            <a:ext cx="268605" cy="13047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3844086">
            <a:off x="1842013" y="4079703"/>
            <a:ext cx="134026" cy="10818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7844543" flipH="1" flipV="1">
            <a:off x="5309683" y="5021380"/>
            <a:ext cx="362544" cy="17286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Documents and Settings\USER\Desktop\herpes.gif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09600"/>
            <a:ext cx="2971800" cy="2590800"/>
          </a:xfrm>
          <a:prstGeom prst="rect">
            <a:avLst/>
          </a:prstGeom>
          <a:noFill/>
        </p:spPr>
      </p:pic>
      <p:pic>
        <p:nvPicPr>
          <p:cNvPr id="4" name="Picture 4" descr="~DEST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609600"/>
            <a:ext cx="2971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scan0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0800000">
            <a:off x="914400" y="3657600"/>
            <a:ext cx="2895600" cy="2343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scan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0800000">
            <a:off x="4038599" y="3657597"/>
            <a:ext cx="2971799" cy="236219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124200" y="152400"/>
            <a:ext cx="244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electron micrographs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152400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Electron microscopy ; </a:t>
            </a:r>
          </a:p>
        </p:txBody>
      </p:sp>
      <p:sp>
        <p:nvSpPr>
          <p:cNvPr id="9" name="Rectangle 8"/>
          <p:cNvSpPr/>
          <p:nvPr/>
        </p:nvSpPr>
        <p:spPr>
          <a:xfrm>
            <a:off x="1981200" y="3244334"/>
            <a:ext cx="1543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</a:rPr>
              <a:t>Herpes virus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9600" y="3200400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Adenovirus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00200" y="6107668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Rabies virus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19602" y="6031468"/>
            <a:ext cx="1928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Influenza Viruses 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76327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Herpes</a:t>
            </a:r>
            <a:r>
              <a:rPr lang="ar-SA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simplex virus -1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  Herpesviridae</a:t>
            </a:r>
          </a:p>
        </p:txBody>
      </p:sp>
      <p:pic>
        <p:nvPicPr>
          <p:cNvPr id="10243" name="Picture 3" descr="scan000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" y="1679575"/>
            <a:ext cx="4857750" cy="4321175"/>
          </a:xfrm>
          <a:noFill/>
        </p:spPr>
      </p:pic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286375" y="2652713"/>
            <a:ext cx="39290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Enveloped virus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Icosahedral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DNA genome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000125" y="6059488"/>
            <a:ext cx="39290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Loose envelope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an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600200"/>
            <a:ext cx="4038600" cy="359250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These are electron micrographs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1143000" y="5410200"/>
            <a:ext cx="236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867400"/>
            <a:ext cx="3962400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 Enveloped virus ,</a:t>
            </a:r>
          </a:p>
          <a:p>
            <a:r>
              <a:rPr lang="en-US" dirty="0" smtClean="0"/>
              <a:t> Icosahedral  capsid,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d.s</a:t>
            </a:r>
            <a:r>
              <a:rPr lang="en-US" dirty="0" smtClean="0"/>
              <a:t> DNA genome</a:t>
            </a:r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1143000" y="6019800"/>
            <a:ext cx="262687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334000"/>
            <a:ext cx="145745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Herpes virus</a:t>
            </a:r>
            <a:endParaRPr lang="ar-SA" dirty="0"/>
          </a:p>
        </p:txBody>
      </p:sp>
      <p:pic>
        <p:nvPicPr>
          <p:cNvPr id="10" name="Picture 9" descr="C:\Documents and Settings\KKUH\Desktop\electron micrographs Folder\Human herpes virus 1 (Herpes simplex virus 1) - University of Cape Town_files\hsv-3b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676400"/>
            <a:ext cx="3657600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Desktop\herp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4137025" cy="4724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791200" y="3733800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latin typeface="Arial" pitchFamily="34" charset="0"/>
              </a:rPr>
              <a:t>Herpesvirus</a:t>
            </a:r>
            <a:endParaRPr lang="ar-S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857250" y="357188"/>
            <a:ext cx="77152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Adenovirus : Adenoviridae</a:t>
            </a:r>
          </a:p>
        </p:txBody>
      </p:sp>
      <p:pic>
        <p:nvPicPr>
          <p:cNvPr id="13315" name="Picture 4" descr="~DEST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4357688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4953000" y="2652712"/>
            <a:ext cx="30956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Nonenveloped virus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Icosahedral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DNA genome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838200" y="6130925"/>
            <a:ext cx="3490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Only V with fiber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G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572000"/>
            <a:ext cx="609600" cy="600075"/>
          </a:xfrm>
          <a:prstGeom prst="rect">
            <a:avLst/>
          </a:prstGeom>
          <a:noFill/>
        </p:spPr>
      </p:pic>
      <p:pic>
        <p:nvPicPr>
          <p:cNvPr id="10242" name="Picture 2" descr="GP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505200"/>
            <a:ext cx="1085850" cy="600075"/>
          </a:xfrm>
          <a:prstGeom prst="rect">
            <a:avLst/>
          </a:prstGeom>
          <a:noFill/>
        </p:spPr>
      </p:pic>
      <p:pic>
        <p:nvPicPr>
          <p:cNvPr id="10243" name="Picture 3" descr="GP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572000"/>
            <a:ext cx="609600" cy="600075"/>
          </a:xfrm>
          <a:prstGeom prst="rect">
            <a:avLst/>
          </a:prstGeom>
          <a:noFill/>
        </p:spPr>
      </p:pic>
      <p:pic>
        <p:nvPicPr>
          <p:cNvPr id="10244" name="Picture 4" descr="Clinical bacter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0"/>
            <a:ext cx="3505200" cy="1905000"/>
          </a:xfrm>
          <a:prstGeom prst="rect">
            <a:avLst/>
          </a:prstGeom>
          <a:noFill/>
        </p:spPr>
      </p:pic>
      <p:pic>
        <p:nvPicPr>
          <p:cNvPr id="10245" name="Picture 5" descr="gram negative bacillus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3352800"/>
            <a:ext cx="1600200" cy="647700"/>
          </a:xfrm>
          <a:prstGeom prst="rect">
            <a:avLst/>
          </a:prstGeom>
          <a:noFill/>
        </p:spPr>
      </p:pic>
      <p:pic>
        <p:nvPicPr>
          <p:cNvPr id="10246" name="Picture 6" descr="microscop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3962400"/>
            <a:ext cx="762000" cy="1266825"/>
          </a:xfrm>
          <a:prstGeom prst="rect">
            <a:avLst/>
          </a:prstGeom>
          <a:noFill/>
        </p:spPr>
      </p:pic>
      <p:pic>
        <p:nvPicPr>
          <p:cNvPr id="3074" name="Picture 2" descr="C:\Documents and Settings\Dr.Fauzia\My Documents\My Pictures\gram stain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1066800"/>
            <a:ext cx="3100388" cy="523875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629400" y="3962400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Footlight MT Light" pitchFamily="18" charset="0"/>
              </a:rPr>
              <a:t>G- bacilli</a:t>
            </a:r>
            <a:endParaRPr lang="en-US" dirty="0" smtClean="0">
              <a:solidFill>
                <a:srgbClr val="FF0000"/>
              </a:solidFill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This is an electron micrograph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1143000" y="5181600"/>
            <a:ext cx="236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715000"/>
            <a:ext cx="3962400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Nonenveloped virus,  </a:t>
            </a:r>
          </a:p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Icosahedral  capsid &amp;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DNA genome</a:t>
            </a:r>
          </a:p>
          <a:p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990600" y="5943600"/>
            <a:ext cx="262687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105400"/>
            <a:ext cx="127470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Adenovirus</a:t>
            </a:r>
            <a:endParaRPr lang="ar-SA" b="1" dirty="0"/>
          </a:p>
        </p:txBody>
      </p:sp>
      <p:pic>
        <p:nvPicPr>
          <p:cNvPr id="11" name="Picture 4" descr="~DEST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3505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23850" y="404813"/>
            <a:ext cx="7632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Rabies virus: Rhabdoviridae</a:t>
            </a:r>
          </a:p>
        </p:txBody>
      </p:sp>
      <p:pic>
        <p:nvPicPr>
          <p:cNvPr id="17411" name="Picture 3" descr="scan000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63" y="1243013"/>
            <a:ext cx="4529137" cy="4757737"/>
          </a:xfrm>
          <a:noFill/>
        </p:spPr>
      </p:pic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5286375" y="2428875"/>
            <a:ext cx="392906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Enveloped virus </a:t>
            </a:r>
          </a:p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Helical  capsid</a:t>
            </a:r>
          </a:p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RNA genome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1214438" y="5988050"/>
            <a:ext cx="39290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Bullet shape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This is an electron micrograph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4572000" y="1752600"/>
            <a:ext cx="236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572000" y="3886200"/>
            <a:ext cx="3429000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Enveloped virus , Helical  capsid</a:t>
            </a:r>
          </a:p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RNA genome</a:t>
            </a:r>
          </a:p>
          <a:p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4648200" y="3352800"/>
            <a:ext cx="262687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5334000" y="2514600"/>
            <a:ext cx="1524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ar-SA" b="1" dirty="0"/>
          </a:p>
        </p:txBody>
      </p:sp>
      <p:pic>
        <p:nvPicPr>
          <p:cNvPr id="10" name="Picture 3" descr="scan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143000"/>
            <a:ext cx="4572000" cy="434657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334000" y="2514600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Rabies virus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76200" y="404813"/>
            <a:ext cx="8215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Influenza Viruses : Orthomyxoviridae   </a:t>
            </a:r>
          </a:p>
        </p:txBody>
      </p:sp>
      <p:pic>
        <p:nvPicPr>
          <p:cNvPr id="18435" name="Picture 3" descr="scan000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1447800"/>
            <a:ext cx="4714875" cy="4303713"/>
          </a:xfrm>
          <a:noFill/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5286375" y="2724150"/>
            <a:ext cx="47148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Enveloped V &amp; spikes 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Helical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Segmented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RNA 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357188" y="5943600"/>
            <a:ext cx="4714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Pleomorphic shape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838200"/>
            <a:ext cx="5269914" cy="481035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943600" y="5181600"/>
            <a:ext cx="21336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Influenza Viruses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67200" y="5943600"/>
            <a:ext cx="38100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Enveloped Virus with spikes ,</a:t>
            </a:r>
          </a:p>
          <a:p>
            <a:r>
              <a:rPr lang="en-US" dirty="0" smtClean="0"/>
              <a:t>Helical  capsid ,Segmented </a:t>
            </a:r>
            <a:r>
              <a:rPr lang="en-US" dirty="0" err="1" smtClean="0"/>
              <a:t>s.s</a:t>
            </a:r>
            <a:r>
              <a:rPr lang="en-US" dirty="0" smtClean="0"/>
              <a:t> RNA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304800" y="304800"/>
            <a:ext cx="6895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This is an electron micrograph of a virus </a:t>
            </a:r>
            <a:endParaRPr lang="ar-SA" sz="3200" dirty="0"/>
          </a:p>
        </p:txBody>
      </p:sp>
      <p:sp>
        <p:nvSpPr>
          <p:cNvPr id="7" name="Rectangle 6"/>
          <p:cNvSpPr/>
          <p:nvPr/>
        </p:nvSpPr>
        <p:spPr>
          <a:xfrm>
            <a:off x="5943600" y="4800600"/>
            <a:ext cx="202811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5410200" y="5562600"/>
            <a:ext cx="256916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7200" y="2470150"/>
            <a:ext cx="7772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http://www.virology.net/</a:t>
            </a:r>
          </a:p>
          <a:p>
            <a:pPr>
              <a:spcBef>
                <a:spcPct val="50000"/>
              </a:spcBef>
            </a:pPr>
            <a:r>
              <a:rPr lang="en-GB"/>
              <a:t>http://www.virology.net/Big_Virology/BVDNAherpes.html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57200" y="3581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http://web.uct.ac.za/depts/mmi/stannard/herpes.htm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914400"/>
            <a:ext cx="64008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Some web sites with virus images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182688" y="2017713"/>
            <a:ext cx="3814762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graphicFrame>
        <p:nvGraphicFramePr>
          <p:cNvPr id="3" name="Group 39"/>
          <p:cNvGraphicFramePr>
            <a:graphicFrameLocks/>
          </p:cNvGraphicFramePr>
          <p:nvPr/>
        </p:nvGraphicFramePr>
        <p:xfrm>
          <a:off x="0" y="1066800"/>
          <a:ext cx="9144000" cy="5410200"/>
        </p:xfrm>
        <a:graphic>
          <a:graphicData uri="http://schemas.openxmlformats.org/drawingml/2006/table">
            <a:tbl>
              <a:tblPr rtl="1"/>
              <a:tblGrid>
                <a:gridCol w="4629150"/>
                <a:gridCol w="4514850"/>
              </a:tblGrid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Helminths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   Protozoa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Mulicellular</a:t>
                      </a:r>
                      <a:endParaRPr kumimoji="0" lang="ar-S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Specialized cells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Unicellular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Single cell for all  function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03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Round worms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(Nematodes) cylindrical,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unsegmented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Flat worms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1-Trematodes: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leaf-like,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unsegmented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2-Cestodes: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tape-like, segmented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Amoebae: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psudobodia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Flagellates: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flagella.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Ciliates 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cilia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Apicomplexa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sporozoa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) Tissue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  parasites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609600" y="457200"/>
            <a:ext cx="815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Classification of Parasites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6" descr="1Ascaris_adult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85800"/>
            <a:ext cx="68580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6781800" y="5867400"/>
            <a:ext cx="2362200" cy="457200"/>
          </a:xfrm>
          <a:prstGeom prst="rect">
            <a:avLst/>
          </a:prstGeom>
          <a:solidFill>
            <a:srgbClr val="F6FBC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Ascaris adult</a:t>
            </a:r>
            <a:endParaRPr lang="en-US"/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4000" b="1" i="1">
                <a:solidFill>
                  <a:srgbClr val="CC0066"/>
                </a:solidFill>
              </a:rPr>
              <a:t>Ascaris lumbricoides</a:t>
            </a:r>
            <a:r>
              <a:rPr lang="en-US" sz="4000" b="1">
                <a:solidFill>
                  <a:srgbClr val="CC0066"/>
                </a:solidFill>
              </a:rPr>
              <a:t>                        (roundworm)</a:t>
            </a:r>
            <a:endParaRPr lang="en-US" sz="3200" b="1">
              <a:solidFill>
                <a:srgbClr val="CC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510540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Taenia saginata</a:t>
            </a:r>
          </a:p>
        </p:txBody>
      </p:sp>
      <p:pic>
        <p:nvPicPr>
          <p:cNvPr id="3" name="Picture 3" descr="Taenia_sagina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33400"/>
            <a:ext cx="39497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Taenia_saginat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33400"/>
            <a:ext cx="37592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aenia_saginataH_v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352800"/>
            <a:ext cx="18542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tae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276600"/>
            <a:ext cx="20161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siolahepatica-c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25"/>
            <a:ext cx="8763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isiolahepatica-c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500063"/>
            <a:ext cx="8763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000125" y="4143375"/>
            <a:ext cx="7743825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0" b="1" kern="0" dirty="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The </a:t>
            </a:r>
            <a:r>
              <a:rPr lang="en-US" sz="6000" b="1" kern="0" dirty="0" err="1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Trematodes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ds.yahoo.com/_ylt=A0WTefQK4PBMgD8AxzWjzbkF/SIG=13r8m2lmt/EXP=1290940810/**http%3a/www.itg.be/itg/DistanceLearning/LectureNotesVandenEndenE/imagehtml/images/prevs/CD_1092_039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7239000" cy="3429000"/>
          </a:xfrm>
          <a:prstGeom prst="rect">
            <a:avLst/>
          </a:prstGeom>
          <a:noFill/>
        </p:spPr>
      </p:pic>
      <p:pic>
        <p:nvPicPr>
          <p:cNvPr id="1030" name="Picture 6" descr="http://rds.yahoo.com/_ylt=A0WTb_nY7_BM7X4A7eOjzbkF/SIG=12c8ltni8/EXP=1290944856/**http%3a/www.microbiologybytes.com/video/graphics/w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267200"/>
            <a:ext cx="63246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ar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412776"/>
            <a:ext cx="2808312" cy="385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1691680" y="476672"/>
            <a:ext cx="576064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/>
              <a:t>Giardia</a:t>
            </a:r>
            <a:r>
              <a:rPr lang="en-US" sz="4000" dirty="0" smtClean="0"/>
              <a:t> </a:t>
            </a:r>
            <a:r>
              <a:rPr lang="en-US" sz="4000" dirty="0" err="1" smtClean="0"/>
              <a:t>lamblia</a:t>
            </a:r>
            <a:r>
              <a:rPr lang="en-US" sz="4000" dirty="0" smtClean="0"/>
              <a:t> </a:t>
            </a:r>
            <a:r>
              <a:rPr lang="en-US" sz="4000" dirty="0" err="1" smtClean="0"/>
              <a:t>trophozoite</a:t>
            </a:r>
            <a:endParaRPr lang="en-US" sz="4000" dirty="0"/>
          </a:p>
        </p:txBody>
      </p:sp>
      <p:sp>
        <p:nvSpPr>
          <p:cNvPr id="4" name="مستطيل 3"/>
          <p:cNvSpPr/>
          <p:nvPr/>
        </p:nvSpPr>
        <p:spPr>
          <a:xfrm>
            <a:off x="971600" y="5589240"/>
            <a:ext cx="7200800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sz="2400" dirty="0" smtClean="0"/>
              <a:t>Two nuclei, each with central </a:t>
            </a:r>
            <a:r>
              <a:rPr lang="en-US" sz="2400" dirty="0" err="1" smtClean="0"/>
              <a:t>karyosome</a:t>
            </a:r>
            <a:r>
              <a:rPr lang="en-US" sz="2400" dirty="0" smtClean="0"/>
              <a:t> Four pairs of flagella</a:t>
            </a:r>
          </a:p>
          <a:p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ardia_l_2cysts_DPD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24744"/>
            <a:ext cx="3600400" cy="427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2123728" y="260648"/>
            <a:ext cx="432048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/>
              <a:t>Giardia</a:t>
            </a:r>
            <a:r>
              <a:rPr lang="en-US" sz="4000" dirty="0" smtClean="0"/>
              <a:t> </a:t>
            </a:r>
            <a:r>
              <a:rPr lang="en-US" sz="4000" dirty="0" err="1" smtClean="0"/>
              <a:t>lamblia</a:t>
            </a:r>
            <a:r>
              <a:rPr lang="en-US" sz="4000" dirty="0" smtClean="0"/>
              <a:t> cyst</a:t>
            </a:r>
            <a:endParaRPr lang="en-US" sz="4000" dirty="0"/>
          </a:p>
        </p:txBody>
      </p:sp>
      <p:sp>
        <p:nvSpPr>
          <p:cNvPr id="4" name="مستطيل 3"/>
          <p:cNvSpPr/>
          <p:nvPr/>
        </p:nvSpPr>
        <p:spPr>
          <a:xfrm>
            <a:off x="1331640" y="5733256"/>
            <a:ext cx="576064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Mature, infective cyst, containing 4 nuclei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Note a straight </a:t>
            </a:r>
            <a:r>
              <a:rPr lang="en-US" sz="2400" dirty="0" err="1" smtClean="0"/>
              <a:t>axoneme</a:t>
            </a:r>
            <a:r>
              <a:rPr lang="en-US" sz="2400" dirty="0" smtClean="0"/>
              <a:t> running longitudinally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179388" y="373063"/>
          <a:ext cx="8215312" cy="6484937"/>
        </p:xfrm>
        <a:graphic>
          <a:graphicData uri="http://schemas.openxmlformats.org/presentationml/2006/ole">
            <p:oleObj spid="_x0000_s1026" name="Document" r:id="rId3" imgW="8105097" imgH="6359635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se3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2786063"/>
            <a:ext cx="5286375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29013" y="428625"/>
            <a:ext cx="109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/>
              <a:t>LICE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14563" y="928688"/>
            <a:ext cx="4043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Louse(singular) , Lice (pleural)</a:t>
            </a:r>
            <a:endParaRPr lang="ar-SA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357313"/>
            <a:ext cx="8458200" cy="661987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i="1" kern="0">
                <a:latin typeface="+mn-lt"/>
                <a:cs typeface="+mn-cs"/>
              </a:rPr>
              <a:t>Pediculus humanus</a:t>
            </a:r>
            <a:endParaRPr lang="en-US" sz="3600" b="1" i="1" kern="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ndfl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14400"/>
            <a:ext cx="3040063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sandfl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0040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Sandfl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114800"/>
            <a:ext cx="3352800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sandflyreserv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886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66800" y="381000"/>
            <a:ext cx="521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i="1">
                <a:latin typeface="Arial" pitchFamily="34" charset="0"/>
              </a:rPr>
              <a:t>Phlebotomus</a:t>
            </a:r>
            <a:r>
              <a:rPr lang="en-US" sz="3600" b="1">
                <a:latin typeface="Arial" pitchFamily="34" charset="0"/>
              </a:rPr>
              <a:t> ( sand fly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e_albo_30Ap01_P43002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457200"/>
            <a:ext cx="2338388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Ae_albo_Pb2307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533400"/>
            <a:ext cx="156051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525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/>
              <a:t>Mosquitoes 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3400" y="1371600"/>
            <a:ext cx="32766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Cosmopolitan , more than 3000 species.</a:t>
            </a:r>
          </a:p>
          <a:p>
            <a:pPr>
              <a:spcBef>
                <a:spcPct val="50000"/>
              </a:spcBef>
            </a:pPr>
            <a:r>
              <a:rPr lang="en-US"/>
              <a:t>Larval and pupal stages always aquatic</a:t>
            </a:r>
          </a:p>
          <a:p>
            <a:pPr>
              <a:spcBef>
                <a:spcPct val="50000"/>
              </a:spcBef>
            </a:pPr>
            <a:r>
              <a:rPr lang="en-US"/>
              <a:t>Mouth parts in female adapted to piercing and sucking blood.</a:t>
            </a:r>
          </a:p>
          <a:p>
            <a:pPr>
              <a:spcBef>
                <a:spcPct val="50000"/>
              </a:spcBef>
            </a:pPr>
            <a:r>
              <a:rPr lang="en-US"/>
              <a:t>Genus and species distinguished by morphology of adult and deveopmetal stages. 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" name="Picture 6" descr="mosquit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514600"/>
            <a:ext cx="3070225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70104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</a:rPr>
              <a:t>Based on morphology, name the two fungal structures in A and B?</a:t>
            </a:r>
            <a:endParaRPr lang="ar-SA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715000"/>
            <a:ext cx="67056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A: Yeast                                                    B: Mould fungi </a:t>
            </a: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e.g. </a:t>
            </a:r>
            <a:r>
              <a:rPr lang="en-US" i="1" dirty="0">
                <a:latin typeface="+mn-lt"/>
                <a:cs typeface="+mn-cs"/>
              </a:rPr>
              <a:t>Candida  </a:t>
            </a:r>
            <a:r>
              <a:rPr lang="en-US" dirty="0">
                <a:latin typeface="+mn-lt"/>
                <a:cs typeface="+mn-cs"/>
              </a:rPr>
              <a:t>                                           e.g. </a:t>
            </a:r>
            <a:r>
              <a:rPr lang="en-US" i="1" dirty="0" err="1">
                <a:latin typeface="+mn-lt"/>
                <a:cs typeface="+mn-cs"/>
              </a:rPr>
              <a:t>Aspergillus</a:t>
            </a:r>
            <a:r>
              <a:rPr lang="en-US" dirty="0">
                <a:latin typeface="+mn-lt"/>
                <a:cs typeface="+mn-cs"/>
              </a:rPr>
              <a:t> </a:t>
            </a:r>
            <a:endParaRPr lang="ar-SA" dirty="0">
              <a:latin typeface="+mn-lt"/>
              <a:cs typeface="+mn-cs"/>
            </a:endParaRPr>
          </a:p>
        </p:txBody>
      </p:sp>
      <p:pic>
        <p:nvPicPr>
          <p:cNvPr id="14340" name="Picture 7" descr="Digetal Cam 050.JPG"/>
          <p:cNvPicPr>
            <a:picLocks noChangeAspect="1"/>
          </p:cNvPicPr>
          <p:nvPr/>
        </p:nvPicPr>
        <p:blipFill>
          <a:blip r:embed="rId3" cstate="print"/>
          <a:srcRect l="10886" t="3403" r="23929" b="9811"/>
          <a:stretch>
            <a:fillRect/>
          </a:stretch>
        </p:blipFill>
        <p:spPr bwMode="auto">
          <a:xfrm>
            <a:off x="4572000" y="1066800"/>
            <a:ext cx="3276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Digetal Cam 048.edt.jpg"/>
          <p:cNvPicPr>
            <a:picLocks noChangeAspect="1"/>
          </p:cNvPicPr>
          <p:nvPr/>
        </p:nvPicPr>
        <p:blipFill>
          <a:blip r:embed="rId4" cstate="print"/>
          <a:srcRect l="10448" r="7463" b="2489"/>
          <a:stretch>
            <a:fillRect/>
          </a:stretch>
        </p:blipFill>
        <p:spPr bwMode="auto">
          <a:xfrm>
            <a:off x="457200" y="1076325"/>
            <a:ext cx="35814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43434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  <a:cs typeface="Tahoma" pitchFamily="34" charset="0"/>
              </a:rPr>
              <a:t>                        </a:t>
            </a:r>
            <a:r>
              <a:rPr lang="en-US" b="1">
                <a:latin typeface="Trebuchet MS" pitchFamily="34" charset="0"/>
                <a:cs typeface="Tahoma" pitchFamily="34" charset="0"/>
              </a:rPr>
              <a:t>A</a:t>
            </a:r>
            <a:r>
              <a:rPr lang="en-US">
                <a:latin typeface="Trebuchet MS" pitchFamily="34" charset="0"/>
                <a:cs typeface="Tahoma" pitchFamily="34" charset="0"/>
              </a:rPr>
              <a:t>                                                        </a:t>
            </a:r>
            <a:r>
              <a:rPr lang="en-US" b="1">
                <a:latin typeface="Trebuchet MS" pitchFamily="34" charset="0"/>
                <a:cs typeface="Tahoma" pitchFamily="34" charset="0"/>
              </a:rPr>
              <a:t>B</a:t>
            </a:r>
            <a:endParaRPr lang="ar-SA" b="1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4572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  <a:cs typeface="Tahoma" pitchFamily="34" charset="0"/>
              </a:rPr>
              <a:t>  Fungi can be divided to two types based on morphology</a:t>
            </a:r>
            <a:endParaRPr lang="ar-SA" b="1">
              <a:latin typeface="Trebuchet MS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51054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</a:rPr>
              <a:t>Name the two fungal structures in A and B?</a:t>
            </a:r>
            <a:endParaRPr lang="ar-SA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3914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A: Budding yeast cells                          B: Branching Fungal </a:t>
            </a:r>
            <a:r>
              <a:rPr lang="en-US" dirty="0" err="1">
                <a:latin typeface="+mn-lt"/>
                <a:cs typeface="+mn-cs"/>
              </a:rPr>
              <a:t>hyphae</a:t>
            </a:r>
            <a:endParaRPr lang="en-US" dirty="0">
              <a:latin typeface="+mn-lt"/>
              <a:cs typeface="+mn-cs"/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e.g. </a:t>
            </a:r>
            <a:r>
              <a:rPr lang="en-US" i="1" dirty="0">
                <a:latin typeface="+mn-lt"/>
                <a:cs typeface="+mn-cs"/>
              </a:rPr>
              <a:t>Candida  </a:t>
            </a:r>
            <a:r>
              <a:rPr lang="en-US" dirty="0">
                <a:latin typeface="+mn-lt"/>
                <a:cs typeface="+mn-cs"/>
              </a:rPr>
              <a:t>                                           e.g. </a:t>
            </a:r>
            <a:r>
              <a:rPr lang="en-US" i="1" dirty="0" err="1">
                <a:latin typeface="+mn-lt"/>
                <a:cs typeface="+mn-cs"/>
              </a:rPr>
              <a:t>Aspergillus</a:t>
            </a:r>
            <a:r>
              <a:rPr lang="en-US" dirty="0">
                <a:latin typeface="+mn-lt"/>
                <a:cs typeface="+mn-cs"/>
              </a:rPr>
              <a:t> </a:t>
            </a:r>
            <a:endParaRPr lang="ar-SA" dirty="0">
              <a:latin typeface="+mn-lt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41910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  <a:cs typeface="Tahoma" pitchFamily="34" charset="0"/>
              </a:rPr>
              <a:t>                           </a:t>
            </a:r>
            <a:r>
              <a:rPr lang="en-US" b="1">
                <a:latin typeface="Trebuchet MS" pitchFamily="34" charset="0"/>
                <a:cs typeface="Tahoma" pitchFamily="34" charset="0"/>
              </a:rPr>
              <a:t>A</a:t>
            </a:r>
            <a:r>
              <a:rPr lang="en-US">
                <a:latin typeface="Trebuchet MS" pitchFamily="34" charset="0"/>
                <a:cs typeface="Tahoma" pitchFamily="34" charset="0"/>
              </a:rPr>
              <a:t>                                                  </a:t>
            </a:r>
            <a:r>
              <a:rPr lang="en-US" b="1">
                <a:latin typeface="Trebuchet MS" pitchFamily="34" charset="0"/>
                <a:cs typeface="Tahoma" pitchFamily="34" charset="0"/>
              </a:rPr>
              <a:t>B</a:t>
            </a:r>
            <a:endParaRPr lang="ar-SA" b="1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4572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  <a:cs typeface="Tahoma" pitchFamily="34" charset="0"/>
              </a:rPr>
              <a:t>  Microscopic appearance of  yeast and mould fungi</a:t>
            </a:r>
            <a:endParaRPr lang="ar-SA" b="1">
              <a:latin typeface="Trebuchet MS" pitchFamily="34" charset="0"/>
              <a:cs typeface="Tahoma" pitchFamily="34" charset="0"/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5638" y="1676400"/>
            <a:ext cx="307816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8" descr="YEAST.jpg"/>
          <p:cNvPicPr>
            <a:picLocks noChangeAspect="1"/>
          </p:cNvPicPr>
          <p:nvPr/>
        </p:nvPicPr>
        <p:blipFill>
          <a:blip r:embed="rId4" cstate="print"/>
          <a:srcRect r="17999"/>
          <a:stretch>
            <a:fillRect/>
          </a:stretch>
        </p:blipFill>
        <p:spPr bwMode="auto">
          <a:xfrm>
            <a:off x="1143000" y="1676400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giar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3429000" cy="4702114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28600" y="381000"/>
            <a:ext cx="6791539" cy="707886"/>
          </a:xfrm>
          <a:prstGeom prst="rect">
            <a:avLst/>
          </a:prstGeom>
          <a:blipFill>
            <a:blip r:embed="rId3" cstate="print">
              <a:lum bright="2000"/>
            </a:blip>
            <a:tile tx="0" ty="0" sx="100000" sy="100000" flip="none" algn="tl"/>
          </a:blip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itchFamily="18" charset="0"/>
                <a:ea typeface="Times New Roman" pitchFamily="18" charset="0"/>
                <a:cs typeface="Arial" pitchFamily="34" charset="0"/>
              </a:rPr>
              <a:t>Following is the microphotograph of an organism found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itchFamily="18" charset="0"/>
                <a:ea typeface="Times New Roman" pitchFamily="18" charset="0"/>
                <a:cs typeface="Arial" pitchFamily="34" charset="0"/>
              </a:rPr>
              <a:t> the upper part of the small intestine 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ell MT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447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1524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Name the Organism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3429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Stage?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4114800"/>
            <a:ext cx="2362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err="1" smtClean="0"/>
              <a:t>Trophozoite</a:t>
            </a:r>
            <a:r>
              <a:rPr lang="en-US" dirty="0" smtClean="0"/>
              <a:t> stage</a:t>
            </a:r>
            <a:endParaRPr lang="ar-SA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2133600"/>
            <a:ext cx="1905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err="1" smtClean="0"/>
              <a:t>Giardia</a:t>
            </a:r>
            <a:r>
              <a:rPr lang="en-US" dirty="0" smtClean="0"/>
              <a:t> </a:t>
            </a:r>
            <a:r>
              <a:rPr lang="en-US" dirty="0" err="1" smtClean="0"/>
              <a:t>lamblia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Giardia_l_2cysts_DPD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143000"/>
            <a:ext cx="3352800" cy="49733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228600"/>
            <a:ext cx="4572000" cy="64633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microphotograph of an organism found in stools  </a:t>
            </a:r>
            <a:endParaRPr lang="ar-SA" dirty="0">
              <a:latin typeface="Bodoni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3716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Name the Organism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37338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Stage?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2133600"/>
            <a:ext cx="1905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err="1" smtClean="0"/>
              <a:t>Giardia</a:t>
            </a:r>
            <a:r>
              <a:rPr lang="en-US" dirty="0" smtClean="0"/>
              <a:t> </a:t>
            </a:r>
            <a:r>
              <a:rPr lang="en-US" dirty="0" err="1" smtClean="0"/>
              <a:t>lamblia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4419600"/>
            <a:ext cx="1447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/>
              <a:t>Cyst stage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rds.yahoo.com/_ylt=A0WTbx_X4PBMNnMAe2SjzbkF/SIG=13fnoe2td/EXP=1290941015/**http%3a/www.pc.maricopa.edu/Biology/rcotter/Unit%25201%2520lessonbuilder/bacterialshap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End 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A5EF3E0-ED6E-4E8E-97B0-7ACBDD0640F5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267200" y="990600"/>
            <a:ext cx="3924300" cy="2286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76200" y="990600"/>
            <a:ext cx="3987800" cy="2286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4191000" y="4114800"/>
            <a:ext cx="3924300" cy="22987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4191000"/>
            <a:ext cx="3987800" cy="22987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5629275" y="2514600"/>
            <a:ext cx="1612900" cy="228600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8" name="Rectangle 9"/>
          <p:cNvSpPr>
            <a:spLocks noChangeArrowheads="1"/>
          </p:cNvSpPr>
          <p:nvPr/>
        </p:nvSpPr>
        <p:spPr bwMode="auto">
          <a:xfrm>
            <a:off x="5295900" y="1295400"/>
            <a:ext cx="2820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Arial" charset="0"/>
              </a:rPr>
              <a:t>Gram-positive rods</a:t>
            </a:r>
            <a:endParaRPr lang="en-GB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49" name="AutoShape 10"/>
          <p:cNvSpPr>
            <a:spLocks noChangeArrowheads="1"/>
          </p:cNvSpPr>
          <p:nvPr/>
        </p:nvSpPr>
        <p:spPr bwMode="auto">
          <a:xfrm>
            <a:off x="5334000" y="1752600"/>
            <a:ext cx="1612900" cy="215900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0" name="AutoShape 11"/>
          <p:cNvSpPr>
            <a:spLocks noChangeArrowheads="1"/>
          </p:cNvSpPr>
          <p:nvPr/>
        </p:nvSpPr>
        <p:spPr bwMode="auto">
          <a:xfrm>
            <a:off x="5562600" y="2146300"/>
            <a:ext cx="1612900" cy="215900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5181600" y="4343400"/>
            <a:ext cx="2917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b="1">
                <a:solidFill>
                  <a:schemeClr val="tx2"/>
                </a:solidFill>
                <a:latin typeface="Arial" charset="0"/>
              </a:rPr>
              <a:t>Gram-negative rods</a:t>
            </a:r>
            <a:endParaRPr lang="en-GB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52" name="AutoShape 14"/>
          <p:cNvSpPr>
            <a:spLocks noChangeArrowheads="1"/>
          </p:cNvSpPr>
          <p:nvPr/>
        </p:nvSpPr>
        <p:spPr bwMode="auto">
          <a:xfrm>
            <a:off x="6477000" y="4800600"/>
            <a:ext cx="927100" cy="3302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3" name="AutoShape 15"/>
          <p:cNvSpPr>
            <a:spLocks noChangeArrowheads="1"/>
          </p:cNvSpPr>
          <p:nvPr/>
        </p:nvSpPr>
        <p:spPr bwMode="auto">
          <a:xfrm>
            <a:off x="6629400" y="5410200"/>
            <a:ext cx="927100" cy="3302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4" name="AutoShape 16"/>
          <p:cNvSpPr>
            <a:spLocks noChangeArrowheads="1"/>
          </p:cNvSpPr>
          <p:nvPr/>
        </p:nvSpPr>
        <p:spPr bwMode="auto">
          <a:xfrm>
            <a:off x="5181600" y="5014913"/>
            <a:ext cx="927100" cy="3175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5" name="AutoShape 17"/>
          <p:cNvSpPr>
            <a:spLocks noChangeArrowheads="1"/>
          </p:cNvSpPr>
          <p:nvPr/>
        </p:nvSpPr>
        <p:spPr bwMode="auto">
          <a:xfrm>
            <a:off x="5334000" y="5637213"/>
            <a:ext cx="927100" cy="3175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6" name="Oval 18"/>
          <p:cNvSpPr>
            <a:spLocks noChangeArrowheads="1"/>
          </p:cNvSpPr>
          <p:nvPr/>
        </p:nvSpPr>
        <p:spPr bwMode="auto">
          <a:xfrm>
            <a:off x="2438400" y="1828800"/>
            <a:ext cx="469900" cy="4191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7" name="Oval 19"/>
          <p:cNvSpPr>
            <a:spLocks noChangeArrowheads="1"/>
          </p:cNvSpPr>
          <p:nvPr/>
        </p:nvSpPr>
        <p:spPr bwMode="auto">
          <a:xfrm>
            <a:off x="2286000" y="2133600"/>
            <a:ext cx="469900" cy="4191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8" name="Rectangle 21"/>
          <p:cNvSpPr>
            <a:spLocks noChangeArrowheads="1"/>
          </p:cNvSpPr>
          <p:nvPr/>
        </p:nvSpPr>
        <p:spPr bwMode="auto">
          <a:xfrm>
            <a:off x="990600" y="1371600"/>
            <a:ext cx="2941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chemeClr val="tx2"/>
                </a:solidFill>
                <a:latin typeface="Arial" charset="0"/>
              </a:rPr>
              <a:t>Gram-positive cocci</a:t>
            </a:r>
            <a:endParaRPr lang="en-GB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59" name="Oval 22"/>
          <p:cNvSpPr>
            <a:spLocks noChangeArrowheads="1"/>
          </p:cNvSpPr>
          <p:nvPr/>
        </p:nvSpPr>
        <p:spPr bwMode="auto">
          <a:xfrm>
            <a:off x="3200400" y="22098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0" name="Oval 23"/>
          <p:cNvSpPr>
            <a:spLocks noChangeArrowheads="1"/>
          </p:cNvSpPr>
          <p:nvPr/>
        </p:nvSpPr>
        <p:spPr bwMode="auto">
          <a:xfrm>
            <a:off x="1752600" y="17526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1" name="Oval 24"/>
          <p:cNvSpPr>
            <a:spLocks noChangeArrowheads="1"/>
          </p:cNvSpPr>
          <p:nvPr/>
        </p:nvSpPr>
        <p:spPr bwMode="auto">
          <a:xfrm>
            <a:off x="914400" y="19050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2" name="Oval 25"/>
          <p:cNvSpPr>
            <a:spLocks noChangeArrowheads="1"/>
          </p:cNvSpPr>
          <p:nvPr/>
        </p:nvSpPr>
        <p:spPr bwMode="auto">
          <a:xfrm>
            <a:off x="2057400" y="22098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3" name="Oval 26"/>
          <p:cNvSpPr>
            <a:spLocks noChangeArrowheads="1"/>
          </p:cNvSpPr>
          <p:nvPr/>
        </p:nvSpPr>
        <p:spPr bwMode="auto">
          <a:xfrm>
            <a:off x="1371600" y="24384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4" name="Rectangle 28"/>
          <p:cNvSpPr>
            <a:spLocks noChangeArrowheads="1"/>
          </p:cNvSpPr>
          <p:nvPr/>
        </p:nvSpPr>
        <p:spPr bwMode="auto">
          <a:xfrm>
            <a:off x="838200" y="4419600"/>
            <a:ext cx="3027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chemeClr val="tx2"/>
                </a:solidFill>
                <a:latin typeface="Arial" charset="0"/>
              </a:rPr>
              <a:t>Gram-negative cocci</a:t>
            </a:r>
            <a:endParaRPr lang="en-GB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65" name="Oval 29"/>
          <p:cNvSpPr>
            <a:spLocks noChangeArrowheads="1"/>
          </p:cNvSpPr>
          <p:nvPr/>
        </p:nvSpPr>
        <p:spPr bwMode="auto">
          <a:xfrm>
            <a:off x="2209800" y="50546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6" name="Oval 30"/>
          <p:cNvSpPr>
            <a:spLocks noChangeArrowheads="1"/>
          </p:cNvSpPr>
          <p:nvPr/>
        </p:nvSpPr>
        <p:spPr bwMode="auto">
          <a:xfrm>
            <a:off x="2438400" y="55118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7" name="Oval 31"/>
          <p:cNvSpPr>
            <a:spLocks noChangeArrowheads="1"/>
          </p:cNvSpPr>
          <p:nvPr/>
        </p:nvSpPr>
        <p:spPr bwMode="auto">
          <a:xfrm>
            <a:off x="1295400" y="55118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8" name="Oval 32"/>
          <p:cNvSpPr>
            <a:spLocks noChangeArrowheads="1"/>
          </p:cNvSpPr>
          <p:nvPr/>
        </p:nvSpPr>
        <p:spPr bwMode="auto">
          <a:xfrm>
            <a:off x="1600200" y="49784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Dr.Fauzia\My Documents\My Pictures\Gram_Positive_Classific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7696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Dr.Fauzia\My Documents\My Pictures\StrepvsStaphGramSt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"/>
            <a:ext cx="6324600" cy="6248399"/>
          </a:xfrm>
          <a:prstGeom prst="rect">
            <a:avLst/>
          </a:prstGeom>
          <a:noFill/>
        </p:spPr>
      </p:pic>
      <p:pic>
        <p:nvPicPr>
          <p:cNvPr id="3" name="Picture 2" descr="C:\Documents and Settings\Dr.Fauzia\My Documents\My Pictures\coccu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209800"/>
            <a:ext cx="3200399" cy="25908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1400</TotalTime>
  <Words>1062</Words>
  <Application>Microsoft Office PowerPoint</Application>
  <PresentationFormat>On-screen Show (4:3)</PresentationFormat>
  <Paragraphs>222</Paragraphs>
  <Slides>60</Slides>
  <Notes>5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Opulent</vt:lpstr>
      <vt:lpstr>Document</vt:lpstr>
      <vt:lpstr>MICROBIOLOGY Practical Class</vt:lpstr>
      <vt:lpstr>This Microbiology Practical class is designed by: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VIRUSES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End </vt:lpstr>
    </vt:vector>
  </TitlesOfParts>
  <Company>KKUH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CISSUPPORT PC</dc:creator>
  <cp:lastModifiedBy>elmahmoud</cp:lastModifiedBy>
  <cp:revision>60</cp:revision>
  <dcterms:created xsi:type="dcterms:W3CDTF">2009-12-19T12:15:27Z</dcterms:created>
  <dcterms:modified xsi:type="dcterms:W3CDTF">2012-11-06T06:03:26Z</dcterms:modified>
</cp:coreProperties>
</file>