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9"/>
  </p:notesMasterIdLst>
  <p:sldIdLst>
    <p:sldId id="256" r:id="rId2"/>
    <p:sldId id="34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75" r:id="rId20"/>
    <p:sldId id="277" r:id="rId21"/>
    <p:sldId id="276" r:id="rId22"/>
    <p:sldId id="281" r:id="rId23"/>
    <p:sldId id="343" r:id="rId24"/>
    <p:sldId id="282" r:id="rId25"/>
    <p:sldId id="342" r:id="rId26"/>
    <p:sldId id="344" r:id="rId27"/>
    <p:sldId id="283" r:id="rId28"/>
    <p:sldId id="314" r:id="rId29"/>
    <p:sldId id="316" r:id="rId30"/>
    <p:sldId id="315" r:id="rId31"/>
    <p:sldId id="317" r:id="rId32"/>
    <p:sldId id="321" r:id="rId33"/>
    <p:sldId id="322" r:id="rId34"/>
    <p:sldId id="320" r:id="rId35"/>
    <p:sldId id="345" r:id="rId36"/>
    <p:sldId id="346" r:id="rId37"/>
    <p:sldId id="347" r:id="rId38"/>
    <p:sldId id="348" r:id="rId39"/>
    <p:sldId id="323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  <p:sldId id="358" r:id="rId50"/>
    <p:sldId id="359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2" r:id="rId74"/>
    <p:sldId id="383" r:id="rId75"/>
    <p:sldId id="384" r:id="rId76"/>
    <p:sldId id="385" r:id="rId77"/>
    <p:sldId id="386" r:id="rId78"/>
    <p:sldId id="387" r:id="rId79"/>
    <p:sldId id="388" r:id="rId80"/>
    <p:sldId id="389" r:id="rId81"/>
    <p:sldId id="390" r:id="rId82"/>
    <p:sldId id="391" r:id="rId83"/>
    <p:sldId id="393" r:id="rId84"/>
    <p:sldId id="392" r:id="rId85"/>
    <p:sldId id="394" r:id="rId86"/>
    <p:sldId id="395" r:id="rId87"/>
    <p:sldId id="396" r:id="rId88"/>
    <p:sldId id="397" r:id="rId89"/>
    <p:sldId id="398" r:id="rId90"/>
    <p:sldId id="399" r:id="rId91"/>
    <p:sldId id="400" r:id="rId92"/>
    <p:sldId id="401" r:id="rId93"/>
    <p:sldId id="402" r:id="rId94"/>
    <p:sldId id="403" r:id="rId95"/>
    <p:sldId id="404" r:id="rId96"/>
    <p:sldId id="405" r:id="rId97"/>
    <p:sldId id="472" r:id="rId9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500" autoAdjust="0"/>
  </p:normalViewPr>
  <p:slideViewPr>
    <p:cSldViewPr>
      <p:cViewPr>
        <p:scale>
          <a:sx n="55" d="100"/>
          <a:sy n="55" d="100"/>
        </p:scale>
        <p:origin x="-936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5239983-320A-44EB-9864-99116741A571}" type="datetimeFigureOut">
              <a:rPr lang="en-US"/>
              <a:pPr>
                <a:defRPr/>
              </a:pPr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6EE5E71-A5BB-479A-A5FE-3BE28405C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ACE91C-3DF3-4E21-B5F0-2817A53BAE73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38BAC-6341-4656-B56F-A46F66FBCE97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9274E3-A0B1-4D51-903D-AD76BB7A70F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C98D3-330D-41E7-A20E-1FB68672D88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8E2632-FC8B-4525-A1CF-AF7A2DCD5B78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1B872A-CB2A-481A-B382-F81034AA6919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8DFAD5-B68C-421E-B102-C745A401A355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Cervical </a:t>
            </a:r>
            <a:r>
              <a:rPr lang="pl-PL" b="1" smtClean="0"/>
              <a:t>SC </a:t>
            </a:r>
            <a:r>
              <a:rPr lang="en-US" b="1" smtClean="0"/>
              <a:t>carcinoma - infiltrating</a:t>
            </a: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FBDBAF-59ED-4DBA-81CF-9C55C215ACEA}" type="slidenum">
              <a:rPr lang="ar-SA" altLang="en-US" smtClean="0"/>
              <a:pPr/>
              <a:t>78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DFC49-0F40-4C10-A5EA-C5BF64526F14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AD355-8FBC-4C21-A032-AE593610E60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93B93D-8F1C-4276-B6D5-8ACD6CA6DF3C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0DC79A-3B6C-44C3-86A0-BAA6A01B1702}" type="slidenum">
              <a:rPr lang="en-US" smtClean="0">
                <a:cs typeface="Arial" pitchFamily="34" charset="0"/>
              </a:rPr>
              <a:pPr/>
              <a:t>35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C9226D-AEAB-46BB-8183-09BA51B7904B}" type="slidenum">
              <a:rPr lang="en-US" smtClean="0">
                <a:cs typeface="Arial" pitchFamily="34" charset="0"/>
              </a:rPr>
              <a:pPr/>
              <a:t>36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86D4E5-42C2-4A97-884F-219FC029DC71}" type="slidenum">
              <a:rPr lang="en-US" smtClean="0">
                <a:cs typeface="Arial" pitchFamily="34" charset="0"/>
              </a:rPr>
              <a:pPr/>
              <a:t>37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75B4B4-DF16-440E-915D-6BFD1B331C81}" type="slidenum">
              <a:rPr lang="en-US" smtClean="0">
                <a:cs typeface="Arial" pitchFamily="34" charset="0"/>
              </a:rPr>
              <a:pPr/>
              <a:t>38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5C6B91-6726-4408-8FE0-272E93DC0DBF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15DF-5049-47CE-B534-887F5D9CB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D874-8147-4CA1-972D-C3B63EC8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6700D-5279-4795-9836-A899D56B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9F5B-EE82-4E62-9AEE-EBFD4F6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8496-BDC7-4962-8D4C-7A059B48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EFF89-7E61-473E-8B44-5247C14C0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4A43-DC7E-426B-B66B-BD27D08E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0141B-E003-437F-9888-EAA01482F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87A24-66A4-41BB-9541-0531B24EE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90352-1F2B-4051-80F6-83F183A0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3C80-015F-408A-845D-6FFFECA38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FA30EA-54DC-473E-9743-0DABD3D29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5_image073.png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www.med.und.nodak.edu/depts/path/powerpoint/blk5/NP1_files/slide0045_image071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0_image045.png" TargetMode="External"/><Relationship Id="rId5" Type="http://schemas.openxmlformats.org/officeDocument/2006/relationships/image" Target="../media/image9.png"/><Relationship Id="rId4" Type="http://schemas.openxmlformats.org/officeDocument/2006/relationships/image" Target="http://www.med.und.nodak.edu/depts/path/powerpoint/blk5/NP1_files/slide0040_image043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ed.und.nodak.edu/depts/path/powerpoint/blk5/NP1_files/slide0042_image049.wmz" TargetMode="External"/><Relationship Id="rId5" Type="http://schemas.openxmlformats.org/officeDocument/2006/relationships/image" Target="../media/image11.wmf"/><Relationship Id="rId4" Type="http://schemas.openxmlformats.org/officeDocument/2006/relationships/image" Target="http://www.med.und.nodak.edu/depts/path/powerpoint/blk5/NP1_files/slide0042_image047.wmz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Arafa,MD,KSFP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008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016041"/>
          <p:cNvPicPr>
            <a:picLocks noChangeAspect="1" noChangeArrowheads="1"/>
          </p:cNvPicPr>
          <p:nvPr/>
        </p:nvPicPr>
        <p:blipFill>
          <a:blip r:embed="rId2" cstate="print"/>
          <a:srcRect l="50000" b="49637"/>
          <a:stretch>
            <a:fillRect/>
          </a:stretch>
        </p:blipFill>
        <p:spPr bwMode="auto">
          <a:xfrm>
            <a:off x="762000" y="1019175"/>
            <a:ext cx="7467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Nomenclature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prefix + suffix</a:t>
            </a:r>
          </a:p>
          <a:p>
            <a:pPr lvl="2" eaLnBrk="1" hangingPunct="1">
              <a:defRPr/>
            </a:pPr>
            <a:r>
              <a:rPr lang="en-US" smtClean="0"/>
              <a:t>Type of cell + (-oma)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Examples:</a:t>
            </a:r>
          </a:p>
          <a:p>
            <a:pPr lvl="1" eaLnBrk="1" hangingPunct="1">
              <a:defRPr/>
            </a:pPr>
            <a:r>
              <a:rPr lang="en-US" smtClean="0"/>
              <a:t>Benign tumor arising in fibrous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Fibro + oma =  Fibroma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Benign tumor arising in fatty tissue: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Lipo + oma = lipoma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 arising in cartilage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chondro + oma = chondroma</a:t>
            </a:r>
          </a:p>
          <a:p>
            <a:pPr eaLnBrk="1" hangingPunct="1">
              <a:defRPr/>
            </a:pPr>
            <a:r>
              <a:rPr lang="en-US" smtClean="0"/>
              <a:t>Benign tumor arising in smooth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Leiomyo + oma = leiomyoma</a:t>
            </a:r>
          </a:p>
          <a:p>
            <a:pPr eaLnBrk="1" hangingPunct="1">
              <a:defRPr/>
            </a:pPr>
            <a:r>
              <a:rPr lang="en-US" smtClean="0"/>
              <a:t>Benign tumor arising in skeletal muscle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Rhabdomyo + oma = rhabdomyoma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epithelial benign tumors are classified on the basis of :</a:t>
            </a:r>
          </a:p>
          <a:p>
            <a:pPr lvl="1" eaLnBrk="1" hangingPunct="1">
              <a:defRPr/>
            </a:pPr>
            <a:r>
              <a:rPr lang="en-US" smtClean="0"/>
              <a:t>The cell of origin </a:t>
            </a:r>
          </a:p>
          <a:p>
            <a:pPr lvl="1" eaLnBrk="1" hangingPunct="1">
              <a:defRPr/>
            </a:pPr>
            <a:r>
              <a:rPr lang="en-US" smtClean="0"/>
              <a:t>Microscopic pattern</a:t>
            </a:r>
          </a:p>
          <a:p>
            <a:pPr lvl="1" eaLnBrk="1" hangingPunct="1">
              <a:defRPr/>
            </a:pPr>
            <a:r>
              <a:rPr lang="en-US" smtClean="0"/>
              <a:t>Macroscopic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b="1" dirty="0" smtClean="0"/>
              <a:t>Adenoma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producing gland pattern….OR … derived from glands but not necessarily exhibiting gland pattern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b="1" dirty="0" err="1" smtClean="0"/>
              <a:t>Papilloma</a:t>
            </a:r>
            <a:r>
              <a:rPr lang="en-US" b="1" dirty="0" smtClean="0"/>
              <a:t> </a:t>
            </a:r>
            <a:r>
              <a:rPr lang="en-US" dirty="0" smtClean="0"/>
              <a:t>: benign epithelial </a:t>
            </a:r>
            <a:r>
              <a:rPr lang="en-US" dirty="0" err="1" smtClean="0"/>
              <a:t>neoplasms</a:t>
            </a:r>
            <a:r>
              <a:rPr lang="en-US" dirty="0" smtClean="0"/>
              <a:t> growing on any surface that produce microscopic or macroscopic finger-like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008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0" y="228600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Adenoma</a:t>
            </a:r>
            <a:r>
              <a:rPr lang="en-US" b="1"/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008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41388"/>
            <a:ext cx="74676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810000" y="3048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Papilloma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Polyp</a:t>
            </a:r>
            <a:r>
              <a:rPr lang="en-US" dirty="0" smtClean="0"/>
              <a:t> : a mass that projects above a mucosal surface to form a macroscopically visible structure.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e.g. - colonic polyp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- nasal polyp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Neoplasia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Upon completion of these lectures, the student should:</a:t>
            </a:r>
          </a:p>
          <a:p>
            <a:pPr eaLnBrk="1" hangingPunct="1">
              <a:defRPr/>
            </a:pPr>
            <a:r>
              <a:rPr lang="en-US" sz="3800" dirty="0" smtClean="0"/>
              <a:t>Define a neoplasm. Contrast </a:t>
            </a:r>
            <a:r>
              <a:rPr lang="en-US" sz="3800" dirty="0" err="1" smtClean="0"/>
              <a:t>neoplastic</a:t>
            </a:r>
            <a:r>
              <a:rPr lang="en-US" sz="3800" dirty="0" smtClean="0"/>
              <a:t> growth with hyperplasia, </a:t>
            </a:r>
            <a:r>
              <a:rPr lang="en-US" sz="3800" dirty="0" err="1" smtClean="0"/>
              <a:t>metaplasia</a:t>
            </a:r>
            <a:r>
              <a:rPr lang="en-US" sz="3800" dirty="0" smtClean="0"/>
              <a:t>, and dysplasia.</a:t>
            </a:r>
          </a:p>
          <a:p>
            <a:pPr eaLnBrk="1" hangingPunct="1">
              <a:defRPr/>
            </a:pPr>
            <a:r>
              <a:rPr lang="en-US" sz="3800" dirty="0" smtClean="0"/>
              <a:t>Know the basic principles of the nomenclature of benign and malignant processes.</a:t>
            </a:r>
          </a:p>
          <a:p>
            <a:pPr eaLnBrk="1" hangingPunct="1">
              <a:defRPr/>
            </a:pPr>
            <a:r>
              <a:rPr lang="en-US" sz="3800" dirty="0" smtClean="0"/>
              <a:t>Define and use in the proper context:</a:t>
            </a:r>
          </a:p>
          <a:p>
            <a:pPr lvl="1" eaLnBrk="1" hangingPunct="1">
              <a:defRPr/>
            </a:pPr>
            <a:r>
              <a:rPr lang="en-US" sz="3200" dirty="0" smtClean="0"/>
              <a:t>Adenoma.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Papilloma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Polyp.</a:t>
            </a:r>
          </a:p>
          <a:p>
            <a:pPr lvl="1" eaLnBrk="1" hangingPunct="1">
              <a:defRPr/>
            </a:pPr>
            <a:r>
              <a:rPr lang="en-US" sz="3200" dirty="0" err="1" smtClean="0"/>
              <a:t>Cystadenoma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smtClean="0"/>
              <a:t>Carcinoma.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Adenocarcinoma</a:t>
            </a:r>
            <a:r>
              <a:rPr lang="en-US" sz="3200" dirty="0" smtClean="0"/>
              <a:t>.</a:t>
            </a:r>
            <a:endParaRPr lang="ar-SA" sz="3200" dirty="0" smtClean="0"/>
          </a:p>
          <a:p>
            <a:pPr lvl="1" eaLnBrk="1" hangingPunct="1">
              <a:defRPr/>
            </a:pPr>
            <a:r>
              <a:rPr lang="en-US" sz="3200" dirty="0" smtClean="0"/>
              <a:t>Sarcoma.</a:t>
            </a:r>
          </a:p>
          <a:p>
            <a:pPr lvl="1" eaLnBrk="1" hangingPunct="1">
              <a:defRPr/>
            </a:pPr>
            <a:r>
              <a:rPr lang="en-US" sz="3200" dirty="0" err="1" smtClean="0"/>
              <a:t>Teratoma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Blastoma</a:t>
            </a:r>
            <a:r>
              <a:rPr lang="en-US" sz="3200" dirty="0" smtClean="0"/>
              <a:t>.</a:t>
            </a:r>
          </a:p>
          <a:p>
            <a:pPr lvl="1" eaLnBrk="1" hangingPunct="1">
              <a:defRPr/>
            </a:pPr>
            <a:r>
              <a:rPr lang="en-US" sz="3200" dirty="0" err="1" smtClean="0"/>
              <a:t>Hamartoma</a:t>
            </a:r>
            <a:r>
              <a:rPr lang="en-US" sz="32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b="1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00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69925"/>
            <a:ext cx="7467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267200" y="0"/>
            <a:ext cx="1171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Polyp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Examples : </a:t>
            </a:r>
          </a:p>
          <a:p>
            <a:pPr lvl="1" eaLnBrk="1" hangingPunct="1">
              <a:defRPr/>
            </a:pPr>
            <a:r>
              <a:rPr lang="en-US" smtClean="0"/>
              <a:t>Respiratory airways: Bronchial adenoma</a:t>
            </a:r>
          </a:p>
          <a:p>
            <a:pPr lvl="1" eaLnBrk="1" hangingPunct="1">
              <a:defRPr/>
            </a:pPr>
            <a:r>
              <a:rPr lang="en-US" smtClean="0"/>
              <a:t>Renal epithelium: Renal tubular adenoma</a:t>
            </a:r>
          </a:p>
          <a:p>
            <a:pPr lvl="1" eaLnBrk="1" hangingPunct="1">
              <a:defRPr/>
            </a:pPr>
            <a:r>
              <a:rPr lang="en-US" smtClean="0"/>
              <a:t>Liver cell : Liver cell adenoma</a:t>
            </a:r>
          </a:p>
          <a:p>
            <a:pPr lvl="1" eaLnBrk="1" hangingPunct="1">
              <a:defRPr/>
            </a:pPr>
            <a:r>
              <a:rPr lang="en-US" smtClean="0"/>
              <a:t>Squamous epithelium: squamous papilloma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tumors:</a:t>
            </a:r>
          </a:p>
          <a:p>
            <a:pPr lvl="1" eaLnBrk="1" hangingPunct="1">
              <a:defRPr/>
            </a:pPr>
            <a:r>
              <a:rPr lang="en-US" smtClean="0"/>
              <a:t>Malignant tumor arising in mesenchymal tissue :  SARCOMA</a:t>
            </a:r>
          </a:p>
          <a:p>
            <a:pPr lvl="2" eaLnBrk="1" hangingPunct="1">
              <a:defRPr/>
            </a:pPr>
            <a:r>
              <a:rPr lang="en-US" smtClean="0"/>
              <a:t>From fibrous tissue: Fibrosarcoma</a:t>
            </a:r>
          </a:p>
          <a:p>
            <a:pPr lvl="2" eaLnBrk="1" hangingPunct="1">
              <a:defRPr/>
            </a:pPr>
            <a:r>
              <a:rPr lang="en-US" smtClean="0"/>
              <a:t>From bone : Osteosarcoma</a:t>
            </a:r>
          </a:p>
          <a:p>
            <a:pPr lvl="2" eaLnBrk="1" hangingPunct="1">
              <a:defRPr/>
            </a:pPr>
            <a:r>
              <a:rPr lang="en-US" smtClean="0"/>
              <a:t>From cartilage : chondrosarcoma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953000" y="1371600"/>
            <a:ext cx="396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Osteosarcoma</a:t>
            </a:r>
            <a:endParaRPr lang="en-US" sz="4400">
              <a:solidFill>
                <a:srgbClr val="9966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25603" name="Picture 3" descr="http://www.med.und.nodak.edu/depts/path/powerpoint/blk5/NP1_files/slide0045_image071.png"/>
          <p:cNvPicPr>
            <a:picLocks noChangeArrowheads="1"/>
          </p:cNvPicPr>
          <p:nvPr/>
        </p:nvPicPr>
        <p:blipFill>
          <a:blip r:embed="rId3" r:link="rId4" cstate="print">
            <a:lum bright="12000"/>
          </a:blip>
          <a:srcRect/>
          <a:stretch>
            <a:fillRect/>
          </a:stretch>
        </p:blipFill>
        <p:spPr bwMode="auto">
          <a:xfrm>
            <a:off x="228600" y="914400"/>
            <a:ext cx="4618038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4" name="Picture 4" descr="http://www.med.und.nodak.edu/depts/path/powerpoint/blk5/NP1_files/slide0045_image073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663950" y="3206750"/>
            <a:ext cx="4597400" cy="2916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tumors arising from epithelial origin : CARCINOMA</a:t>
            </a:r>
          </a:p>
          <a:p>
            <a:pPr lvl="1" eaLnBrk="1" hangingPunct="1">
              <a:defRPr/>
            </a:pPr>
            <a:r>
              <a:rPr lang="en-US" smtClean="0"/>
              <a:t>Squamous cell carcinoma</a:t>
            </a:r>
          </a:p>
          <a:p>
            <a:pPr lvl="1" eaLnBrk="1" hangingPunct="1">
              <a:defRPr/>
            </a:pPr>
            <a:r>
              <a:rPr lang="en-US" smtClean="0"/>
              <a:t>Renal cell adenocarcinoma</a:t>
            </a:r>
          </a:p>
          <a:p>
            <a:pPr lvl="1" eaLnBrk="1" hangingPunct="1">
              <a:defRPr/>
            </a:pPr>
            <a:r>
              <a:rPr lang="en-US" smtClean="0"/>
              <a:t>cholangiocarcinoma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ed.und.nodak.edu/depts/path/powerpoint/blk5/NP1_files/slide0040_image043.png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64050" y="2760663"/>
            <a:ext cx="4148138" cy="280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1" name="Picture 3" descr="http://www.med.und.nodak.edu/depts/path/powerpoint/blk5/NP1_files/slide0040_image045.png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38150" y="1617663"/>
            <a:ext cx="3895725" cy="265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5344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Carcinomas arising from any epithelium of the body that exhibit </a:t>
            </a:r>
            <a:r>
              <a:rPr lang="en-US" sz="2400" dirty="0" err="1"/>
              <a:t>squamous</a:t>
            </a:r>
            <a:r>
              <a:rPr lang="en-US" sz="2400" dirty="0"/>
              <a:t> differentiation are termed </a:t>
            </a:r>
            <a:r>
              <a:rPr lang="en-US" sz="2400" dirty="0" err="1"/>
              <a:t>squamous</a:t>
            </a:r>
            <a:r>
              <a:rPr lang="en-US" sz="2400" dirty="0"/>
              <a:t> cell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8200" y="990600"/>
            <a:ext cx="6721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Nomenclature</a:t>
            </a:r>
          </a:p>
          <a:p>
            <a:pPr rtl="1">
              <a:defRPr/>
            </a:pPr>
            <a:r>
              <a:rPr lang="en-US" sz="2400" dirty="0">
                <a:cs typeface="Arial" charset="0"/>
              </a:rPr>
              <a:t>other descriptive terms may be added such as:</a:t>
            </a:r>
            <a:endParaRPr lang="en-US" sz="2000" dirty="0"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66800" y="1981200"/>
            <a:ext cx="69342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Papillary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Cyst</a:t>
            </a:r>
            <a:r>
              <a:rPr lang="en-US" sz="2400" dirty="0" err="1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adeno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carcinoma</a:t>
            </a:r>
            <a:r>
              <a:rPr lang="en-US" sz="2400" dirty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of the Ovary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28676" name="Picture 4" descr="http://www.med.und.nodak.edu/depts/path/powerpoint/blk5/NP1_files/slide0042_image047.wmz"/>
          <p:cNvPicPr>
            <a:picLocks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9600" y="2971800"/>
            <a:ext cx="38100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77" name="Picture 5" descr="http://www.med.und.nodak.edu/depts/path/powerpoint/blk5/NP1_files/slide0042_image049.wmz"/>
          <p:cNvPicPr>
            <a:picLocks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876800" y="3276600"/>
            <a:ext cx="348615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Exceptions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Melanoma ( skin )</a:t>
            </a:r>
          </a:p>
          <a:p>
            <a:pPr eaLnBrk="1" hangingPunct="1">
              <a:defRPr/>
            </a:pPr>
            <a:r>
              <a:rPr lang="en-US" smtClean="0"/>
              <a:t>Mesothelioma (mesothelium )</a:t>
            </a:r>
          </a:p>
          <a:p>
            <a:pPr eaLnBrk="1" hangingPunct="1">
              <a:defRPr/>
            </a:pPr>
            <a:r>
              <a:rPr lang="en-US" smtClean="0"/>
              <a:t>Seminoma ( testis )</a:t>
            </a:r>
          </a:p>
          <a:p>
            <a:pPr eaLnBrk="1" hangingPunct="1">
              <a:defRPr/>
            </a:pPr>
            <a:r>
              <a:rPr lang="en-US" smtClean="0"/>
              <a:t>Lymphoma ( lymphoid tissue )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See table 6 – 1  page 168 ( Robbin’s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Based on the biological behavior : </a:t>
            </a:r>
          </a:p>
          <a:p>
            <a:pPr lvl="1" eaLnBrk="1" hangingPunct="1">
              <a:defRPr/>
            </a:pPr>
            <a:r>
              <a:rPr lang="en-US" dirty="0" smtClean="0"/>
              <a:t>Benign and malignant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Based on the cell of origin : </a:t>
            </a:r>
          </a:p>
          <a:p>
            <a:pPr lvl="1" eaLnBrk="1" hangingPunct="1">
              <a:defRPr/>
            </a:pPr>
            <a:r>
              <a:rPr lang="en-US" dirty="0" smtClean="0"/>
              <a:t>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lipoma</a:t>
            </a:r>
            <a:r>
              <a:rPr lang="en-US" dirty="0" smtClean="0"/>
              <a:t>, </a:t>
            </a:r>
            <a:r>
              <a:rPr lang="en-US" dirty="0" err="1" smtClean="0"/>
              <a:t>adenocarcinoma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: </a:t>
            </a:r>
            <a:r>
              <a:rPr lang="en-US" dirty="0" err="1" smtClean="0"/>
              <a:t>fibroadenoma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More than one </a:t>
            </a:r>
            <a:r>
              <a:rPr lang="en-US" dirty="0" err="1" smtClean="0"/>
              <a:t>neoplastic</a:t>
            </a:r>
            <a:r>
              <a:rPr lang="en-US" dirty="0" smtClean="0"/>
              <a:t> cell type derived from more than one germ-cell layer: </a:t>
            </a:r>
            <a:r>
              <a:rPr lang="en-US" dirty="0" err="1" smtClean="0"/>
              <a:t>teratoma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Derived from embryonic tissue: </a:t>
            </a:r>
            <a:r>
              <a:rPr lang="en-US" dirty="0" err="1" smtClean="0"/>
              <a:t>blastoma</a:t>
            </a:r>
            <a:r>
              <a:rPr lang="en-US" dirty="0" smtClean="0"/>
              <a:t>            </a:t>
            </a:r>
            <a:r>
              <a:rPr lang="en-US" sz="2400" dirty="0" smtClean="0"/>
              <a:t>(could be benign e.g. </a:t>
            </a:r>
            <a:r>
              <a:rPr lang="en-US" sz="2400" dirty="0" err="1" smtClean="0"/>
              <a:t>osteoblastoma</a:t>
            </a:r>
            <a:r>
              <a:rPr lang="en-US" sz="2400" dirty="0" smtClean="0"/>
              <a:t>, or malignant e.g. </a:t>
            </a:r>
            <a:r>
              <a:rPr lang="en-US" sz="2400" dirty="0" err="1" smtClean="0"/>
              <a:t>neuroblastoma</a:t>
            </a:r>
            <a:r>
              <a:rPr lang="en-US" sz="2400" dirty="0" smtClean="0"/>
              <a:t>)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IPOMA VERY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886200" y="381000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Lipoma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Cancer is one of the leading causes of death worldwide.</a:t>
            </a:r>
          </a:p>
          <a:p>
            <a:pPr eaLnBrk="1" hangingPunct="1">
              <a:defRPr/>
            </a:pPr>
            <a:r>
              <a:rPr lang="en-US" smtClean="0"/>
              <a:t>Emotional and physical suffering by the patient.</a:t>
            </a:r>
          </a:p>
          <a:p>
            <a:pPr eaLnBrk="1" hangingPunct="1">
              <a:defRPr/>
            </a:pPr>
            <a:r>
              <a:rPr lang="en-US" smtClean="0"/>
              <a:t>Different mortality rate …..</a:t>
            </a:r>
          </a:p>
          <a:p>
            <a:pPr lvl="1" eaLnBrk="1" hangingPunct="1">
              <a:defRPr/>
            </a:pPr>
            <a:r>
              <a:rPr lang="en-US" smtClean="0"/>
              <a:t>Some are curable </a:t>
            </a:r>
          </a:p>
          <a:p>
            <a:pPr lvl="1" eaLnBrk="1" hangingPunct="1">
              <a:defRPr/>
            </a:pPr>
            <a:r>
              <a:rPr lang="en-US" smtClean="0"/>
              <a:t>Others are fatal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838200"/>
            <a:ext cx="396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3810000" y="22860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Fibroadenoma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008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3733800" y="4572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Teratoma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Teratoma:</a:t>
            </a:r>
          </a:p>
          <a:p>
            <a:pPr lvl="1" algn="just" eaLnBrk="1" hangingPunct="1">
              <a:defRPr/>
            </a:pPr>
            <a:r>
              <a:rPr lang="en-US" b="1" smtClean="0"/>
              <a:t>Teratoma contains recognizable mature or immature cells or tissues representative of more than one germ-cell layer and some times all three.</a:t>
            </a:r>
          </a:p>
          <a:p>
            <a:pPr lvl="1" algn="just" eaLnBrk="1" hangingPunct="1">
              <a:defRPr/>
            </a:pPr>
            <a:r>
              <a:rPr lang="en-US" b="1" smtClean="0"/>
              <a:t>Teratomas originate from totipotential cells such as those normally present in the ovary and testis.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b="1" smtClean="0"/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dirty="0" smtClean="0"/>
              <a:t>Such cells have the capacity to differentiate into any of the cell types found in the adult body. So they may give rise to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that mimic bone, epithelium, muscle, fat, nerve and other tissues.</a:t>
            </a:r>
          </a:p>
          <a:p>
            <a:pPr algn="just" eaLnBrk="1" hangingPunct="1">
              <a:defRPr/>
            </a:pPr>
            <a:endParaRPr lang="en-US" sz="2800" b="1" dirty="0" smtClean="0"/>
          </a:p>
          <a:p>
            <a:pPr algn="just" eaLnBrk="1" hangingPunct="1">
              <a:defRPr/>
            </a:pPr>
            <a:r>
              <a:rPr lang="en-US" sz="2800" b="1" dirty="0" smtClean="0"/>
              <a:t>Most common sites are: ovary &amp; testis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n-US" sz="2800" b="1" smtClean="0"/>
              <a:t>If all the components parts are well differentiated, it is a benign (mature) teratoma.</a:t>
            </a:r>
          </a:p>
          <a:p>
            <a:pPr algn="just" eaLnBrk="1" hangingPunct="1">
              <a:defRPr/>
            </a:pPr>
            <a:r>
              <a:rPr lang="en-US" sz="2800" b="1" smtClean="0"/>
              <a:t>If less well differentiated, it is an immature  (malignant) teratoma. 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09800" y="457200"/>
            <a:ext cx="4381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b="1">
                <a:solidFill>
                  <a:srgbClr val="FF0000"/>
                </a:solidFill>
              </a:rPr>
              <a:t>Neoplasia nomenclature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- historic eponyms – “first described by…”</a:t>
            </a:r>
          </a:p>
        </p:txBody>
      </p:sp>
      <p:graphicFrame>
        <p:nvGraphicFramePr>
          <p:cNvPr id="43011" name="Group 3"/>
          <p:cNvGraphicFramePr>
            <a:graphicFrameLocks noGrp="1"/>
          </p:cNvGraphicFramePr>
          <p:nvPr/>
        </p:nvGraphicFramePr>
        <p:xfrm>
          <a:off x="533400" y="1371600"/>
          <a:ext cx="8382000" cy="4765824"/>
        </p:xfrm>
        <a:graphic>
          <a:graphicData uri="http://schemas.openxmlformats.org/drawingml/2006/table">
            <a:tbl>
              <a:tblPr rtl="1"/>
              <a:tblGrid>
                <a:gridCol w="6245225"/>
                <a:gridCol w="2136775"/>
              </a:tblGrid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lymphoma (HL) of B Ly cell origin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Hodgkin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’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disease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NHL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B Ly cell  in children (jaw and GIT)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Burkitt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Bone tumor (PNET)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Ewing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Kidney tumor - clear cell adenocarcinoma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Grawitz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tumor derived from vascular epithelium  (AIDS)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Kaposi sarcoma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Ovarian tumor derived from Brenner cells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Brenner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Malignant chest wall tumor of PNET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Askin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8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Skin tumor derived from Merkel cell</a:t>
                      </a:r>
                    </a:p>
                  </a:txBody>
                  <a:tcPr marT="45714" marB="45714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Merkel tumor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534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/>
              <a:t>WHAT ARE HAMARTOMAS AND CHORISTOMA?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77724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Hamartoma</a:t>
            </a:r>
            <a:r>
              <a:rPr lang="en-US" dirty="0" smtClean="0"/>
              <a:t>: a mass composed of cells native to the organ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pulmonary </a:t>
            </a:r>
            <a:r>
              <a:rPr lang="en-US" dirty="0" err="1" smtClean="0"/>
              <a:t>hamartoma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b="1" u="sng" dirty="0" err="1" smtClean="0"/>
              <a:t>Choristoma</a:t>
            </a:r>
            <a:r>
              <a:rPr lang="en-US" dirty="0" smtClean="0"/>
              <a:t>: a mass composed of normal cells in a wrong location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e.g. pancreatic </a:t>
            </a:r>
            <a:r>
              <a:rPr lang="en-US" dirty="0" err="1" smtClean="0"/>
              <a:t>choristoma</a:t>
            </a:r>
            <a:r>
              <a:rPr lang="en-US" dirty="0" smtClean="0"/>
              <a:t> in liver or stomach.</a:t>
            </a:r>
          </a:p>
          <a:p>
            <a:pPr eaLnBrk="1" hangingPunct="1">
              <a:defRPr/>
            </a:pPr>
            <a:r>
              <a:rPr lang="en-US" dirty="0" smtClean="0"/>
              <a:t>Malformation and not neoplasm.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Pulmonary </a:t>
            </a:r>
            <a:r>
              <a:rPr lang="en-US" dirty="0" err="1" smtClean="0"/>
              <a:t>Hamartoma</a:t>
            </a:r>
            <a:endParaRPr lang="en-US" dirty="0"/>
          </a:p>
        </p:txBody>
      </p:sp>
      <p:pic>
        <p:nvPicPr>
          <p:cNvPr id="39939" name="Picture 2" descr="http://www.meddean.luc.edu/lumen/MedEd/MEDICINE/PULMONAR/cxr/atlas/images/31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57546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jcu.edu.au/path/webpath/Term1/CPC4.1.5-LC/webgen/thumbnails/RS-588-Lung%20Hamarto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Pancreatic </a:t>
            </a:r>
            <a:r>
              <a:rPr lang="en-US" dirty="0" err="1" smtClean="0"/>
              <a:t>choristoma</a:t>
            </a:r>
            <a:r>
              <a:rPr lang="en-US" dirty="0" smtClean="0"/>
              <a:t> in gall bladder </a:t>
            </a:r>
            <a:endParaRPr lang="en-US" dirty="0"/>
          </a:p>
        </p:txBody>
      </p:sp>
      <p:pic>
        <p:nvPicPr>
          <p:cNvPr id="40963" name="Picture 2" descr="http://www.joplink.net/prev/200909/27_fig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745288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err="1" smtClean="0"/>
              <a:t>Hamartoma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Choristoma</a:t>
            </a: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They are distinguished from </a:t>
            </a:r>
            <a:r>
              <a:rPr lang="en-US" sz="2800" b="1" dirty="0" err="1" smtClean="0"/>
              <a:t>neoplasms</a:t>
            </a:r>
            <a:r>
              <a:rPr lang="en-US" sz="2800" b="1" dirty="0" smtClean="0"/>
              <a:t> by the fact that they do not exhibit continued growth.  they are group of tumor-like tissue masses which may be confused with </a:t>
            </a:r>
            <a:r>
              <a:rPr lang="en-US" sz="2800" b="1" dirty="0" err="1" smtClean="0"/>
              <a:t>neoplasms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 = new growth</a:t>
            </a:r>
          </a:p>
          <a:p>
            <a:pPr eaLnBrk="1" hangingPunct="1">
              <a:defRPr/>
            </a:pPr>
            <a:r>
              <a:rPr lang="en-US" smtClean="0"/>
              <a:t>Neoplasm = tumor</a:t>
            </a:r>
          </a:p>
          <a:p>
            <a:pPr eaLnBrk="1" hangingPunct="1">
              <a:defRPr/>
            </a:pPr>
            <a:r>
              <a:rPr lang="en-US" smtClean="0"/>
              <a:t>Tumor = swelling</a:t>
            </a:r>
          </a:p>
          <a:p>
            <a:pPr eaLnBrk="1" hangingPunct="1">
              <a:defRPr/>
            </a:pPr>
            <a:r>
              <a:rPr lang="en-US" smtClean="0"/>
              <a:t>The study of tumors = Oncology</a:t>
            </a:r>
          </a:p>
          <a:p>
            <a:pPr lvl="1" eaLnBrk="1" hangingPunct="1">
              <a:defRPr/>
            </a:pPr>
            <a:r>
              <a:rPr lang="en-US" smtClean="0"/>
              <a:t> Oncos = tumor  +   ology = study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Clr>
                <a:srgbClr val="FFCC00"/>
              </a:buClr>
              <a:defRPr/>
            </a:pPr>
            <a:r>
              <a:rPr lang="en-US" dirty="0" err="1">
                <a:solidFill>
                  <a:srgbClr val="FFFFFF"/>
                </a:solidFill>
              </a:rPr>
              <a:t>Maha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Arafa,MD,KSFP</a:t>
            </a:r>
            <a:endParaRPr lang="en-US" dirty="0">
              <a:solidFill>
                <a:srgbClr val="FFFFFF"/>
              </a:solidFill>
            </a:endParaRPr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MD, FRCPC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525963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Compare and contrast benign and malignant tumors with respect to:</a:t>
            </a:r>
          </a:p>
          <a:p>
            <a:pPr lvl="1">
              <a:defRPr/>
            </a:pPr>
            <a:r>
              <a:rPr lang="en-US" sz="1800" dirty="0" smtClean="0"/>
              <a:t>demarcation from surrounding tissue (capsule, local invasiveness.</a:t>
            </a:r>
          </a:p>
          <a:p>
            <a:pPr lvl="1">
              <a:defRPr/>
            </a:pPr>
            <a:r>
              <a:rPr lang="en-US" sz="1800" dirty="0" smtClean="0"/>
              <a:t> rate of growth</a:t>
            </a:r>
          </a:p>
          <a:p>
            <a:pPr lvl="1">
              <a:defRPr/>
            </a:pPr>
            <a:r>
              <a:rPr lang="en-US" sz="1800" dirty="0" smtClean="0"/>
              <a:t>degree of differentiation (Explain the meaning of differentiation).</a:t>
            </a:r>
          </a:p>
          <a:p>
            <a:pPr lvl="1">
              <a:defRPr/>
            </a:pPr>
            <a:r>
              <a:rPr lang="en-US" sz="1800" dirty="0" smtClean="0"/>
              <a:t>distant spread (metastases).</a:t>
            </a:r>
          </a:p>
          <a:p>
            <a:pPr>
              <a:defRPr/>
            </a:pPr>
            <a:r>
              <a:rPr lang="en-US" sz="2000" dirty="0" smtClean="0"/>
              <a:t>Describe the morphologic changes associated with poorly differentiated tumors; define and understand the usage of the terms </a:t>
            </a:r>
            <a:r>
              <a:rPr lang="en-US" sz="2000" dirty="0" err="1" smtClean="0"/>
              <a:t>anaplasia</a:t>
            </a:r>
            <a:r>
              <a:rPr lang="en-US" sz="2000" dirty="0" smtClean="0"/>
              <a:t>, </a:t>
            </a:r>
            <a:r>
              <a:rPr lang="en-US" sz="2000" dirty="0" err="1" smtClean="0"/>
              <a:t>pleomorphism</a:t>
            </a:r>
            <a:r>
              <a:rPr lang="en-US" sz="2000" dirty="0" smtClean="0"/>
              <a:t>, nuclear </a:t>
            </a:r>
            <a:r>
              <a:rPr lang="en-US" sz="2000" dirty="0" err="1" smtClean="0"/>
              <a:t>atypia</a:t>
            </a:r>
            <a:r>
              <a:rPr lang="en-US" sz="2000" dirty="0" smtClean="0"/>
              <a:t>, abnormal mitoses and tumor giant cells.</a:t>
            </a:r>
          </a:p>
          <a:p>
            <a:pPr>
              <a:defRPr/>
            </a:pPr>
            <a:r>
              <a:rPr lang="en-US" sz="2000" dirty="0" smtClean="0"/>
              <a:t>Understand the clinical significance of invasiveness and metastasis.</a:t>
            </a:r>
          </a:p>
          <a:p>
            <a:pPr>
              <a:defRPr/>
            </a:pPr>
            <a:r>
              <a:rPr lang="en-US" sz="2000" dirty="0" smtClean="0"/>
              <a:t> Describe the anatomic pathways utilized by tumors in metastatic spread. Know which pathways are commonly used by carcinomas versus sarcomas.</a:t>
            </a:r>
          </a:p>
          <a:p>
            <a:pPr>
              <a:defRPr/>
            </a:pPr>
            <a:r>
              <a:rPr lang="en-US" sz="2000" dirty="0" smtClean="0"/>
              <a:t>List some common sites of distant metastases. </a:t>
            </a:r>
          </a:p>
          <a:p>
            <a:pPr>
              <a:defRPr/>
            </a:pPr>
            <a:r>
              <a:rPr lang="en-US" sz="2000" dirty="0" smtClean="0"/>
              <a:t>Recognize the epidemiologic data of cancer distribution in regard to age, race, geographic factors, and genetic backgrounds</a:t>
            </a:r>
            <a:r>
              <a:rPr lang="en-US" sz="1200" dirty="0" smtClean="0"/>
              <a:t>.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List some inherited syndromes with a genetic predisposition to cancer.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mtClean="0"/>
              <a:t>Characteristics of benign and malignant neoplasms</a:t>
            </a:r>
          </a:p>
          <a:p>
            <a:pPr eaLnBrk="1" hangingPunct="1">
              <a:defRPr/>
            </a:pPr>
            <a:r>
              <a:rPr lang="en-US" b="1" smtClean="0"/>
              <a:t>Differentiation and anaplasia</a:t>
            </a:r>
          </a:p>
          <a:p>
            <a:pPr eaLnBrk="1" hangingPunct="1">
              <a:defRPr/>
            </a:pPr>
            <a:r>
              <a:rPr lang="en-US" smtClean="0"/>
              <a:t>Rate of growth</a:t>
            </a:r>
          </a:p>
          <a:p>
            <a:pPr eaLnBrk="1" hangingPunct="1">
              <a:defRPr/>
            </a:pPr>
            <a:r>
              <a:rPr lang="en-US" smtClean="0"/>
              <a:t>Local invasion</a:t>
            </a:r>
          </a:p>
          <a:p>
            <a:pPr eaLnBrk="1" hangingPunct="1">
              <a:defRPr/>
            </a:pPr>
            <a:r>
              <a:rPr lang="en-US" smtClean="0"/>
              <a:t>metastasis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Differentiation and anaplasia: </a:t>
            </a:r>
          </a:p>
          <a:p>
            <a:pPr marL="609600" indent="-609600" eaLnBrk="1" hangingPunct="1">
              <a:defRPr/>
            </a:pPr>
            <a:endParaRPr lang="en-US" smtClean="0"/>
          </a:p>
          <a:p>
            <a:pPr marL="609600" indent="-609600" eaLnBrk="1" hangingPunct="1">
              <a:defRPr/>
            </a:pPr>
            <a:r>
              <a:rPr lang="en-US" smtClean="0"/>
              <a:t>Differentiation means : the extent to which the parenchymal cells of the tumor resemble their normal counterparts morphologically and functionally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well differentiated = closely resemble their normal counterparts</a:t>
            </a:r>
          </a:p>
          <a:p>
            <a:pPr eaLnBrk="1" hangingPunct="1">
              <a:defRPr/>
            </a:pPr>
            <a:r>
              <a:rPr lang="en-US" smtClean="0"/>
              <a:t>Moderately differentiated</a:t>
            </a:r>
          </a:p>
          <a:p>
            <a:pPr eaLnBrk="1" hangingPunct="1">
              <a:defRPr/>
            </a:pPr>
            <a:r>
              <a:rPr lang="en-US" smtClean="0"/>
              <a:t>Poorly differentiated</a:t>
            </a:r>
          </a:p>
          <a:p>
            <a:pPr eaLnBrk="1" hangingPunct="1">
              <a:defRPr/>
            </a:pPr>
            <a:r>
              <a:rPr lang="en-US" smtClean="0"/>
              <a:t>Undifferentiated  ( Anaplasia 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= well differentiated</a:t>
            </a:r>
          </a:p>
          <a:p>
            <a:pPr eaLnBrk="1" hangingPunct="1">
              <a:defRPr/>
            </a:pPr>
            <a:r>
              <a:rPr lang="en-US" smtClean="0"/>
              <a:t>Malignant tumors =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well differentiated -----&gt; anaplastic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008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2500"/>
            <a:ext cx="7467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008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008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00113"/>
            <a:ext cx="7467600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dirty="0" smtClean="0"/>
              <a:t>Definition: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an abnormal mass of tissue,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the growth of which is uncoordinated with that of normal tissues,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and that persists in the same excessive manner after the cessation of the stimulus which evoked the change</a:t>
            </a:r>
            <a:r>
              <a:rPr lang="en-US" sz="2400" b="1" dirty="0" smtClean="0">
                <a:latin typeface="Arial"/>
              </a:rPr>
              <a:t>“</a:t>
            </a: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With the loss of responsiveness to normal growth controls</a:t>
            </a:r>
          </a:p>
          <a:p>
            <a:pPr lvl="1" algn="just"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Different from hyperplasia, </a:t>
            </a:r>
            <a:r>
              <a:rPr lang="en-US" sz="2400" b="1" dirty="0" err="1" smtClean="0"/>
              <a:t>metaplasia</a:t>
            </a:r>
            <a:r>
              <a:rPr lang="en-US" sz="2400" b="1" dirty="0" smtClean="0"/>
              <a:t> and dysplasia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        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smtClean="0"/>
              <a:t>Pleomorphism : variation in size</a:t>
            </a:r>
          </a:p>
          <a:p>
            <a:pPr lvl="1" eaLnBrk="1" hangingPunct="1">
              <a:defRPr/>
            </a:pPr>
            <a:r>
              <a:rPr lang="en-US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smtClean="0"/>
              <a:t>Hyperchrmasia  ( dark cell )</a:t>
            </a:r>
          </a:p>
          <a:p>
            <a:pPr lvl="1" eaLnBrk="1" hangingPunct="1">
              <a:defRPr/>
            </a:pPr>
            <a:r>
              <a:rPr lang="en-US" smtClean="0"/>
              <a:t>Mitosis ….?abnormal 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Rate of growth: </a:t>
            </a:r>
          </a:p>
          <a:p>
            <a:pPr lvl="1" eaLnBrk="1" hangingPunct="1">
              <a:defRPr/>
            </a:pPr>
            <a:r>
              <a:rPr lang="en-US" smtClean="0"/>
              <a:t>Benign tumors: </a:t>
            </a:r>
          </a:p>
          <a:p>
            <a:pPr lvl="2" eaLnBrk="1" hangingPunct="1">
              <a:defRPr/>
            </a:pPr>
            <a:r>
              <a:rPr lang="en-US" smtClean="0"/>
              <a:t>grows slowly </a:t>
            </a:r>
          </a:p>
          <a:p>
            <a:pPr lvl="2" eaLnBrk="1" hangingPunct="1">
              <a:defRPr/>
            </a:pPr>
            <a:r>
              <a:rPr lang="en-US" smtClean="0"/>
              <a:t>are affected by blood supply, hormonal effects , location</a:t>
            </a:r>
          </a:p>
          <a:p>
            <a:pPr lvl="1" eaLnBrk="1" hangingPunct="1"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defRPr/>
            </a:pPr>
            <a:r>
              <a:rPr lang="en-US" smtClean="0"/>
              <a:t>grows faster </a:t>
            </a:r>
          </a:p>
          <a:p>
            <a:pPr lvl="2" eaLnBrk="1" hangingPunct="1">
              <a:defRPr/>
            </a:pPr>
            <a:r>
              <a:rPr lang="en-US" smtClean="0"/>
              <a:t>Correlate with the level of differentiation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Local invasion</a:t>
            </a:r>
          </a:p>
          <a:p>
            <a:pPr eaLnBrk="1" hangingPunct="1">
              <a:defRPr/>
            </a:pPr>
            <a:r>
              <a:rPr lang="en-US" dirty="0" smtClean="0"/>
              <a:t>metastasis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Local invasion :</a:t>
            </a:r>
          </a:p>
          <a:p>
            <a:pPr lvl="1" eaLnBrk="1" hangingPunct="1">
              <a:defRPr/>
            </a:pPr>
            <a:r>
              <a:rPr lang="en-US" smtClean="0"/>
              <a:t>Benign tumors : </a:t>
            </a:r>
          </a:p>
          <a:p>
            <a:pPr lvl="2" eaLnBrk="1" hangingPunct="1">
              <a:defRPr/>
            </a:pPr>
            <a:r>
              <a:rPr lang="en-US" smtClean="0"/>
              <a:t>Remain localized</a:t>
            </a:r>
          </a:p>
          <a:p>
            <a:pPr lvl="2" eaLnBrk="1" hangingPunct="1">
              <a:defRPr/>
            </a:pPr>
            <a:r>
              <a:rPr lang="en-US" smtClean="0"/>
              <a:t>Cannot invade</a:t>
            </a:r>
          </a:p>
          <a:p>
            <a:pPr lvl="2" eaLnBrk="1" hangingPunct="1">
              <a:defRPr/>
            </a:pPr>
            <a:r>
              <a:rPr lang="en-US" smtClean="0"/>
              <a:t>Usually capsulated</a:t>
            </a:r>
          </a:p>
          <a:p>
            <a:pPr lvl="1" eaLnBrk="1" hangingPunct="1">
              <a:defRPr/>
            </a:pPr>
            <a:r>
              <a:rPr lang="en-US" smtClean="0"/>
              <a:t>Malignant tumors : </a:t>
            </a:r>
          </a:p>
          <a:p>
            <a:pPr lvl="2" eaLnBrk="1" hangingPunct="1">
              <a:defRPr/>
            </a:pPr>
            <a:r>
              <a:rPr lang="en-US" smtClean="0"/>
              <a:t>Progressive invasion</a:t>
            </a:r>
          </a:p>
          <a:p>
            <a:pPr lvl="2" eaLnBrk="1" hangingPunct="1">
              <a:defRPr/>
            </a:pPr>
            <a:r>
              <a:rPr lang="en-US" smtClean="0"/>
              <a:t>Destruction</a:t>
            </a:r>
          </a:p>
          <a:p>
            <a:pPr lvl="2" eaLnBrk="1" hangingPunct="1">
              <a:defRPr/>
            </a:pPr>
            <a:r>
              <a:rPr lang="en-US" smtClean="0"/>
              <a:t>Usually not capsulated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008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2781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f0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6607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008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864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008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448050"/>
            <a:ext cx="51816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Characteristics of benign and malignant </a:t>
            </a:r>
            <a:r>
              <a:rPr lang="en-US" dirty="0" err="1" smtClean="0"/>
              <a:t>neoplasms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Differentiation and </a:t>
            </a:r>
            <a:r>
              <a:rPr lang="en-US" dirty="0" err="1" smtClean="0"/>
              <a:t>anaplasia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Rate of growth</a:t>
            </a:r>
          </a:p>
          <a:p>
            <a:pPr eaLnBrk="1" hangingPunct="1">
              <a:defRPr/>
            </a:pPr>
            <a:r>
              <a:rPr lang="en-US" dirty="0" smtClean="0"/>
              <a:t>Local invasion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Metastasis</a:t>
            </a:r>
            <a:r>
              <a:rPr lang="en-US" b="1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</a:t>
            </a:r>
          </a:p>
          <a:p>
            <a:pPr lvl="1" eaLnBrk="1" hangingPunct="1">
              <a:defRPr/>
            </a:pPr>
            <a:r>
              <a:rPr lang="en-US" smtClean="0"/>
              <a:t>Definition : the development of secondary implants discontinuous with the primary tumor, possibly in remote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008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54088"/>
            <a:ext cx="74676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Benign </a:t>
            </a:r>
          </a:p>
          <a:p>
            <a:pPr lvl="1" eaLnBrk="1" hangingPunct="1">
              <a:defRPr/>
            </a:pPr>
            <a:r>
              <a:rPr lang="en-US" smtClean="0"/>
              <a:t>malignant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</a:t>
            </a:r>
          </a:p>
          <a:p>
            <a:pPr lvl="1" eaLnBrk="1" hangingPunct="1">
              <a:defRPr/>
            </a:pPr>
            <a:r>
              <a:rPr lang="en-US" smtClean="0"/>
              <a:t>Cancers have different ability to metastasize</a:t>
            </a:r>
          </a:p>
          <a:p>
            <a:pPr lvl="1" eaLnBrk="1" hangingPunct="1">
              <a:defRPr/>
            </a:pPr>
            <a:r>
              <a:rPr lang="en-US" smtClean="0"/>
              <a:t>Approximately 30% patients present with clinically evident metastases.</a:t>
            </a:r>
          </a:p>
          <a:p>
            <a:pPr lvl="1" eaLnBrk="1" hangingPunct="1">
              <a:defRPr/>
            </a:pPr>
            <a:r>
              <a:rPr lang="en-US" smtClean="0"/>
              <a:t>Generally, the more anaplastic and the larger the primary tumor, the more likely is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Metastasis : three pathways </a:t>
            </a:r>
          </a:p>
          <a:p>
            <a:pPr lvl="1" eaLnBrk="1" hangingPunct="1">
              <a:defRPr/>
            </a:pPr>
            <a:r>
              <a:rPr lang="en-US" b="1" smtClean="0"/>
              <a:t>Lymphatic </a:t>
            </a:r>
            <a:r>
              <a:rPr lang="en-US" smtClean="0"/>
              <a:t>spread :</a:t>
            </a:r>
          </a:p>
          <a:p>
            <a:pPr lvl="1" eaLnBrk="1" hangingPunct="1">
              <a:defRPr/>
            </a:pPr>
            <a:r>
              <a:rPr lang="en-US" b="1" smtClean="0"/>
              <a:t>Hematogenous </a:t>
            </a:r>
            <a:r>
              <a:rPr lang="en-US" smtClean="0"/>
              <a:t>spread :  </a:t>
            </a:r>
          </a:p>
          <a:p>
            <a:pPr lvl="1" eaLnBrk="1" hangingPunct="1">
              <a:defRPr/>
            </a:pPr>
            <a:r>
              <a:rPr lang="en-US" smtClean="0"/>
              <a:t>Seeding of the </a:t>
            </a:r>
            <a:r>
              <a:rPr lang="en-US" b="1" smtClean="0"/>
              <a:t>body cavities</a:t>
            </a:r>
            <a:r>
              <a:rPr lang="en-US" smtClean="0"/>
              <a:t>: pleural, peritoneal cavities and cerebral ventricles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Lymphatic </a:t>
            </a:r>
            <a:r>
              <a:rPr lang="en-US" dirty="0" smtClean="0"/>
              <a:t>spread :</a:t>
            </a:r>
          </a:p>
          <a:p>
            <a:pPr lvl="1" eaLnBrk="1" hangingPunct="1">
              <a:defRPr/>
            </a:pPr>
            <a:r>
              <a:rPr lang="en-US" dirty="0" smtClean="0"/>
              <a:t> favored by carcinomas</a:t>
            </a:r>
          </a:p>
          <a:p>
            <a:pPr lvl="1" eaLnBrk="1" hangingPunct="1">
              <a:defRPr/>
            </a:pPr>
            <a:r>
              <a:rPr lang="en-US" dirty="0" smtClean="0"/>
              <a:t>Breast carcinoma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axillary</a:t>
            </a:r>
            <a:r>
              <a:rPr lang="en-US" dirty="0" smtClean="0">
                <a:sym typeface="Wingdings" pitchFamily="2" charset="2"/>
              </a:rPr>
              <a:t> lymph nodes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Lung carcinomas  bronchial lymph nodes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Hematogenous </a:t>
            </a:r>
            <a:r>
              <a:rPr lang="en-US" smtClean="0"/>
              <a:t>spread : </a:t>
            </a:r>
          </a:p>
          <a:p>
            <a:pPr eaLnBrk="1" hangingPunct="1">
              <a:defRPr/>
            </a:pPr>
            <a:r>
              <a:rPr lang="en-US" smtClean="0"/>
              <a:t>favored by sarcomas</a:t>
            </a:r>
          </a:p>
          <a:p>
            <a:pPr eaLnBrk="1" hangingPunct="1">
              <a:defRPr/>
            </a:pPr>
            <a:r>
              <a:rPr lang="en-US" smtClean="0"/>
              <a:t>Also used by carcinomas</a:t>
            </a:r>
          </a:p>
          <a:p>
            <a:pPr eaLnBrk="1" hangingPunct="1">
              <a:defRPr/>
            </a:pPr>
            <a:r>
              <a:rPr lang="en-US" smtClean="0"/>
              <a:t>Veins are more commonly invaded</a:t>
            </a:r>
          </a:p>
          <a:p>
            <a:pPr eaLnBrk="1" hangingPunct="1">
              <a:defRPr/>
            </a:pPr>
            <a:r>
              <a:rPr lang="en-US" smtClean="0"/>
              <a:t>The liver and lungs are the most frequently involved secondary sites 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008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71525"/>
            <a:ext cx="8001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 the histological examination of a tumor you should look for :</a:t>
            </a:r>
          </a:p>
          <a:p>
            <a:pPr lvl="1" eaLnBrk="1" hangingPunct="1">
              <a:defRPr/>
            </a:pPr>
            <a:r>
              <a:rPr lang="en-US" smtClean="0"/>
              <a:t>Pleomorphism : variation in size</a:t>
            </a:r>
          </a:p>
          <a:p>
            <a:pPr lvl="1" eaLnBrk="1" hangingPunct="1">
              <a:defRPr/>
            </a:pPr>
            <a:r>
              <a:rPr lang="en-US" smtClean="0"/>
              <a:t>High nuclear/ cytoplasm ratio ( N/C ratio)</a:t>
            </a:r>
          </a:p>
          <a:p>
            <a:pPr lvl="1" eaLnBrk="1" hangingPunct="1">
              <a:defRPr/>
            </a:pPr>
            <a:r>
              <a:rPr lang="en-US" smtClean="0"/>
              <a:t>Hyperchrmasia  ( dark cell )</a:t>
            </a:r>
          </a:p>
          <a:p>
            <a:pPr lvl="1" eaLnBrk="1" hangingPunct="1">
              <a:defRPr/>
            </a:pPr>
            <a:r>
              <a:rPr lang="en-US" smtClean="0"/>
              <a:t>Mitosis ….?abnormal one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: </a:t>
            </a:r>
          </a:p>
          <a:p>
            <a:pPr lvl="1" eaLnBrk="1" hangingPunct="1">
              <a:defRPr/>
            </a:pPr>
            <a:r>
              <a:rPr lang="en-US" smtClean="0"/>
              <a:t>Definiton: a loss in the uniformity of the individual cells and a loss in their architectural orientation.</a:t>
            </a:r>
          </a:p>
          <a:p>
            <a:pPr lvl="1" eaLnBrk="1" hangingPunct="1">
              <a:defRPr/>
            </a:pPr>
            <a:r>
              <a:rPr lang="en-US" smtClean="0"/>
              <a:t>Non-neoplastic</a:t>
            </a:r>
          </a:p>
          <a:p>
            <a:pPr lvl="1" eaLnBrk="1" hangingPunct="1">
              <a:defRPr/>
            </a:pPr>
            <a:r>
              <a:rPr lang="en-US" smtClean="0"/>
              <a:t>Occurs mainly in the epithelia</a:t>
            </a:r>
          </a:p>
          <a:p>
            <a:pPr lvl="1" eaLnBrk="1" hangingPunct="1">
              <a:defRPr/>
            </a:pPr>
            <a:r>
              <a:rPr lang="en-US" smtClean="0"/>
              <a:t>Dysplastic cells shows a degree of : pleomorphism, hyperchrmasia,increased mitosis and loss of polarity.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does not mean cancer</a:t>
            </a:r>
          </a:p>
          <a:p>
            <a:pPr eaLnBrk="1" hangingPunct="1">
              <a:defRPr/>
            </a:pPr>
            <a:r>
              <a:rPr lang="en-US" smtClean="0"/>
              <a:t>Dyplasia does not necessarily progress to cancer</a:t>
            </a:r>
          </a:p>
          <a:p>
            <a:pPr eaLnBrk="1" hangingPunct="1">
              <a:defRPr/>
            </a:pPr>
            <a:r>
              <a:rPr lang="en-US" smtClean="0"/>
              <a:t>Dysplasia may be reversible</a:t>
            </a:r>
          </a:p>
          <a:p>
            <a:pPr eaLnBrk="1" hangingPunct="1">
              <a:defRPr/>
            </a:pPr>
            <a:r>
              <a:rPr lang="en-US" smtClean="0"/>
              <a:t>If dysplastic changes involve the entire thickness of the epithelium it is called 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CARCINOMA IN-SITU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dys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2" descr="nlcerv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0386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Neoplasia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in-situ</a:t>
            </a:r>
          </a:p>
          <a:p>
            <a:pPr lvl="1" eaLnBrk="1" hangingPunct="1">
              <a:defRPr/>
            </a:pPr>
            <a:r>
              <a:rPr lang="en-US" smtClean="0"/>
              <a:t>Definition: an intraepithelial malignancy in which malignant cells involve the entire thickness of the epithelium without penetration of the basement membrane.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Applicable only to epithelial neoplasms.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Benign tumors :</a:t>
            </a:r>
          </a:p>
          <a:p>
            <a:pPr lvl="1" eaLnBrk="1" hangingPunct="1">
              <a:defRPr/>
            </a:pPr>
            <a:r>
              <a:rPr lang="en-US" smtClean="0"/>
              <a:t>Will remain localized</a:t>
            </a:r>
          </a:p>
          <a:p>
            <a:pPr lvl="1" eaLnBrk="1" hangingPunct="1">
              <a:defRPr/>
            </a:pPr>
            <a:r>
              <a:rPr lang="en-US" smtClean="0"/>
              <a:t>Cannot spread to distant sites</a:t>
            </a:r>
          </a:p>
          <a:p>
            <a:pPr lvl="1" eaLnBrk="1" hangingPunct="1">
              <a:defRPr/>
            </a:pPr>
            <a:r>
              <a:rPr lang="en-US" smtClean="0"/>
              <a:t>Generally can be locally excised</a:t>
            </a:r>
          </a:p>
          <a:p>
            <a:pPr lvl="1" eaLnBrk="1" hangingPunct="1">
              <a:defRPr/>
            </a:pPr>
            <a:r>
              <a:rPr lang="en-US" smtClean="0"/>
              <a:t>Patient generally survives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008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3795" name="Picture 1" descr="d:\SCContent\9780723434443\graphics\fullsize\M9780723434443-006-f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9463" y="1981200"/>
            <a:ext cx="7585075" cy="41148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Dysplasia Features: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676400"/>
            <a:ext cx="3048000" cy="2286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Increased rate of multiplication.</a:t>
            </a:r>
          </a:p>
          <a:p>
            <a:pPr eaLnBrk="1" hangingPunct="1">
              <a:defRPr/>
            </a:pPr>
            <a:r>
              <a:rPr lang="en-US" dirty="0" smtClean="0">
                <a:effectLst/>
              </a:rPr>
              <a:t>Disordered maturation.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81400" y="1524000"/>
            <a:ext cx="5334000" cy="3429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Nuclear abnormality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N/C ratio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Irregular nuclear membrane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Increased chromatin content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err="1">
                <a:solidFill>
                  <a:schemeClr val="bg2">
                    <a:lumMod val="90000"/>
                    <a:lumOff val="10000"/>
                  </a:schemeClr>
                </a:solidFill>
              </a:rPr>
              <a:t>Cytoplasmic</a:t>
            </a:r>
            <a:r>
              <a:rPr lang="en-US" sz="2800" b="1" u="sng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abnormalities</a:t>
            </a: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due to failure of normal maturation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Dysplasia </a:t>
            </a:r>
            <a:br>
              <a:rPr lang="en-US" dirty="0" smtClean="0"/>
            </a:br>
            <a:r>
              <a:rPr lang="en-US" dirty="0" smtClean="0"/>
              <a:t>Uterine cervix</a:t>
            </a:r>
          </a:p>
        </p:txBody>
      </p:sp>
      <p:pic>
        <p:nvPicPr>
          <p:cNvPr id="35843" name="Picture 4" descr="FEM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857375"/>
            <a:ext cx="7086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929313"/>
            <a:ext cx="2073275" cy="461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Mild Dysplasia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2250" y="2428875"/>
            <a:ext cx="2311400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Sever Dysplasia</a:t>
            </a:r>
          </a:p>
        </p:txBody>
      </p:sp>
      <p:sp>
        <p:nvSpPr>
          <p:cNvPr id="35846" name="Left Brace 6"/>
          <p:cNvSpPr>
            <a:spLocks/>
          </p:cNvSpPr>
          <p:nvPr/>
        </p:nvSpPr>
        <p:spPr bwMode="auto">
          <a:xfrm flipH="1">
            <a:off x="6261100" y="3071813"/>
            <a:ext cx="46038" cy="2000250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  <p:sp>
        <p:nvSpPr>
          <p:cNvPr id="35847" name="Left Brace 7"/>
          <p:cNvSpPr>
            <a:spLocks/>
          </p:cNvSpPr>
          <p:nvPr/>
        </p:nvSpPr>
        <p:spPr bwMode="auto">
          <a:xfrm>
            <a:off x="1571625" y="4857750"/>
            <a:ext cx="46038" cy="1000125"/>
          </a:xfrm>
          <a:prstGeom prst="leftBrace">
            <a:avLst>
              <a:gd name="adj1" fmla="val 8247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 (cervical  pap smear)</a:t>
            </a:r>
          </a:p>
        </p:txBody>
      </p:sp>
      <p:pic>
        <p:nvPicPr>
          <p:cNvPr id="36867" name="Picture 4" descr="FEM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62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705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significance:</a:t>
            </a:r>
          </a:p>
          <a:p>
            <a:pPr lvl="1">
              <a:defRPr/>
            </a:pPr>
            <a:r>
              <a:rPr lang="en-US" dirty="0" smtClean="0"/>
              <a:t>It is a premalignant condition.</a:t>
            </a:r>
          </a:p>
          <a:p>
            <a:pPr lvl="1">
              <a:defRPr/>
            </a:pPr>
            <a:r>
              <a:rPr lang="en-US" dirty="0" smtClean="0"/>
              <a:t>The risk of invasive cancer varies with: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grade of dysplasia </a:t>
            </a:r>
            <a:r>
              <a:rPr lang="en-US" sz="2800" dirty="0" smtClean="0"/>
              <a:t>(mild, moderate, sever)</a:t>
            </a:r>
            <a:endParaRPr lang="en-US" dirty="0" smtClean="0"/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duration of dysplasia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en-US" dirty="0" smtClean="0"/>
              <a:t> site of dysplasia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Dysplasia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Differences between dysplasia and cancer.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     </a:t>
            </a:r>
            <a:r>
              <a:rPr lang="en-US" smtClean="0">
                <a:sym typeface="Symbol" pitchFamily="18" charset="2"/>
              </a:rPr>
              <a:t>lack of invasiveness.</a:t>
            </a:r>
          </a:p>
          <a:p>
            <a:pPr eaLnBrk="1" hangingPunct="1">
              <a:buFontTx/>
              <a:buNone/>
              <a:defRPr/>
            </a:pPr>
            <a:r>
              <a:rPr lang="en-US" smtClean="0">
                <a:sym typeface="Symbol" pitchFamily="18" charset="2"/>
              </a:rPr>
              <a:t>     Reversibility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 in situ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true neoplasm with all of the features of malignant neoplasm except invasiveness</a:t>
            </a:r>
          </a:p>
          <a:p>
            <a:pPr eaLnBrk="1" hangingPunct="1">
              <a:defRPr/>
            </a:pPr>
            <a:r>
              <a:rPr lang="en-US" smtClean="0"/>
              <a:t>Displays the cytological  features of malignancy without invasion of the basement membrane.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lrc.arizona.edu/courses/webpath2/JPEG4/FEM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114800" cy="4419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40963" name="Picture 3" descr="http://www.lrc.arizona.edu/courses/webpath2/JPEG4/FEM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3581400" cy="43878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40964" name="Picture 5" descr="http://www-medlib.med.utah.edu/WebPath/jpeg4/FEM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0"/>
            <a:ext cx="4953000" cy="2286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40965" name="Line 8"/>
          <p:cNvSpPr>
            <a:spLocks noChangeShapeType="1"/>
          </p:cNvSpPr>
          <p:nvPr/>
        </p:nvSpPr>
        <p:spPr bwMode="auto">
          <a:xfrm flipH="1" flipV="1">
            <a:off x="2743200" y="1600200"/>
            <a:ext cx="320040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5486400" y="5638800"/>
            <a:ext cx="990600" cy="533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0967" name="Line 10"/>
          <p:cNvSpPr>
            <a:spLocks noChangeShapeType="1"/>
          </p:cNvSpPr>
          <p:nvPr/>
        </p:nvSpPr>
        <p:spPr bwMode="auto">
          <a:xfrm flipH="1">
            <a:off x="5029200" y="5867400"/>
            <a:ext cx="4572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Title 10"/>
          <p:cNvSpPr>
            <a:spLocks noGrp="1"/>
          </p:cNvSpPr>
          <p:nvPr>
            <p:ph type="title"/>
          </p:nvPr>
        </p:nvSpPr>
        <p:spPr>
          <a:xfrm>
            <a:off x="0" y="714375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Squamous cell Carcinoma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 Uterine Cervix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6725" y="4724400"/>
            <a:ext cx="105727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Dysplasia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7924801" y="4343400"/>
            <a:ext cx="7620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Epidemiology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Will help to discover aetiology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Planning of preventive measures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To know what is common and what is rare.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b="1" smtClean="0"/>
              <a:t>Development of screening methods for early diagnosis</a:t>
            </a:r>
            <a:endParaRPr lang="en-US" b="1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Malignant neoplasms:</a:t>
            </a:r>
          </a:p>
          <a:p>
            <a:pPr lvl="1" eaLnBrk="1" hangingPunct="1">
              <a:defRPr/>
            </a:pPr>
            <a:r>
              <a:rPr lang="en-US" smtClean="0"/>
              <a:t>Can invade and destroy adjacent structure</a:t>
            </a:r>
          </a:p>
          <a:p>
            <a:pPr lvl="1" eaLnBrk="1" hangingPunct="1">
              <a:defRPr/>
            </a:pPr>
            <a:r>
              <a:rPr lang="en-US" smtClean="0"/>
              <a:t>Can spread to distant sites</a:t>
            </a:r>
          </a:p>
          <a:p>
            <a:pPr lvl="1" eaLnBrk="1" hangingPunct="1">
              <a:defRPr/>
            </a:pPr>
            <a:r>
              <a:rPr lang="en-US" smtClean="0"/>
              <a:t>Cause death (if not treated )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77" descr="D:\SCContent\9781437717815\graphics\fullsize\S9781437717815-005-f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95985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008021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/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marL="990600" lvl="1" indent="-533400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Geographic and Environmental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Age</a:t>
            </a:r>
          </a:p>
          <a:p>
            <a:pPr marL="990600" lvl="1" indent="-533400" eaLnBrk="1" hangingPunct="1">
              <a:defRPr/>
            </a:pPr>
            <a:r>
              <a:rPr lang="en-US" dirty="0" smtClean="0"/>
              <a:t>Heredity</a:t>
            </a:r>
          </a:p>
          <a:p>
            <a:pPr marL="990600" lvl="1" indent="-533400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Geographic and Environmental factors:</a:t>
            </a:r>
          </a:p>
          <a:p>
            <a:pPr lvl="1" eaLnBrk="1" hangingPunct="1">
              <a:defRPr/>
            </a:pPr>
            <a:r>
              <a:rPr lang="en-US" smtClean="0"/>
              <a:t>Rate of stomach carcinoma in Japan is seven times the rate in North America and Europe.</a:t>
            </a:r>
          </a:p>
          <a:p>
            <a:pPr lvl="1" eaLnBrk="1" hangingPunct="1">
              <a:defRPr/>
            </a:pPr>
            <a:r>
              <a:rPr lang="en-US" smtClean="0"/>
              <a:t>Breast carcinoma is five times higher in North America comparing to Japan</a:t>
            </a:r>
          </a:p>
          <a:p>
            <a:pPr lvl="1" eaLnBrk="1" hangingPunct="1">
              <a:defRPr/>
            </a:pPr>
            <a:r>
              <a:rPr lang="en-US" smtClean="0"/>
              <a:t>Liver cell carcinoma is more common in African populations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ancer causes Is Stopping Angiogenesis The Key To Stopping Cancer?"/>
          <p:cNvPicPr>
            <a:picLocks noChangeAspect="1" noChangeArrowheads="1"/>
          </p:cNvPicPr>
          <p:nvPr/>
        </p:nvPicPr>
        <p:blipFill>
          <a:blip r:embed="rId2" cstate="print">
            <a:lum bright="2000" contrast="4000"/>
          </a:blip>
          <a:srcRect/>
          <a:stretch>
            <a:fillRect/>
          </a:stretch>
        </p:blipFill>
        <p:spPr bwMode="auto">
          <a:xfrm>
            <a:off x="1905000" y="1295400"/>
            <a:ext cx="5199063" cy="3733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Geographic and </a:t>
            </a:r>
            <a:r>
              <a:rPr lang="en-US" b="1" smtClean="0"/>
              <a:t>Environmental</a:t>
            </a:r>
            <a:r>
              <a:rPr lang="en-US" smtClean="0"/>
              <a:t> factors:</a:t>
            </a:r>
          </a:p>
          <a:p>
            <a:pPr lvl="1" eaLnBrk="1" hangingPunct="1">
              <a:defRPr/>
            </a:pPr>
            <a:r>
              <a:rPr lang="en-US" smtClean="0"/>
              <a:t>Asbestos : mesothelioma</a:t>
            </a:r>
          </a:p>
          <a:p>
            <a:pPr lvl="1" eaLnBrk="1" hangingPunct="1">
              <a:defRPr/>
            </a:pPr>
            <a:r>
              <a:rPr lang="en-US" smtClean="0"/>
              <a:t>Smoking : lung cancer</a:t>
            </a:r>
          </a:p>
          <a:p>
            <a:pPr lvl="1" eaLnBrk="1" hangingPunct="1">
              <a:defRPr/>
            </a:pPr>
            <a:r>
              <a:rPr lang="en-US" smtClean="0"/>
              <a:t>Multiple sexual partners: cervical cancer</a:t>
            </a:r>
          </a:p>
          <a:p>
            <a:pPr lvl="1" eaLnBrk="1" hangingPunct="1">
              <a:defRPr/>
            </a:pPr>
            <a:r>
              <a:rPr lang="en-US" smtClean="0"/>
              <a:t>Fatty diets : colonic cancer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Please see table 6-3 for occupational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Age</a:t>
            </a:r>
          </a:p>
          <a:p>
            <a:pPr lvl="1" eaLnBrk="1" hangingPunct="1">
              <a:defRPr/>
            </a:pPr>
            <a:r>
              <a:rPr lang="en-US" dirty="0" smtClean="0"/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Age:</a:t>
            </a:r>
          </a:p>
          <a:p>
            <a:pPr lvl="1" eaLnBrk="1" hangingPunct="1">
              <a:defRPr/>
            </a:pPr>
            <a:r>
              <a:rPr lang="en-US" smtClean="0"/>
              <a:t>Generally, the frequency of cancer increases with age.</a:t>
            </a:r>
          </a:p>
          <a:p>
            <a:pPr lvl="1" eaLnBrk="1" hangingPunct="1">
              <a:defRPr/>
            </a:pPr>
            <a:r>
              <a:rPr lang="en-US" smtClean="0"/>
              <a:t>Most cancer mortality occurs between 55 and 75. </a:t>
            </a:r>
          </a:p>
          <a:p>
            <a:pPr lvl="1" eaLnBrk="1" hangingPunct="1">
              <a:defRPr/>
            </a:pPr>
            <a:r>
              <a:rPr lang="en-US" smtClean="0"/>
              <a:t>Cancer mortality is also increased during childhood</a:t>
            </a:r>
          </a:p>
          <a:p>
            <a:pPr lvl="1" eaLnBrk="1" hangingPunct="1">
              <a:defRPr/>
            </a:pPr>
            <a:r>
              <a:rPr lang="en-US" smtClean="0"/>
              <a:t>Most common tumors of children: Leukemia, tumors of CNS, Lymphomas, soft tissue and bone sarcomas.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/>
              <a:t>Neoplasia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All tumors have two basic components:</a:t>
            </a:r>
          </a:p>
          <a:p>
            <a:pPr lvl="1" eaLnBrk="1" hangingPunct="1">
              <a:defRPr/>
            </a:pPr>
            <a:r>
              <a:rPr lang="en-US" sz="3200" b="1" smtClean="0"/>
              <a:t>Parechyma: </a:t>
            </a:r>
            <a:r>
              <a:rPr lang="en-US" sz="3200" smtClean="0"/>
              <a:t>made up of neoplastic cells</a:t>
            </a:r>
            <a:endParaRPr lang="en-US" sz="3200" b="1" smtClean="0"/>
          </a:p>
          <a:p>
            <a:pPr lvl="1" eaLnBrk="1" hangingPunct="1">
              <a:defRPr/>
            </a:pPr>
            <a:r>
              <a:rPr lang="en-US" sz="3200" b="1" smtClean="0"/>
              <a:t>Stroma: </a:t>
            </a:r>
            <a:r>
              <a:rPr lang="en-US" sz="3200" smtClean="0"/>
              <a:t>made up of non-neoplastic, host-derived connective tissue and blood vessels</a:t>
            </a:r>
            <a:endParaRPr lang="en-US" sz="32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parenchyma:</a:t>
            </a:r>
          </a:p>
          <a:p>
            <a:pPr lvl="1">
              <a:defRPr/>
            </a:pPr>
            <a:r>
              <a:rPr lang="en-US" sz="2400" dirty="0"/>
              <a:t>Determines the biological behavior of the tumor</a:t>
            </a:r>
          </a:p>
          <a:p>
            <a:pPr lvl="1">
              <a:defRPr/>
            </a:pPr>
            <a:r>
              <a:rPr lang="en-US" sz="2400" dirty="0"/>
              <a:t>From which the tumor derives its name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3733800" cy="2216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</a:t>
            </a:r>
            <a:r>
              <a:rPr lang="en-US" sz="2400" dirty="0" err="1"/>
              <a:t>stroma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n-US" sz="2400" dirty="0"/>
              <a:t>Carries the blood supply</a:t>
            </a:r>
          </a:p>
          <a:p>
            <a:pPr lvl="1">
              <a:defRPr/>
            </a:pPr>
            <a:r>
              <a:rPr lang="en-US" sz="2400" dirty="0"/>
              <a:t>Provides support for the growth of the parenchyma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Heredity</a:t>
            </a:r>
          </a:p>
          <a:p>
            <a:pPr lvl="1" eaLnBrk="1" hangingPunct="1">
              <a:defRPr/>
            </a:pPr>
            <a:r>
              <a:rPr lang="en-US" dirty="0" err="1" smtClean="0"/>
              <a:t>Aquired</a:t>
            </a:r>
            <a:r>
              <a:rPr lang="en-US" dirty="0" smtClean="0"/>
              <a:t> </a:t>
            </a:r>
            <a:r>
              <a:rPr lang="en-US" dirty="0" err="1" smtClean="0"/>
              <a:t>preneoplastic</a:t>
            </a:r>
            <a:r>
              <a:rPr lang="en-US" dirty="0" smtClean="0"/>
              <a:t> disorders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  <a:p>
            <a:pPr lvl="1" eaLnBrk="1" hangingPunct="1">
              <a:defRPr/>
            </a:pPr>
            <a:r>
              <a:rPr lang="en-US" smtClean="0"/>
              <a:t>Inherited Cancer Syndromes</a:t>
            </a:r>
          </a:p>
          <a:p>
            <a:pPr lvl="1" eaLnBrk="1" hangingPunct="1">
              <a:defRPr/>
            </a:pPr>
            <a:r>
              <a:rPr lang="en-US" smtClean="0"/>
              <a:t>Familial Cancers</a:t>
            </a:r>
          </a:p>
          <a:p>
            <a:pPr lvl="1" eaLnBrk="1" hangingPunct="1">
              <a:defRPr/>
            </a:pPr>
            <a:r>
              <a:rPr lang="en-US" smtClean="0"/>
              <a:t>Autosomal Recessive Syndromes of Defective DNA repair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Inherited Cancer Syndromes:</a:t>
            </a:r>
          </a:p>
          <a:p>
            <a:pPr lvl="1" eaLnBrk="1" hangingPunct="1">
              <a:defRPr/>
            </a:pPr>
            <a:r>
              <a:rPr lang="en-US" smtClean="0"/>
              <a:t>Inheritance of a single mutant gene greatly increases the risk of developing neoplasm</a:t>
            </a:r>
          </a:p>
          <a:p>
            <a:pPr lvl="1" eaLnBrk="1" hangingPunct="1">
              <a:defRPr/>
            </a:pPr>
            <a:r>
              <a:rPr lang="en-US" smtClean="0"/>
              <a:t>E.g. Retinoblastoma in children : </a:t>
            </a:r>
          </a:p>
          <a:p>
            <a:pPr lvl="2" eaLnBrk="1" hangingPunct="1">
              <a:defRPr/>
            </a:pPr>
            <a:r>
              <a:rPr lang="en-US" smtClean="0"/>
              <a:t>40% of Retinoblastomas are familial</a:t>
            </a:r>
          </a:p>
          <a:p>
            <a:pPr lvl="2" eaLnBrk="1" hangingPunct="1">
              <a:defRPr/>
            </a:pPr>
            <a:r>
              <a:rPr lang="en-US" smtClean="0"/>
              <a:t>carriers of the gene have 10000 fold increase in the risk of developing Retinoblastoma</a:t>
            </a:r>
          </a:p>
          <a:p>
            <a:pPr lvl="1" eaLnBrk="1" hangingPunct="1">
              <a:defRPr/>
            </a:pPr>
            <a:r>
              <a:rPr lang="en-US" smtClean="0"/>
              <a:t>E.g. multiple endocrine neoplasia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Familial Cancers:</a:t>
            </a:r>
          </a:p>
          <a:p>
            <a:pPr lvl="1" eaLnBrk="1" hangingPunct="1">
              <a:defRPr/>
            </a:pPr>
            <a:r>
              <a:rPr lang="en-US" smtClean="0"/>
              <a:t>All common types of cancers occur in familial form</a:t>
            </a:r>
          </a:p>
          <a:p>
            <a:pPr lvl="1" eaLnBrk="1" hangingPunct="1">
              <a:defRPr/>
            </a:pPr>
            <a:r>
              <a:rPr lang="en-US" smtClean="0"/>
              <a:t>E.g. breast, colon, ovary,brain</a:t>
            </a:r>
          </a:p>
          <a:p>
            <a:pPr lvl="1" eaLnBrk="1" hangingPunct="1">
              <a:defRPr/>
            </a:pPr>
            <a:r>
              <a:rPr lang="en-US" smtClean="0"/>
              <a:t>Familial cancers usually have unique features:</a:t>
            </a:r>
          </a:p>
          <a:p>
            <a:pPr lvl="2" eaLnBrk="1" hangingPunct="1">
              <a:defRPr/>
            </a:pPr>
            <a:r>
              <a:rPr lang="en-US" smtClean="0"/>
              <a:t>Start at early age</a:t>
            </a:r>
          </a:p>
          <a:p>
            <a:pPr lvl="2" eaLnBrk="1" hangingPunct="1">
              <a:defRPr/>
            </a:pPr>
            <a:r>
              <a:rPr lang="en-US" smtClean="0"/>
              <a:t>Multiple or bilateral</a:t>
            </a:r>
          </a:p>
          <a:p>
            <a:pPr lvl="2" eaLnBrk="1" hangingPunct="1">
              <a:defRPr/>
            </a:pPr>
            <a:r>
              <a:rPr lang="en-US" smtClean="0"/>
              <a:t>Two or more relatives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Autosomal Recessive Syndromes of Defective DNA repair :</a:t>
            </a:r>
          </a:p>
          <a:p>
            <a:pPr lvl="2" eaLnBrk="1" hangingPunct="1">
              <a:defRPr/>
            </a:pPr>
            <a:r>
              <a:rPr lang="en-US" smtClean="0"/>
              <a:t>Small group of autosomal recessive disorders</a:t>
            </a:r>
          </a:p>
          <a:p>
            <a:pPr lvl="2" eaLnBrk="1" hangingPunct="1">
              <a:defRPr/>
            </a:pPr>
            <a:r>
              <a:rPr lang="en-US" smtClean="0"/>
              <a:t>Characterized by DNA instability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Please see table 6-4 for more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affecting incidence of cancer</a:t>
            </a:r>
          </a:p>
          <a:p>
            <a:pPr lvl="1" eaLnBrk="1" hangingPunct="1">
              <a:defRPr/>
            </a:pPr>
            <a:r>
              <a:rPr lang="en-US" dirty="0" smtClean="0"/>
              <a:t>Geographic and Environmental</a:t>
            </a:r>
          </a:p>
          <a:p>
            <a:pPr lvl="1" eaLnBrk="1" hangingPunct="1">
              <a:defRPr/>
            </a:pPr>
            <a:r>
              <a:rPr lang="en-US" dirty="0" smtClean="0"/>
              <a:t>Age</a:t>
            </a:r>
          </a:p>
          <a:p>
            <a:pPr lvl="1" eaLnBrk="1" hangingPunct="1">
              <a:defRPr/>
            </a:pPr>
            <a:r>
              <a:rPr lang="en-US" sz="3200" dirty="0" smtClean="0"/>
              <a:t>Heredity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Aquired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preneoplastic</a:t>
            </a:r>
            <a:r>
              <a:rPr lang="en-US" b="1" dirty="0" smtClean="0">
                <a:solidFill>
                  <a:srgbClr val="FFFF00"/>
                </a:solidFill>
              </a:rPr>
              <a:t>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Neoplasia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z="3200" b="1" smtClean="0"/>
              <a:t>Aquired preneoplastic disorders: </a:t>
            </a:r>
            <a:r>
              <a:rPr lang="en-US" b="1" smtClean="0"/>
              <a:t>Some Clinical conditions that predispose to cancer</a:t>
            </a:r>
          </a:p>
          <a:p>
            <a:pPr lvl="2" eaLnBrk="1" hangingPunct="1">
              <a:defRPr/>
            </a:pPr>
            <a:r>
              <a:rPr lang="en-US" b="1" smtClean="0"/>
              <a:t>Dysplastic bronchial mucosa in smokers</a:t>
            </a:r>
            <a:r>
              <a:rPr lang="en-US" b="1" smtClean="0">
                <a:sym typeface="Wingdings" pitchFamily="2" charset="2"/>
              </a:rPr>
              <a:t> lung carcinoma</a:t>
            </a:r>
            <a:endParaRPr lang="en-US" b="1" smtClean="0"/>
          </a:p>
          <a:p>
            <a:pPr lvl="2" eaLnBrk="1" hangingPunct="1">
              <a:defRPr/>
            </a:pPr>
            <a:r>
              <a:rPr lang="en-US" b="1" smtClean="0"/>
              <a:t>Liver cirrhosis </a:t>
            </a:r>
            <a:r>
              <a:rPr lang="en-US" b="1" smtClean="0">
                <a:sym typeface="Wingdings" pitchFamily="2" charset="2"/>
              </a:rPr>
              <a:t> liver cell carcinoma</a:t>
            </a:r>
            <a:r>
              <a:rPr lang="en-US" b="1" smtClean="0"/>
              <a:t> </a:t>
            </a:r>
          </a:p>
          <a:p>
            <a:pPr lvl="2" eaLnBrk="1" hangingPunct="1">
              <a:defRPr/>
            </a:pPr>
            <a:r>
              <a:rPr lang="en-US" b="1" smtClean="0"/>
              <a:t>Margins of chronic skin fistula </a:t>
            </a:r>
            <a:r>
              <a:rPr lang="en-US" b="1" smtClean="0">
                <a:sym typeface="Wingdings" pitchFamily="2" charset="2"/>
              </a:rPr>
              <a:t> squamous cell carcinoma</a:t>
            </a:r>
            <a:endParaRPr lang="en-US" b="1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916</TotalTime>
  <Words>2134</Words>
  <Application>Microsoft Office PowerPoint</Application>
  <PresentationFormat>On-screen Show (4:3)</PresentationFormat>
  <Paragraphs>446</Paragraphs>
  <Slides>97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Stream</vt:lpstr>
      <vt:lpstr>Neoplasia Lecture 1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Neoplasia</vt:lpstr>
      <vt:lpstr>Slide 10</vt:lpstr>
      <vt:lpstr>Slide 11</vt:lpstr>
      <vt:lpstr>Neoplasia</vt:lpstr>
      <vt:lpstr>Neoplasia</vt:lpstr>
      <vt:lpstr>Neoplasia</vt:lpstr>
      <vt:lpstr>Neoplasia</vt:lpstr>
      <vt:lpstr>Neoplasia</vt:lpstr>
      <vt:lpstr>Slide 17</vt:lpstr>
      <vt:lpstr>Slide 18</vt:lpstr>
      <vt:lpstr>Neoplasia</vt:lpstr>
      <vt:lpstr>Slide 20</vt:lpstr>
      <vt:lpstr>Neoplasia</vt:lpstr>
      <vt:lpstr>Neoplasia</vt:lpstr>
      <vt:lpstr>Slide 23</vt:lpstr>
      <vt:lpstr>Neoplasia</vt:lpstr>
      <vt:lpstr>Slide 25</vt:lpstr>
      <vt:lpstr>Slide 26</vt:lpstr>
      <vt:lpstr>Neoplasia Exceptions</vt:lpstr>
      <vt:lpstr>Neoplasia</vt:lpstr>
      <vt:lpstr>Slide 29</vt:lpstr>
      <vt:lpstr>Slide 30</vt:lpstr>
      <vt:lpstr>Slide 31</vt:lpstr>
      <vt:lpstr>Neoplasia</vt:lpstr>
      <vt:lpstr>Neoplasia</vt:lpstr>
      <vt:lpstr>Neoplasia</vt:lpstr>
      <vt:lpstr>Slide 35</vt:lpstr>
      <vt:lpstr>WHAT ARE HAMARTOMAS AND CHORISTOMA?</vt:lpstr>
      <vt:lpstr>Pulmonary Hamartoma</vt:lpstr>
      <vt:lpstr>Pancreatic choristoma in gall bladder </vt:lpstr>
      <vt:lpstr>Neoplasia</vt:lpstr>
      <vt:lpstr>Slide 40</vt:lpstr>
      <vt:lpstr>Neoplasia Lecture 2</vt:lpstr>
      <vt:lpstr>Objectives</vt:lpstr>
      <vt:lpstr>Neoplasia</vt:lpstr>
      <vt:lpstr>Neoplasia</vt:lpstr>
      <vt:lpstr>Neoplasia</vt:lpstr>
      <vt:lpstr>Neoplasia</vt:lpstr>
      <vt:lpstr>Slide 47</vt:lpstr>
      <vt:lpstr>Slide 48</vt:lpstr>
      <vt:lpstr>Slide 49</vt:lpstr>
      <vt:lpstr>Neoplasia</vt:lpstr>
      <vt:lpstr>Neoplasia</vt:lpstr>
      <vt:lpstr>Neoplasia</vt:lpstr>
      <vt:lpstr>Neoplasia</vt:lpstr>
      <vt:lpstr>Neoplasia</vt:lpstr>
      <vt:lpstr>Slide 55</vt:lpstr>
      <vt:lpstr>Slide 56</vt:lpstr>
      <vt:lpstr>Neoplasia</vt:lpstr>
      <vt:lpstr>Neoplasia</vt:lpstr>
      <vt:lpstr>Slide 59</vt:lpstr>
      <vt:lpstr>Neoplasia</vt:lpstr>
      <vt:lpstr>Neoplasia</vt:lpstr>
      <vt:lpstr>Neoplasia</vt:lpstr>
      <vt:lpstr>Neoplasia</vt:lpstr>
      <vt:lpstr>Slide 64</vt:lpstr>
      <vt:lpstr>Neoplasia</vt:lpstr>
      <vt:lpstr>Neoplasia</vt:lpstr>
      <vt:lpstr>Neoplasia</vt:lpstr>
      <vt:lpstr>Slide 68</vt:lpstr>
      <vt:lpstr>Neoplasia</vt:lpstr>
      <vt:lpstr>Slide 70</vt:lpstr>
      <vt:lpstr>Slide 71</vt:lpstr>
      <vt:lpstr>Dysplasia Features: </vt:lpstr>
      <vt:lpstr>Dysplasia  Uterine cervix</vt:lpstr>
      <vt:lpstr>Dysplasia (cervical  pap smear)</vt:lpstr>
      <vt:lpstr>Dysplasia</vt:lpstr>
      <vt:lpstr>Dysplasia</vt:lpstr>
      <vt:lpstr>Carcinoma in situ</vt:lpstr>
      <vt:lpstr>Squamous cell Carcinoma  Uterine Cervix</vt:lpstr>
      <vt:lpstr>Neoplasia</vt:lpstr>
      <vt:lpstr>Slide 80</vt:lpstr>
      <vt:lpstr>Slide 81</vt:lpstr>
      <vt:lpstr>Slide 82</vt:lpstr>
      <vt:lpstr>Neoplasia</vt:lpstr>
      <vt:lpstr>Neoplasia</vt:lpstr>
      <vt:lpstr>Neoplasia</vt:lpstr>
      <vt:lpstr>Slide 86</vt:lpstr>
      <vt:lpstr>Neoplasia</vt:lpstr>
      <vt:lpstr>Neoplasia</vt:lpstr>
      <vt:lpstr>Neoplasia</vt:lpstr>
      <vt:lpstr>Neoplasia</vt:lpstr>
      <vt:lpstr>Neoplasia</vt:lpstr>
      <vt:lpstr>Heredity</vt:lpstr>
      <vt:lpstr>Heredity</vt:lpstr>
      <vt:lpstr>Heredity</vt:lpstr>
      <vt:lpstr>Neoplasia</vt:lpstr>
      <vt:lpstr>Neoplasia</vt:lpstr>
      <vt:lpstr>Slide 97</vt:lpstr>
    </vt:vector>
  </TitlesOfParts>
  <Company>K.K.H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</dc:title>
  <dc:creator>K.K.H</dc:creator>
  <cp:lastModifiedBy>Dr Abdulmalik</cp:lastModifiedBy>
  <cp:revision>21</cp:revision>
  <dcterms:created xsi:type="dcterms:W3CDTF">2004-10-29T18:43:32Z</dcterms:created>
  <dcterms:modified xsi:type="dcterms:W3CDTF">2012-11-02T09:58:28Z</dcterms:modified>
</cp:coreProperties>
</file>