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95" r:id="rId3"/>
    <p:sldId id="278" r:id="rId4"/>
    <p:sldId id="262" r:id="rId5"/>
    <p:sldId id="263" r:id="rId6"/>
    <p:sldId id="266" r:id="rId7"/>
    <p:sldId id="287" r:id="rId8"/>
    <p:sldId id="288" r:id="rId9"/>
    <p:sldId id="289" r:id="rId10"/>
    <p:sldId id="268" r:id="rId11"/>
    <p:sldId id="264" r:id="rId12"/>
    <p:sldId id="270" r:id="rId13"/>
    <p:sldId id="296" r:id="rId14"/>
    <p:sldId id="271" r:id="rId15"/>
    <p:sldId id="290" r:id="rId16"/>
    <p:sldId id="293" r:id="rId17"/>
    <p:sldId id="260" r:id="rId18"/>
    <p:sldId id="275" r:id="rId19"/>
    <p:sldId id="276" r:id="rId20"/>
    <p:sldId id="279" r:id="rId21"/>
    <p:sldId id="259" r:id="rId22"/>
    <p:sldId id="297" r:id="rId23"/>
    <p:sldId id="292" r:id="rId24"/>
    <p:sldId id="294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5FF"/>
    <a:srgbClr val="FFDDDD"/>
    <a:srgbClr val="FF19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50046-B7F3-45D6-BD5A-985791325724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31876-1E00-4EB2-A55B-5363B219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5FD75B-AD38-439B-AB1C-A4995424E1D2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7B14A8F-4529-4ABD-9A9F-B47EC8FD36E5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452449-882C-4A93-94C6-5F3A72E58C86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B8C4CA-7995-4F98-8B43-474E2CA8A06C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84DB974-1E54-4566-99CC-CD3BBDFDFD13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1AC0F4-49A9-4AEC-98DC-F1FD7FCF8C1F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B84B15-AF95-4F33-85D4-157128918BC4}" type="slidenum">
              <a:rPr lang="ar-SA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0F13E0D-104D-4211-91CB-A5E1769D0F97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8EAC-06EE-441F-88EB-E9B282E3FB1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4788EAC-06EE-441F-88EB-E9B282E3FB1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4788EAC-06EE-441F-88EB-E9B282E3FB17}" type="datetimeFigureOut">
              <a:rPr lang="en-US" smtClean="0"/>
              <a:pPr/>
              <a:t>9/29/2012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2E8FF0E-3912-40EB-8BC8-EED3A6CA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hyperlink" Target="http://upload.wikimedia.org/wikipedia/commons/e/e2/Leprosy_thigh_demarcated_cutaneous_lesions.jpg" TargetMode="External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en.wikipedia.org/wiki/File:Wintertenen.j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6480048" cy="2301240"/>
          </a:xfrm>
        </p:spPr>
        <p:txBody>
          <a:bodyPr>
            <a:normAutofit fontScale="90000"/>
          </a:bodyPr>
          <a:lstStyle/>
          <a:p>
            <a:pPr algn="ctr"/>
            <a:r>
              <a:rPr dirty="0" smtClean="0"/>
              <a:t>GRANULOMATOUS INFLAMMATION</a:t>
            </a:r>
            <a:br>
              <a:rPr dirty="0" smtClean="0"/>
            </a:br>
            <a:r>
              <a:rPr dirty="0" smtClean="0"/>
              <a:t/>
            </a:r>
            <a:br>
              <a:rPr dirty="0" smtClean="0"/>
            </a:br>
            <a:r>
              <a:rPr dirty="0" smtClean="0"/>
              <a:t> </a:t>
            </a:r>
            <a:br>
              <a:rPr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80048" cy="1752600"/>
          </a:xfrm>
        </p:spPr>
        <p:txBody>
          <a:bodyPr/>
          <a:lstStyle/>
          <a:p>
            <a:pPr algn="l"/>
            <a:r>
              <a:rPr lang="en-US" dirty="0" smtClean="0"/>
              <a:t>Dr. Ahmed Al-</a:t>
            </a:r>
            <a:r>
              <a:rPr lang="en-US" dirty="0" err="1" smtClean="0"/>
              <a:t>Humaidi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Assistant Professor  and consultant of  histopathology</a:t>
            </a:r>
            <a:br>
              <a:rPr lang="en-US" dirty="0" smtClean="0"/>
            </a:br>
            <a:r>
              <a:rPr lang="en-US" dirty="0" smtClean="0"/>
              <a:t>Office phone number:  - 01-469265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Pathogenesis </a:t>
            </a:r>
            <a:br>
              <a:rPr lang="en-US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There are two types of </a:t>
            </a:r>
            <a:r>
              <a:rPr lang="en-US" sz="2800" dirty="0" err="1" smtClean="0">
                <a:solidFill>
                  <a:srgbClr val="FF0000"/>
                </a:solidFill>
              </a:rPr>
              <a:t>granulomas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8195" name="Text Placeholder 3"/>
          <p:cNvSpPr>
            <a:spLocks noGrp="1"/>
          </p:cNvSpPr>
          <p:nvPr>
            <p:ph type="body" idx="1"/>
          </p:nvPr>
        </p:nvSpPr>
        <p:spPr>
          <a:xfrm>
            <a:off x="152400" y="1295400"/>
            <a:ext cx="4419600" cy="685800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sz="2800" smtClean="0"/>
              <a:t>Foreign body granuloma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057400"/>
            <a:ext cx="4040188" cy="4572000"/>
          </a:xfrm>
          <a:solidFill>
            <a:schemeClr val="accent4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dirty="0" smtClean="0"/>
              <a:t>are incited by relatively inert foreign bodies. Typically, foreign body </a:t>
            </a:r>
            <a:r>
              <a:rPr lang="en-US" sz="2000" dirty="0" err="1" smtClean="0"/>
              <a:t>granulomas</a:t>
            </a:r>
            <a:r>
              <a:rPr lang="en-US" sz="2000" dirty="0" smtClean="0"/>
              <a:t> form when material such suture are large enough to preclude </a:t>
            </a:r>
            <a:r>
              <a:rPr lang="en-US" sz="2000" dirty="0" err="1" smtClean="0"/>
              <a:t>phagocytosis</a:t>
            </a:r>
            <a:r>
              <a:rPr lang="en-US" sz="2000" dirty="0" smtClean="0"/>
              <a:t> by a single macrophage 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These material </a:t>
            </a:r>
            <a:r>
              <a:rPr lang="en-US" sz="2000" dirty="0" smtClean="0">
                <a:solidFill>
                  <a:srgbClr val="FFFF00"/>
                </a:solidFill>
              </a:rPr>
              <a:t>do not incite any specific inflammatory  immune response. 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The foreign material can usually be identified in the center of the </a:t>
            </a:r>
            <a:r>
              <a:rPr lang="en-US" sz="2000" dirty="0" err="1" smtClean="0"/>
              <a:t>granuloma</a:t>
            </a:r>
            <a:r>
              <a:rPr lang="en-US" sz="2000" dirty="0" smtClean="0"/>
              <a:t>, by polarized light (appears </a:t>
            </a:r>
            <a:r>
              <a:rPr lang="en-US" sz="2000" dirty="0" err="1" smtClean="0"/>
              <a:t>refractile</a:t>
            </a:r>
            <a:r>
              <a:rPr lang="en-US" sz="2000" dirty="0" smtClean="0"/>
              <a:t>).</a:t>
            </a:r>
          </a:p>
          <a:p>
            <a:pPr>
              <a:buFontTx/>
              <a:buAutoNum type="arabicPeriod"/>
              <a:defRPr/>
            </a:pPr>
            <a:endParaRPr lang="en-US" sz="1800" dirty="0" smtClean="0"/>
          </a:p>
        </p:txBody>
      </p:sp>
      <p:sp>
        <p:nvSpPr>
          <p:cNvPr id="81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295400"/>
            <a:ext cx="4041775" cy="639763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sz="2800" dirty="0" smtClean="0"/>
              <a:t>Immune </a:t>
            </a:r>
            <a:r>
              <a:rPr lang="en-US" sz="2800" dirty="0" err="1" smtClean="0"/>
              <a:t>granuloma</a:t>
            </a:r>
            <a:endParaRPr lang="en-US" sz="28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981200"/>
            <a:ext cx="4041775" cy="4683125"/>
          </a:xfrm>
          <a:solidFill>
            <a:schemeClr val="accent4"/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 smtClean="0"/>
              <a:t>are caused by insoluble particles, typically microbes, that are capable of inducing a </a:t>
            </a:r>
            <a:r>
              <a:rPr lang="en-US" b="1" dirty="0" smtClean="0">
                <a:solidFill>
                  <a:srgbClr val="FFFF00"/>
                </a:solidFill>
              </a:rPr>
              <a:t>cell-mediated immune response</a:t>
            </a:r>
            <a:r>
              <a:rPr lang="en-US" dirty="0" smtClean="0">
                <a:solidFill>
                  <a:srgbClr val="FFFF00"/>
                </a:solidFill>
              </a:rPr>
              <a:t>. 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nimBg="1"/>
      <p:bldP spid="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3" descr="immunitie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533400"/>
            <a:ext cx="7696200" cy="5630863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sp>
        <p:nvSpPr>
          <p:cNvPr id="3" name="Rectangle 2"/>
          <p:cNvSpPr/>
          <p:nvPr/>
        </p:nvSpPr>
        <p:spPr>
          <a:xfrm>
            <a:off x="6324600" y="4953000"/>
            <a:ext cx="1673279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i="1" u="sng" dirty="0" smtClean="0"/>
              <a:t>IL-2,</a:t>
            </a:r>
            <a:r>
              <a:rPr lang="en-US" dirty="0" smtClean="0"/>
              <a:t> and </a:t>
            </a:r>
            <a:r>
              <a:rPr lang="en-US" i="1" u="sng" dirty="0" smtClean="0"/>
              <a:t>IFN-γ,</a:t>
            </a:r>
            <a:r>
              <a:rPr lang="en-US" i="1" dirty="0" smtClean="0"/>
              <a:t> </a:t>
            </a:r>
            <a:endParaRPr lang="en-US" dirty="0"/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6400800" y="4114800"/>
            <a:ext cx="914400" cy="762000"/>
          </a:xfrm>
          <a:prstGeom prst="bentConnector3">
            <a:avLst>
              <a:gd name="adj1" fmla="val 19014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Granuloma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6213"/>
            <a:ext cx="8509000" cy="65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132263" y="2667000"/>
            <a:ext cx="4325937" cy="457200"/>
            <a:chOff x="2928" y="1680"/>
            <a:chExt cx="3066" cy="288"/>
          </a:xfrm>
        </p:grpSpPr>
        <p:sp>
          <p:nvSpPr>
            <p:cNvPr id="10255" name="Text Box 5"/>
            <p:cNvSpPr txBox="1">
              <a:spLocks noChangeArrowheads="1"/>
            </p:cNvSpPr>
            <p:nvPr/>
          </p:nvSpPr>
          <p:spPr bwMode="auto">
            <a:xfrm>
              <a:off x="4080" y="1680"/>
              <a:ext cx="1914" cy="288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Caseous Necrosis</a:t>
              </a:r>
            </a:p>
          </p:txBody>
        </p:sp>
        <p:sp>
          <p:nvSpPr>
            <p:cNvPr id="10256" name="Line 6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19538" y="4414837"/>
            <a:ext cx="4919662" cy="461963"/>
            <a:chOff x="2928" y="1680"/>
            <a:chExt cx="3486" cy="291"/>
          </a:xfrm>
        </p:grpSpPr>
        <p:sp>
          <p:nvSpPr>
            <p:cNvPr id="10253" name="Text Box 8"/>
            <p:cNvSpPr txBox="1">
              <a:spLocks noChangeArrowheads="1"/>
            </p:cNvSpPr>
            <p:nvPr/>
          </p:nvSpPr>
          <p:spPr bwMode="auto">
            <a:xfrm>
              <a:off x="3984" y="1680"/>
              <a:ext cx="2430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Epithelioid Macrophage</a:t>
              </a:r>
            </a:p>
          </p:txBody>
        </p:sp>
        <p:sp>
          <p:nvSpPr>
            <p:cNvPr id="10254" name="Line 9"/>
            <p:cNvSpPr>
              <a:spLocks noChangeShapeType="1"/>
            </p:cNvSpPr>
            <p:nvPr/>
          </p:nvSpPr>
          <p:spPr bwMode="auto">
            <a:xfrm flipH="1">
              <a:off x="2928" y="1824"/>
              <a:ext cx="1152" cy="48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5105400" y="457200"/>
            <a:ext cx="3590925" cy="1219200"/>
            <a:chOff x="3696" y="288"/>
            <a:chExt cx="2544" cy="768"/>
          </a:xfrm>
        </p:grpSpPr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4104" y="288"/>
              <a:ext cx="2136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Langhans Giant Cell</a:t>
              </a:r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 flipH="1">
              <a:off x="3696" y="432"/>
              <a:ext cx="864" cy="62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74663" y="762000"/>
            <a:ext cx="2573337" cy="1452563"/>
            <a:chOff x="336" y="480"/>
            <a:chExt cx="1824" cy="915"/>
          </a:xfrm>
        </p:grpSpPr>
        <p:sp>
          <p:nvSpPr>
            <p:cNvPr id="10249" name="Text Box 14"/>
            <p:cNvSpPr txBox="1">
              <a:spLocks noChangeArrowheads="1"/>
            </p:cNvSpPr>
            <p:nvPr/>
          </p:nvSpPr>
          <p:spPr bwMode="auto">
            <a:xfrm>
              <a:off x="336" y="1104"/>
              <a:ext cx="1824" cy="291"/>
            </a:xfrm>
            <a:prstGeom prst="rect">
              <a:avLst/>
            </a:prstGeom>
            <a:solidFill>
              <a:srgbClr val="FFFFFF"/>
            </a:solidFill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400">
                  <a:solidFill>
                    <a:schemeClr val="bg2"/>
                  </a:solidFill>
                  <a:latin typeface="Times"/>
                </a:rPr>
                <a:t>Lymphocytic Rim</a:t>
              </a:r>
            </a:p>
          </p:txBody>
        </p:sp>
        <p:sp>
          <p:nvSpPr>
            <p:cNvPr id="10250" name="Line 15"/>
            <p:cNvSpPr>
              <a:spLocks noChangeShapeType="1"/>
            </p:cNvSpPr>
            <p:nvPr/>
          </p:nvSpPr>
          <p:spPr bwMode="auto">
            <a:xfrm flipH="1" flipV="1">
              <a:off x="1008" y="480"/>
              <a:ext cx="384" cy="62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248" name="Picture 7" descr="http://library.med.utah.edu/WebPath/jpeg1/LUNG1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14800"/>
            <a:ext cx="38862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-18573"/>
            <a:ext cx="8610600" cy="683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52600" y="1447800"/>
            <a:ext cx="1493935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Lymphocytes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581400" y="990600"/>
            <a:ext cx="2238946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dirty="0" err="1" smtClean="0"/>
              <a:t>Epitheliod</a:t>
            </a:r>
            <a:r>
              <a:rPr lang="en-US" dirty="0" smtClean="0"/>
              <a:t> </a:t>
            </a:r>
            <a:r>
              <a:rPr lang="en-US" dirty="0" err="1" smtClean="0"/>
              <a:t>histiocytes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67400" y="2590800"/>
            <a:ext cx="2028953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Multinucleated cell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2971800"/>
            <a:ext cx="1081386" cy="369332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Necrosis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2800" smtClean="0"/>
              <a:t>Granulomatous Inflammation </a:t>
            </a:r>
            <a:br>
              <a:rPr lang="en-US" altLang="en-US" sz="2800" smtClean="0"/>
            </a:br>
            <a:r>
              <a:rPr lang="en-US" altLang="en-US" sz="3200" b="1" smtClean="0">
                <a:solidFill>
                  <a:srgbClr val="FFFF00"/>
                </a:solidFill>
              </a:rPr>
              <a:t>Causes</a:t>
            </a:r>
            <a:endParaRPr lang="en-US" sz="2800" b="1" smtClean="0">
              <a:solidFill>
                <a:srgbClr val="FFFF00"/>
              </a:solidFill>
            </a:endParaRPr>
          </a:p>
        </p:txBody>
      </p:sp>
      <p:sp>
        <p:nvSpPr>
          <p:cNvPr id="11267" name="عنصر نائب للنص 2"/>
          <p:cNvSpPr>
            <a:spLocks noGrp="1"/>
          </p:cNvSpPr>
          <p:nvPr>
            <p:ph type="body" idx="1"/>
          </p:nvPr>
        </p:nvSpPr>
        <p:spPr>
          <a:xfrm>
            <a:off x="4724400" y="990600"/>
            <a:ext cx="4040188" cy="639763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en-US" altLang="en-US" smtClean="0">
                <a:solidFill>
                  <a:srgbClr val="FF0000"/>
                </a:solidFill>
              </a:rPr>
              <a:t>Immune granuloma:</a:t>
            </a:r>
          </a:p>
        </p:txBody>
      </p:sp>
      <p:sp>
        <p:nvSpPr>
          <p:cNvPr id="1024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4040188" cy="4648200"/>
          </a:xfrm>
          <a:solidFill>
            <a:schemeClr val="accent4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Bacteria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altLang="en-US" sz="1800" dirty="0" smtClean="0">
                <a:latin typeface="Arial Black" pitchFamily="34" charset="0"/>
              </a:rPr>
              <a:t>Tuberculosis</a:t>
            </a:r>
          </a:p>
          <a:p>
            <a:pPr lvl="1" eaLnBrk="1" hangingPunct="1">
              <a:defRPr/>
            </a:pPr>
            <a:r>
              <a:rPr lang="en-US" altLang="en-US" sz="1800" dirty="0" smtClean="0">
                <a:latin typeface="Arial Black" pitchFamily="34" charset="0"/>
              </a:rPr>
              <a:t>Leprosy                                                                    </a:t>
            </a: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Actinomycosis</a:t>
            </a:r>
            <a:r>
              <a:rPr lang="en-US" altLang="en-US" sz="1800" dirty="0" smtClean="0">
                <a:latin typeface="Arial Black" pitchFamily="34" charset="0"/>
              </a:rPr>
              <a:t>                                                      </a:t>
            </a:r>
          </a:p>
          <a:p>
            <a:pPr lvl="1" eaLnBrk="1" hangingPunct="1">
              <a:defRPr/>
            </a:pPr>
            <a:r>
              <a:rPr lang="en-US" altLang="en-US" sz="1800" dirty="0" smtClean="0">
                <a:latin typeface="Arial Black" pitchFamily="34" charset="0"/>
              </a:rPr>
              <a:t> Cat-scratch disease</a:t>
            </a:r>
          </a:p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Parasites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Schistosomiasis</a:t>
            </a:r>
            <a:r>
              <a:rPr lang="en-US" altLang="en-US" sz="1800" dirty="0" smtClean="0">
                <a:latin typeface="Arial Black" pitchFamily="34" charset="0"/>
              </a:rPr>
              <a:t>                                                 </a:t>
            </a: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Leishmaniasis</a:t>
            </a:r>
            <a:endParaRPr lang="en-US" altLang="en-US" sz="1800" dirty="0" smtClean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Fungi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Histoplasmosis</a:t>
            </a:r>
            <a:endParaRPr lang="en-US" altLang="en-US" sz="1800" dirty="0" smtClean="0">
              <a:latin typeface="Arial Black" pitchFamily="34" charset="0"/>
            </a:endParaRP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Blastomycosis</a:t>
            </a:r>
            <a:endParaRPr lang="en-US" altLang="en-US" sz="1800" dirty="0" smtClean="0">
              <a:latin typeface="Arial Black" pitchFamily="34" charset="0"/>
            </a:endParaRPr>
          </a:p>
          <a:p>
            <a:pPr eaLnBrk="1" hangingPunct="1">
              <a:defRPr/>
            </a:pPr>
            <a:r>
              <a:rPr lang="en-US" altLang="en-US" sz="2000" b="1" dirty="0" smtClean="0">
                <a:solidFill>
                  <a:srgbClr val="FFFF00"/>
                </a:solidFill>
              </a:rPr>
              <a:t>Metal/Dust</a:t>
            </a:r>
            <a:endParaRPr lang="en-US" altLang="en-US" sz="1600" b="1" dirty="0" smtClean="0">
              <a:solidFill>
                <a:srgbClr val="FFFF00"/>
              </a:solidFill>
            </a:endParaRPr>
          </a:p>
          <a:p>
            <a:pPr lvl="1" eaLnBrk="1" hangingPunct="1">
              <a:defRPr/>
            </a:pPr>
            <a:r>
              <a:rPr lang="en-US" altLang="en-US" sz="1800" dirty="0" err="1" smtClean="0">
                <a:latin typeface="Arial Black" pitchFamily="34" charset="0"/>
              </a:rPr>
              <a:t>Berylliosis</a:t>
            </a:r>
            <a:endParaRPr lang="en-US" altLang="en-US" sz="1800" dirty="0" smtClean="0">
              <a:latin typeface="Arial Black" pitchFamily="34" charset="0"/>
            </a:endParaRPr>
          </a:p>
          <a:p>
            <a:pPr lvl="1" eaLnBrk="1" hangingPunct="1">
              <a:buNone/>
              <a:defRPr/>
            </a:pPr>
            <a:endParaRPr lang="en-US" altLang="en-US" sz="1800" dirty="0" smtClean="0">
              <a:latin typeface="Arial Black" pitchFamily="34" charset="0"/>
            </a:endParaRPr>
          </a:p>
          <a:p>
            <a:pPr>
              <a:buFontTx/>
              <a:buNone/>
              <a:defRPr/>
            </a:pPr>
            <a:endParaRPr lang="en-US" sz="3600" dirty="0" smtClean="0"/>
          </a:p>
        </p:txBody>
      </p:sp>
      <p:sp>
        <p:nvSpPr>
          <p:cNvPr id="11269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304800" y="990600"/>
            <a:ext cx="4041775" cy="639763"/>
          </a:xfrm>
          <a:blipFill dpi="0" rotWithShape="1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altLang="en-US" smtClean="0">
                <a:solidFill>
                  <a:srgbClr val="FF0000"/>
                </a:solidFill>
              </a:rPr>
              <a:t>Non-immune granuloma</a:t>
            </a:r>
          </a:p>
        </p:txBody>
      </p:sp>
      <p:sp>
        <p:nvSpPr>
          <p:cNvPr id="1024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381000" y="1828800"/>
            <a:ext cx="4041775" cy="2590800"/>
          </a:xfrm>
          <a:solidFill>
            <a:schemeClr val="accent4"/>
          </a:solidFill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>
                <a:solidFill>
                  <a:srgbClr val="FFFF00"/>
                </a:solidFill>
              </a:rPr>
              <a:t>Foreign body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Arial Black" pitchFamily="34" charset="0"/>
              </a:rPr>
              <a:t>Suture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Arial Black" pitchFamily="34" charset="0"/>
              </a:rPr>
              <a:t>Graft material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Arial Black" pitchFamily="34" charset="0"/>
              </a:rPr>
              <a:t>talc (associated with intravenous drug abuse)</a:t>
            </a:r>
          </a:p>
          <a:p>
            <a:pPr eaLnBrk="1" hangingPunct="1">
              <a:defRPr/>
            </a:pPr>
            <a:endParaRPr lang="en-US" altLang="en-US" sz="20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sz="4400" dirty="0" smtClean="0"/>
          </a:p>
        </p:txBody>
      </p:sp>
      <p:sp>
        <p:nvSpPr>
          <p:cNvPr id="10247" name="مستطيل 6"/>
          <p:cNvSpPr>
            <a:spLocks noChangeArrowheads="1"/>
          </p:cNvSpPr>
          <p:nvPr/>
        </p:nvSpPr>
        <p:spPr bwMode="auto">
          <a:xfrm>
            <a:off x="7252983" y="5552182"/>
            <a:ext cx="1738617" cy="1077218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en-US" sz="2800" b="1" dirty="0">
                <a:solidFill>
                  <a:srgbClr val="FF0000"/>
                </a:solidFill>
              </a:rPr>
              <a:t>unknown</a:t>
            </a:r>
            <a:endParaRPr lang="en-US" altLang="en-US" b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altLang="en-US" sz="1800" b="1" dirty="0" err="1" smtClean="0">
                <a:solidFill>
                  <a:srgbClr val="FFFF00"/>
                </a:solidFill>
              </a:rPr>
              <a:t>Sarcoidosis</a:t>
            </a:r>
            <a:endParaRPr lang="en-US" altLang="en-US" sz="1800" b="1" dirty="0" smtClean="0">
              <a:solidFill>
                <a:srgbClr val="FFFF00"/>
              </a:solidFill>
            </a:endParaRPr>
          </a:p>
          <a:p>
            <a:pPr algn="ctr">
              <a:defRPr/>
            </a:pPr>
            <a:r>
              <a:rPr lang="en-US" b="1" dirty="0" err="1" smtClean="0">
                <a:solidFill>
                  <a:srgbClr val="FFFF00"/>
                </a:solidFill>
              </a:rPr>
              <a:t>Crohn’s</a:t>
            </a:r>
            <a:r>
              <a:rPr lang="en-US" b="1" dirty="0" smtClean="0">
                <a:solidFill>
                  <a:srgbClr val="FFFF00"/>
                </a:solidFill>
              </a:rPr>
              <a:t> disease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مستطيل 6"/>
          <p:cNvSpPr>
            <a:spLocks noChangeArrowheads="1"/>
          </p:cNvSpPr>
          <p:nvPr/>
        </p:nvSpPr>
        <p:spPr bwMode="auto">
          <a:xfrm rot="19013984">
            <a:off x="5023770" y="2980801"/>
            <a:ext cx="2767922" cy="83099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400" b="1" dirty="0" err="1" smtClean="0">
                <a:solidFill>
                  <a:srgbClr val="FF0000"/>
                </a:solidFill>
              </a:rPr>
              <a:t>Caseating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granuloma</a:t>
            </a:r>
            <a:endParaRPr lang="en-US" sz="1600" dirty="0">
              <a:solidFill>
                <a:srgbClr val="FFFF00"/>
              </a:solidFill>
            </a:endParaRPr>
          </a:p>
        </p:txBody>
      </p:sp>
      <p:sp>
        <p:nvSpPr>
          <p:cNvPr id="9" name="مستطيل 6"/>
          <p:cNvSpPr>
            <a:spLocks noChangeArrowheads="1"/>
          </p:cNvSpPr>
          <p:nvPr/>
        </p:nvSpPr>
        <p:spPr bwMode="auto">
          <a:xfrm rot="19013984">
            <a:off x="6844651" y="5405510"/>
            <a:ext cx="2767922" cy="830997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400" b="1" dirty="0" smtClean="0">
                <a:solidFill>
                  <a:srgbClr val="FF0000"/>
                </a:solidFill>
              </a:rPr>
              <a:t>Non-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Caseating</a:t>
            </a:r>
            <a:r>
              <a:rPr lang="en-US" altLang="en-US" sz="24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400" b="1" dirty="0" err="1" smtClean="0">
                <a:solidFill>
                  <a:srgbClr val="FF0000"/>
                </a:solidFill>
              </a:rPr>
              <a:t>granuloma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8" grpId="0" build="allAtOnce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en-US" sz="3200" dirty="0" smtClean="0">
                <a:solidFill>
                  <a:srgbClr val="FFFF00"/>
                </a:solidFill>
                <a:latin typeface="Arial Black" pitchFamily="34" charset="0"/>
              </a:rPr>
              <a:t>Tuberculosis</a:t>
            </a:r>
            <a:br>
              <a:rPr lang="en-US" altLang="en-US" sz="3200" dirty="0" smtClean="0">
                <a:solidFill>
                  <a:srgbClr val="FFFF00"/>
                </a:solidFill>
                <a:latin typeface="Arial Black" pitchFamily="34" charset="0"/>
              </a:rPr>
            </a:b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LUNG0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905000"/>
            <a:ext cx="2590800" cy="3918994"/>
          </a:xfrm>
        </p:spPr>
      </p:pic>
      <p:pic>
        <p:nvPicPr>
          <p:cNvPr id="8" name="Picture 2" descr="C:\Documents and Settings\Dr.AL-Humaidi\My Documents\211212-230802-29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828800"/>
            <a:ext cx="3759032" cy="394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Sputum , tuberculosis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INFEC0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447800"/>
            <a:ext cx="7620000" cy="50044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Maha\Downloads\issue11schistosomiasis6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53000" cy="3514725"/>
          </a:xfrm>
          <a:prstGeom prst="rect">
            <a:avLst/>
          </a:prstGeom>
          <a:noFill/>
        </p:spPr>
      </p:pic>
      <p:pic>
        <p:nvPicPr>
          <p:cNvPr id="5" name="Picture 2" descr="http://granuloma.homestead.com/schistosomiasis_S88-3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3886200" cy="3200400"/>
          </a:xfrm>
          <a:prstGeom prst="rect">
            <a:avLst/>
          </a:prstGeom>
          <a:noFill/>
        </p:spPr>
      </p:pic>
      <p:pic>
        <p:nvPicPr>
          <p:cNvPr id="6" name="Picture 1" descr="C:\Users\Maha\Downloads\schistosomiasis-jpg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9500" y="304800"/>
            <a:ext cx="4254500" cy="2819400"/>
          </a:xfrm>
          <a:prstGeom prst="rect">
            <a:avLst/>
          </a:prstGeom>
          <a:noFill/>
        </p:spPr>
      </p:pic>
      <p:pic>
        <p:nvPicPr>
          <p:cNvPr id="7" name="Picture 3" descr="C:\Users\Maha\Downloads\map-of-schistosomiasis-infections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4724400" cy="341947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429001" y="0"/>
            <a:ext cx="2286000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/>
              <a:t>Schistosomiasis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3352800"/>
            <a:ext cx="198120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838200" y="0"/>
            <a:ext cx="23519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</a:rPr>
              <a:t>Leishmaniasis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292" name="Picture 4" descr="C:\Users\Maha\Downloads\leishDiagram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85800"/>
            <a:ext cx="6477000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Users\Maha\Downloads\Sand fly1.jpg"/>
          <p:cNvPicPr>
            <a:picLocks noChangeAspect="1" noChangeArrowheads="1"/>
          </p:cNvPicPr>
          <p:nvPr/>
        </p:nvPicPr>
        <p:blipFill>
          <a:blip r:embed="rId5" cstate="print"/>
          <a:srcRect l="27499" t="16667" r="30000" b="27779"/>
          <a:stretch>
            <a:fillRect/>
          </a:stretch>
        </p:blipFill>
        <p:spPr bwMode="auto">
          <a:xfrm>
            <a:off x="6096000" y="0"/>
            <a:ext cx="30480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Leishmania cut (3).pg.jpg (450×420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492625"/>
            <a:ext cx="2057400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Maha\Downloads\vicerial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191000"/>
            <a:ext cx="1785000" cy="2667000"/>
          </a:xfrm>
          <a:prstGeom prst="rect">
            <a:avLst/>
          </a:prstGeom>
          <a:noFill/>
        </p:spPr>
      </p:pic>
      <p:pic>
        <p:nvPicPr>
          <p:cNvPr id="5126" name="Picture 6" descr="http://www.who.int/entity/leishmaniasis/burden/geo_distribution/en/cutaneous90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4232234"/>
            <a:ext cx="3733800" cy="2625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ملف:Leprosy thigh demarcated cutaneous lesion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09600"/>
            <a:ext cx="4419600" cy="294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533400" y="0"/>
            <a:ext cx="167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Leprosy </a:t>
            </a:r>
          </a:p>
        </p:txBody>
      </p:sp>
      <p:pic>
        <p:nvPicPr>
          <p:cNvPr id="13317" name="Picture 7" descr="http://newsimg.bbc.co.uk/media/images/42084000/jpg/_42084278_leprosy_world_4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22675"/>
            <a:ext cx="48768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http://s3.amazonaws.com/readers/2010/07/10/leprosy2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0"/>
            <a:ext cx="3810000" cy="3200401"/>
          </a:xfrm>
          <a:prstGeom prst="rect">
            <a:avLst/>
          </a:prstGeom>
          <a:noFill/>
        </p:spPr>
      </p:pic>
      <p:pic>
        <p:nvPicPr>
          <p:cNvPr id="3080" name="Picture 8" descr="http://www.slaa.org.uk/images/uploads/aboutleprosy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5450" y="3124200"/>
            <a:ext cx="3638550" cy="3533776"/>
          </a:xfrm>
          <a:prstGeom prst="rect">
            <a:avLst/>
          </a:prstGeom>
          <a:noFill/>
        </p:spPr>
      </p:pic>
      <p:pic>
        <p:nvPicPr>
          <p:cNvPr id="3082" name="Picture 10" descr="http://t3.gstatic.com/images?q=tbn:kLsDyfwV1IK65M:http://www.medical-look.com/diseases_images/leprosy.jpg&amp;t=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2209800"/>
            <a:ext cx="249555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828800"/>
            <a:ext cx="2362200" cy="4572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en-US" dirty="0" smtClean="0"/>
              <a:t>Acute</a:t>
            </a:r>
            <a:r>
              <a:rPr lang="en-US" i="1" dirty="0" smtClean="0"/>
              <a:t> inflammation</a:t>
            </a:r>
            <a:endParaRPr lang="en-US" dirty="0"/>
          </a:p>
        </p:txBody>
      </p:sp>
      <p:pic>
        <p:nvPicPr>
          <p:cNvPr id="24578" name="Picture 2" descr="http://upload.wikimedia.org/wikipedia/commons/thumb/1/1d/Wintertenen.jpg/250px-Wintertene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600200" cy="12033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81400" y="762000"/>
            <a:ext cx="1534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Inflammation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-152400" y="6096000"/>
            <a:ext cx="6480048" cy="23012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95400" y="2438400"/>
            <a:ext cx="1305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Neutrophils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8800" y="2667000"/>
            <a:ext cx="251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Macrophage </a:t>
            </a:r>
          </a:p>
          <a:p>
            <a:r>
              <a:rPr lang="en-US" dirty="0" smtClean="0"/>
              <a:t>Lymphocytes  </a:t>
            </a:r>
          </a:p>
          <a:p>
            <a:r>
              <a:rPr lang="en-US" dirty="0" smtClean="0"/>
              <a:t>Plasma  cells</a:t>
            </a:r>
            <a:r>
              <a:rPr lang="en-US" i="1" dirty="0" smtClean="0"/>
              <a:t> 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971800"/>
            <a:ext cx="323111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5410200" y="1905000"/>
            <a:ext cx="2362200" cy="457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tIns="0" rIns="45720" bIns="0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en-US" sz="2000" noProof="0" dirty="0" smtClean="0">
                <a:solidFill>
                  <a:schemeClr val="tx1"/>
                </a:solidFill>
              </a:rPr>
              <a:t>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hronic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inflammation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657600"/>
            <a:ext cx="241224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leprosy_spleen_YR1426-01_rs.JPG (600×40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52641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http://www.dermpedia.org/files/images/Picture16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124200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0"/>
            <a:ext cx="99642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Leprosy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Maha\Downloads\USMLERxSarcoidosi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0"/>
            <a:ext cx="5257800" cy="3838575"/>
          </a:xfrm>
          <a:prstGeom prst="rect">
            <a:avLst/>
          </a:prstGeom>
          <a:noFill/>
        </p:spPr>
      </p:pic>
      <p:pic>
        <p:nvPicPr>
          <p:cNvPr id="7169" name="Picture 1" descr="C:\Users\Maha\Downloads\Asteroid_body_intermed_ma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2000" contrast="17000"/>
          </a:blip>
          <a:srcRect/>
          <a:stretch>
            <a:fillRect/>
          </a:stretch>
        </p:blipFill>
        <p:spPr bwMode="auto">
          <a:xfrm>
            <a:off x="3886200" y="3276600"/>
            <a:ext cx="5257800" cy="3237233"/>
          </a:xfrm>
          <a:prstGeom prst="rect">
            <a:avLst/>
          </a:prstGeom>
          <a:noFill/>
        </p:spPr>
      </p:pic>
      <p:pic>
        <p:nvPicPr>
          <p:cNvPr id="7172" name="Picture 4" descr="C:\Users\Maha\Downloads\250px-Sarcoidosis_signs_and_symptoms.png"/>
          <p:cNvPicPr>
            <a:picLocks noChangeAspect="1" noChangeArrowheads="1"/>
          </p:cNvPicPr>
          <p:nvPr/>
        </p:nvPicPr>
        <p:blipFill>
          <a:blip r:embed="rId4" cstate="print">
            <a:lum bright="-22000" contrast="17000"/>
          </a:blip>
          <a:srcRect/>
          <a:stretch>
            <a:fillRect/>
          </a:stretch>
        </p:blipFill>
        <p:spPr bwMode="auto">
          <a:xfrm>
            <a:off x="0" y="457200"/>
            <a:ext cx="3827599" cy="617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0"/>
            <a:ext cx="192168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b="1" dirty="0" err="1" smtClean="0"/>
              <a:t>Sarcoidosis</a:t>
            </a:r>
            <a:endParaRPr lang="en-US" sz="2800" b="1" dirty="0"/>
          </a:p>
        </p:txBody>
      </p:sp>
      <p:pic>
        <p:nvPicPr>
          <p:cNvPr id="7173" name="Picture 5" descr="C:\Users\Maha\Downloads\sarcoidosi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91555"/>
            <a:ext cx="1219200" cy="1836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G:\Cotran\Images\CH18\F0180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2625" y="733425"/>
            <a:ext cx="4651375" cy="6124575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2438400"/>
            <a:ext cx="38266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u="sng" dirty="0" err="1">
                <a:solidFill>
                  <a:schemeClr val="tx2"/>
                </a:solidFill>
                <a:latin typeface="Arial" charset="0"/>
              </a:rPr>
              <a:t>Crohn</a:t>
            </a:r>
            <a:r>
              <a:rPr lang="en-US" sz="3600" b="1" u="sng" dirty="0" err="1">
                <a:solidFill>
                  <a:schemeClr val="tx2"/>
                </a:solidFill>
                <a:latin typeface="Times New Roman"/>
              </a:rPr>
              <a:t>’</a:t>
            </a:r>
            <a:r>
              <a:rPr lang="en-US" sz="3600" b="1" u="sng" dirty="0" err="1">
                <a:solidFill>
                  <a:schemeClr val="tx2"/>
                </a:solidFill>
                <a:latin typeface="Arial" charset="0"/>
              </a:rPr>
              <a:t>s</a:t>
            </a:r>
            <a:r>
              <a:rPr lang="en-US" sz="3600" b="1" u="sng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3600" b="1" u="sng" dirty="0" smtClean="0">
                <a:solidFill>
                  <a:schemeClr val="tx2"/>
                </a:solidFill>
                <a:latin typeface="Arial" charset="0"/>
              </a:rPr>
              <a:t>Disease</a:t>
            </a:r>
            <a:endParaRPr lang="en-US" sz="3600" b="1" u="sng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" name="Content Placeholder 3" descr="Crohn's diseas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4648200" cy="38100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5929322" y="5357826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" charset="0"/>
              </a:rPr>
              <a:t>FISSURE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428860" y="6072206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Arial" charset="0"/>
              </a:rPr>
              <a:t>GRANULOMA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عنوان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smtClean="0"/>
              <a:t>Match A and B</a:t>
            </a:r>
          </a:p>
        </p:txBody>
      </p:sp>
      <p:sp>
        <p:nvSpPr>
          <p:cNvPr id="47107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mtClean="0"/>
              <a:t>A</a:t>
            </a:r>
          </a:p>
        </p:txBody>
      </p:sp>
      <p:sp>
        <p:nvSpPr>
          <p:cNvPr id="47108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114800" cy="5673725"/>
          </a:xfrm>
        </p:spPr>
        <p:txBody>
          <a:bodyPr/>
          <a:lstStyle/>
          <a:p>
            <a:pPr marL="457200" indent="-457200">
              <a:buFontTx/>
              <a:buAutoNum type="arabicParenR"/>
            </a:pPr>
            <a:r>
              <a:rPr lang="en-US" sz="1800" dirty="0" smtClean="0"/>
              <a:t>The most important cell in </a:t>
            </a:r>
            <a:r>
              <a:rPr lang="en-US" sz="1800" dirty="0" err="1" smtClean="0"/>
              <a:t>granulomatous</a:t>
            </a:r>
            <a:r>
              <a:rPr lang="en-US" sz="1800" dirty="0" smtClean="0"/>
              <a:t> inflammation</a:t>
            </a:r>
          </a:p>
          <a:p>
            <a:pPr marL="457200" indent="-457200">
              <a:buFontTx/>
              <a:buAutoNum type="arabicParenR"/>
            </a:pPr>
            <a:endParaRPr lang="en-US" sz="1800" dirty="0" smtClean="0"/>
          </a:p>
          <a:p>
            <a:pPr marL="457200" indent="-457200">
              <a:buFontTx/>
              <a:buAutoNum type="arabicParenR"/>
            </a:pPr>
            <a:r>
              <a:rPr lang="en-US" sz="1800" dirty="0" smtClean="0"/>
              <a:t>A cytokines  that is  important in activating macrophages and transforming them into </a:t>
            </a:r>
            <a:r>
              <a:rPr lang="en-US" sz="1800" dirty="0" err="1" smtClean="0"/>
              <a:t>epithelioid</a:t>
            </a:r>
            <a:r>
              <a:rPr lang="en-US" sz="1800" dirty="0" smtClean="0"/>
              <a:t> cells</a:t>
            </a:r>
          </a:p>
          <a:p>
            <a:pPr marL="457200" indent="-457200">
              <a:buFontTx/>
              <a:buAutoNum type="arabicParenR"/>
            </a:pPr>
            <a:r>
              <a:rPr lang="en-US" sz="1800" dirty="0" smtClean="0"/>
              <a:t>Multinucleated cell in TB</a:t>
            </a:r>
          </a:p>
          <a:p>
            <a:pPr marL="457200" indent="-457200">
              <a:buFontTx/>
              <a:buAutoNum type="arabicParenR"/>
            </a:pPr>
            <a:r>
              <a:rPr lang="en-US" sz="1800" dirty="0" smtClean="0"/>
              <a:t>Antigen presenting cells</a:t>
            </a:r>
          </a:p>
          <a:p>
            <a:pPr marL="457200" indent="-457200">
              <a:buFontTx/>
              <a:buAutoNum type="arabicParenR"/>
            </a:pPr>
            <a:r>
              <a:rPr lang="en-US" sz="1800" dirty="0" smtClean="0"/>
              <a:t>pathogenesis of immune type  </a:t>
            </a:r>
            <a:r>
              <a:rPr lang="en-US" sz="1800" dirty="0" err="1" smtClean="0"/>
              <a:t>granulomatous</a:t>
            </a:r>
            <a:r>
              <a:rPr lang="en-US" sz="1800" dirty="0" smtClean="0"/>
              <a:t> inflammation</a:t>
            </a:r>
          </a:p>
          <a:p>
            <a:pPr marL="457200" indent="-457200">
              <a:buFontTx/>
              <a:buAutoNum type="arabicParenR"/>
            </a:pPr>
            <a:endParaRPr lang="en-US" sz="1800" dirty="0" smtClean="0"/>
          </a:p>
          <a:p>
            <a:pPr marL="457200" indent="-457200">
              <a:buFontTx/>
              <a:buAutoNum type="arabicParenR"/>
            </a:pPr>
            <a:r>
              <a:rPr lang="en-US" sz="1800" dirty="0" smtClean="0"/>
              <a:t>Microscopic finding of TB</a:t>
            </a:r>
          </a:p>
          <a:p>
            <a:pPr marL="457200" indent="-457200">
              <a:buNone/>
            </a:pPr>
            <a:endParaRPr lang="en-US" sz="1800" dirty="0" smtClean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8200" y="685800"/>
            <a:ext cx="4041775" cy="6397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7110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194175" cy="5064125"/>
          </a:xfrm>
        </p:spPr>
        <p:txBody>
          <a:bodyPr/>
          <a:lstStyle/>
          <a:p>
            <a:pPr marL="457200" indent="-457200">
              <a:buFontTx/>
              <a:buAutoNum type="alphaLcPeriod"/>
            </a:pPr>
            <a:r>
              <a:rPr lang="en-US" sz="1800" dirty="0" smtClean="0">
                <a:solidFill>
                  <a:srgbClr val="FFFF00"/>
                </a:solidFill>
              </a:rPr>
              <a:t>IFN-γ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err="1" smtClean="0">
                <a:solidFill>
                  <a:srgbClr val="FFFF00"/>
                </a:solidFill>
              </a:rPr>
              <a:t>Langhans</a:t>
            </a:r>
            <a:r>
              <a:rPr lang="en-US" sz="1800" dirty="0" smtClean="0">
                <a:solidFill>
                  <a:srgbClr val="FFFF00"/>
                </a:solidFill>
              </a:rPr>
              <a:t> cells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err="1" smtClean="0">
                <a:solidFill>
                  <a:srgbClr val="FFFF00"/>
                </a:solidFill>
              </a:rPr>
              <a:t>Epitheliod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histiocyes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smtClean="0">
                <a:solidFill>
                  <a:srgbClr val="FFFF00"/>
                </a:solidFill>
              </a:rPr>
              <a:t>Cord factor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err="1" smtClean="0">
                <a:solidFill>
                  <a:srgbClr val="FFFF00"/>
                </a:solidFill>
              </a:rPr>
              <a:t>Langerhan’s</a:t>
            </a:r>
            <a:r>
              <a:rPr lang="en-US" sz="1800" dirty="0" smtClean="0">
                <a:solidFill>
                  <a:srgbClr val="FFFF00"/>
                </a:solidFill>
              </a:rPr>
              <a:t> cells 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smtClean="0">
                <a:solidFill>
                  <a:srgbClr val="FFFF00"/>
                </a:solidFill>
              </a:rPr>
              <a:t>Type IV hypersensitivity reaction</a:t>
            </a:r>
          </a:p>
          <a:p>
            <a:pPr marL="457200" indent="-457200">
              <a:buFontTx/>
              <a:buAutoNum type="alphaLcPeriod"/>
            </a:pPr>
            <a:endParaRPr lang="en-US" sz="1800" dirty="0" smtClean="0">
              <a:solidFill>
                <a:srgbClr val="FFFF00"/>
              </a:solidFill>
            </a:endParaRPr>
          </a:p>
          <a:p>
            <a:pPr marL="457200" indent="-457200">
              <a:buFontTx/>
              <a:buAutoNum type="alphaLcPeriod"/>
            </a:pPr>
            <a:r>
              <a:rPr lang="en-US" sz="1800" dirty="0" err="1" smtClean="0">
                <a:solidFill>
                  <a:srgbClr val="FFFF00"/>
                </a:solidFill>
              </a:rPr>
              <a:t>Caseating</a:t>
            </a:r>
            <a:r>
              <a:rPr lang="en-US" sz="1800" dirty="0" smtClean="0">
                <a:solidFill>
                  <a:srgbClr val="FFFF00"/>
                </a:solidFill>
              </a:rPr>
              <a:t> </a:t>
            </a:r>
            <a:r>
              <a:rPr lang="en-US" sz="1800" dirty="0" err="1" smtClean="0">
                <a:solidFill>
                  <a:srgbClr val="FFFF00"/>
                </a:solidFill>
              </a:rPr>
              <a:t>granuloma</a:t>
            </a:r>
            <a:endParaRPr lang="en-US" sz="1800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  <a:p>
            <a:pPr marL="457200" indent="-457200">
              <a:buFontTx/>
              <a:buAutoNum type="alphaLcPeriod"/>
            </a:pPr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8382000" cy="3941763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Which of the following diseases does not cause </a:t>
            </a:r>
            <a:r>
              <a:rPr lang="en-US" sz="2000" dirty="0" err="1" smtClean="0">
                <a:solidFill>
                  <a:srgbClr val="FF0000"/>
                </a:solidFill>
                <a:latin typeface="+mj-lt"/>
              </a:rPr>
              <a:t>granulomatous</a:t>
            </a:r>
            <a:r>
              <a:rPr lang="en-US" sz="2000" dirty="0" smtClean="0">
                <a:solidFill>
                  <a:srgbClr val="FF0000"/>
                </a:solidFill>
                <a:latin typeface="+mj-lt"/>
              </a:rPr>
              <a:t> inflammation</a:t>
            </a:r>
          </a:p>
          <a:p>
            <a:endParaRPr lang="en-US" sz="2000" dirty="0" smtClean="0">
              <a:solidFill>
                <a:srgbClr val="FFFF00"/>
              </a:solidFill>
              <a:latin typeface="+mj-lt"/>
            </a:endParaRPr>
          </a:p>
          <a:p>
            <a:pPr marL="493776" indent="-457200">
              <a:buFont typeface="+mj-lt"/>
              <a:buAutoNum type="alphaLcParenR"/>
            </a:pPr>
            <a:r>
              <a:rPr lang="en-US" altLang="en-US" sz="2000" dirty="0" smtClean="0">
                <a:solidFill>
                  <a:srgbClr val="FFFF00"/>
                </a:solidFill>
                <a:latin typeface="+mj-lt"/>
              </a:rPr>
              <a:t>Cat-scratch disease</a:t>
            </a:r>
          </a:p>
          <a:p>
            <a:pPr marL="493776" indent="-457200">
              <a:buFont typeface="+mj-lt"/>
              <a:buAutoNum type="alphaLcParenR"/>
            </a:pPr>
            <a:r>
              <a:rPr lang="en-US" altLang="en-US" sz="2000" dirty="0" err="1" smtClean="0">
                <a:solidFill>
                  <a:srgbClr val="FFFF00"/>
                </a:solidFill>
                <a:latin typeface="+mj-lt"/>
              </a:rPr>
              <a:t>Actinomycosis</a:t>
            </a: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 </a:t>
            </a:r>
          </a:p>
          <a:p>
            <a:pPr marL="493776" indent="-457200">
              <a:buFont typeface="+mj-lt"/>
              <a:buAutoNum type="alphaLcParenR"/>
            </a:pPr>
            <a:r>
              <a:rPr lang="en-US" altLang="en-US" sz="2000" b="1" dirty="0" err="1" smtClean="0">
                <a:solidFill>
                  <a:srgbClr val="FFFF00"/>
                </a:solidFill>
                <a:latin typeface="+mj-lt"/>
              </a:rPr>
              <a:t>Sarcoidosis</a:t>
            </a:r>
            <a:endParaRPr lang="en-US" altLang="en-US" sz="2000" b="1" dirty="0" smtClean="0">
              <a:solidFill>
                <a:srgbClr val="FFFF00"/>
              </a:solidFill>
              <a:latin typeface="+mj-lt"/>
            </a:endParaRPr>
          </a:p>
          <a:p>
            <a:pPr marL="493776" indent="-457200">
              <a:buFont typeface="+mj-lt"/>
              <a:buAutoNum type="alphaLcParenR"/>
            </a:pPr>
            <a:r>
              <a:rPr lang="en-US" altLang="en-US" sz="2000" dirty="0" err="1" smtClean="0">
                <a:solidFill>
                  <a:srgbClr val="FFFF00"/>
                </a:solidFill>
                <a:latin typeface="+mj-lt"/>
              </a:rPr>
              <a:t>Leishmaniasis</a:t>
            </a:r>
            <a:endParaRPr lang="en-US" altLang="en-US" sz="2000" dirty="0" smtClean="0">
              <a:solidFill>
                <a:srgbClr val="FFFF00"/>
              </a:solidFill>
              <a:latin typeface="+mj-lt"/>
            </a:endParaRPr>
          </a:p>
          <a:p>
            <a:pPr marL="493776" indent="-457200">
              <a:buFont typeface="+mj-lt"/>
              <a:buAutoNum type="alphaLcParenR"/>
            </a:pPr>
            <a:r>
              <a:rPr lang="en-US" sz="2000" dirty="0" smtClean="0">
                <a:solidFill>
                  <a:srgbClr val="FFFF00"/>
                </a:solidFill>
                <a:latin typeface="+mj-lt"/>
              </a:rPr>
              <a:t>Staphylococcus infection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i="1" smtClean="0">
                <a:solidFill>
                  <a:srgbClr val="FF0000"/>
                </a:solidFill>
              </a:rPr>
              <a:t/>
            </a:r>
            <a:br>
              <a:rPr lang="en-US" sz="4800" b="1" i="1" smtClean="0">
                <a:solidFill>
                  <a:srgbClr val="FF0000"/>
                </a:solidFill>
              </a:rPr>
            </a:br>
            <a:r>
              <a:rPr lang="en-US" sz="4800" b="1" i="1" smtClean="0">
                <a:solidFill>
                  <a:srgbClr val="FF0000"/>
                </a:solidFill>
              </a:rPr>
              <a:t>TAKE </a:t>
            </a:r>
            <a:r>
              <a:rPr lang="en-US" sz="4800" b="1" i="1" dirty="0" smtClean="0">
                <a:solidFill>
                  <a:srgbClr val="FF0000"/>
                </a:solidFill>
              </a:rPr>
              <a:t>HOME MESSAGES:</a:t>
            </a:r>
            <a:r>
              <a:rPr lang="en-US" sz="4400" dirty="0" smtClean="0">
                <a:solidFill>
                  <a:srgbClr val="FF0000"/>
                </a:solidFill>
              </a:rPr>
              <a:t/>
            </a:r>
            <a:br>
              <a:rPr lang="en-US" sz="4400" dirty="0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sz="3200" dirty="0" err="1" smtClean="0"/>
              <a:t>Granulomatous</a:t>
            </a:r>
            <a:r>
              <a:rPr lang="en-US" sz="3200" dirty="0" smtClean="0"/>
              <a:t> inflammation is a distinctive pattern of chronic inflammation characterized by aggregates </a:t>
            </a:r>
            <a:r>
              <a:rPr lang="en-US" sz="3200" dirty="0" err="1" smtClean="0"/>
              <a:t>epithelioid</a:t>
            </a:r>
            <a:r>
              <a:rPr lang="en-US" sz="3200" dirty="0" smtClean="0"/>
              <a:t> macrophages</a:t>
            </a:r>
          </a:p>
          <a:p>
            <a:pPr lvl="0"/>
            <a:r>
              <a:rPr lang="en-US" sz="3200" dirty="0" smtClean="0"/>
              <a:t>Damaging stimuli which provoke a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inflammatory response include:                                   </a:t>
            </a:r>
            <a:r>
              <a:rPr lang="en-US" sz="2800" dirty="0" smtClean="0"/>
              <a:t>Microorganisms which are of low inherent </a:t>
            </a:r>
            <a:r>
              <a:rPr lang="en-US" sz="2800" dirty="0" err="1" smtClean="0"/>
              <a:t>pathogenicity</a:t>
            </a:r>
            <a:r>
              <a:rPr lang="en-US" sz="2800" dirty="0" smtClean="0"/>
              <a:t> but which excite an immune response.</a:t>
            </a:r>
            <a:endParaRPr lang="en-US" sz="3200" dirty="0" smtClean="0"/>
          </a:p>
          <a:p>
            <a:pPr lvl="0"/>
            <a:endParaRPr lang="en-US" sz="3200" dirty="0" smtClean="0"/>
          </a:p>
          <a:p>
            <a:pPr lvl="0"/>
            <a:r>
              <a:rPr lang="en-US" sz="2800" dirty="0" err="1" smtClean="0"/>
              <a:t>Granulomata</a:t>
            </a:r>
            <a:r>
              <a:rPr lang="en-US" sz="2800" dirty="0" smtClean="0"/>
              <a:t> are produced in response to:</a:t>
            </a:r>
          </a:p>
          <a:p>
            <a:pPr lvl="2"/>
            <a:r>
              <a:rPr lang="en-US" dirty="0" smtClean="0"/>
              <a:t>Bacterial infection</a:t>
            </a:r>
          </a:p>
          <a:p>
            <a:pPr lvl="2"/>
            <a:r>
              <a:rPr lang="en-US" dirty="0" smtClean="0"/>
              <a:t> parasitic infection: e.g. </a:t>
            </a:r>
            <a:r>
              <a:rPr lang="en-US" dirty="0" err="1" smtClean="0"/>
              <a:t>Schistosoma</a:t>
            </a:r>
            <a:r>
              <a:rPr lang="en-US" dirty="0" smtClean="0"/>
              <a:t> infection</a:t>
            </a:r>
            <a:endParaRPr lang="en-US" sz="3000" dirty="0" smtClean="0"/>
          </a:p>
          <a:p>
            <a:pPr lvl="2"/>
            <a:r>
              <a:rPr lang="en-US" dirty="0" smtClean="0"/>
              <a:t>Certain fungi cannot be dealt with adequately by </a:t>
            </a:r>
            <a:r>
              <a:rPr lang="en-US" dirty="0" err="1" smtClean="0"/>
              <a:t>neutrophils</a:t>
            </a:r>
            <a:r>
              <a:rPr lang="en-US" dirty="0" smtClean="0"/>
              <a:t>, and thus excite </a:t>
            </a:r>
            <a:r>
              <a:rPr lang="en-US" dirty="0" err="1" smtClean="0"/>
              <a:t>granulomatous</a:t>
            </a:r>
            <a:r>
              <a:rPr lang="en-US" dirty="0" smtClean="0"/>
              <a:t> reactions.</a:t>
            </a:r>
          </a:p>
          <a:p>
            <a:pPr lvl="2"/>
            <a:r>
              <a:rPr lang="en-US" dirty="0" smtClean="0"/>
              <a:t>Non-living foreign material deposited in tissues, e.g. keratin from ruptured epidermal cyst.</a:t>
            </a:r>
            <a:endParaRPr lang="en-US" sz="3000" dirty="0" smtClean="0"/>
          </a:p>
          <a:p>
            <a:pPr lvl="2"/>
            <a:r>
              <a:rPr lang="en-US" dirty="0" smtClean="0"/>
              <a:t>Unknown factors, e.g. in the disease '</a:t>
            </a:r>
            <a:r>
              <a:rPr lang="en-US" dirty="0" err="1" smtClean="0"/>
              <a:t>sarcoidosis</a:t>
            </a:r>
            <a:r>
              <a:rPr lang="en-US" dirty="0" smtClean="0"/>
              <a:t>' and </a:t>
            </a:r>
            <a:r>
              <a:rPr lang="en-US" dirty="0" err="1" smtClean="0"/>
              <a:t>Crohn's</a:t>
            </a:r>
            <a:r>
              <a:rPr lang="en-US" dirty="0" smtClean="0"/>
              <a:t> </a:t>
            </a:r>
            <a:r>
              <a:rPr lang="en-US" dirty="0" err="1" smtClean="0"/>
              <a:t>diseas</a:t>
            </a:r>
            <a:endParaRPr lang="en-US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OBJECTIVES AND KEY PRINCIPLES TO BE TAUGHT</a:t>
            </a:r>
            <a:r>
              <a:rPr lang="en-US" sz="4800" b="1" i="1" u="sng" dirty="0" smtClean="0"/>
              <a:t>: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3200" dirty="0" smtClean="0"/>
              <a:t>Upon completion of this lecture, the student should:</a:t>
            </a:r>
            <a:endParaRPr lang="en-US" sz="2800" dirty="0" smtClean="0"/>
          </a:p>
          <a:p>
            <a:pPr lvl="0"/>
            <a:r>
              <a:rPr lang="en-US" sz="3200" dirty="0" smtClean="0"/>
              <a:t>Define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inflammation.</a:t>
            </a:r>
          </a:p>
          <a:p>
            <a:r>
              <a:rPr lang="en-US" sz="3200" dirty="0" smtClean="0"/>
              <a:t>Recognize the morphology of </a:t>
            </a:r>
            <a:r>
              <a:rPr lang="en-US" sz="3200" dirty="0" err="1" smtClean="0"/>
              <a:t>granulomas</a:t>
            </a:r>
            <a:r>
              <a:rPr lang="en-US" sz="3200" dirty="0" smtClean="0"/>
              <a:t> (tubercles) and list the cells found in </a:t>
            </a:r>
            <a:r>
              <a:rPr lang="en-US" sz="3200" dirty="0" err="1" smtClean="0"/>
              <a:t>granuloma</a:t>
            </a:r>
            <a:r>
              <a:rPr lang="en-US" sz="3200" dirty="0" smtClean="0"/>
              <a:t> along with their appearance.</a:t>
            </a:r>
          </a:p>
          <a:p>
            <a:pPr lvl="0"/>
            <a:r>
              <a:rPr lang="en-US" sz="3200" dirty="0" smtClean="0"/>
              <a:t>Understands the pathogenesis of </a:t>
            </a:r>
            <a:r>
              <a:rPr lang="en-US" sz="3200" dirty="0" err="1" smtClean="0"/>
              <a:t>granuloma</a:t>
            </a:r>
            <a:r>
              <a:rPr lang="en-US" sz="3200" dirty="0" smtClean="0"/>
              <a:t> formation.</a:t>
            </a:r>
          </a:p>
          <a:p>
            <a:pPr lvl="0"/>
            <a:r>
              <a:rPr lang="en-US" sz="3200" dirty="0" smtClean="0"/>
              <a:t>Identify the two types of </a:t>
            </a:r>
            <a:r>
              <a:rPr lang="en-US" sz="3200" dirty="0" err="1" smtClean="0"/>
              <a:t>granulomas</a:t>
            </a:r>
            <a:r>
              <a:rPr lang="en-US" sz="3200" dirty="0" smtClean="0"/>
              <a:t>, which differ in their pathogenesis.</a:t>
            </a:r>
          </a:p>
          <a:p>
            <a:pPr lvl="1"/>
            <a:r>
              <a:rPr lang="en-US" sz="2800" dirty="0" smtClean="0"/>
              <a:t> Foreign body </a:t>
            </a:r>
            <a:r>
              <a:rPr lang="en-US" sz="2800" dirty="0" err="1" smtClean="0"/>
              <a:t>granulomas</a:t>
            </a:r>
            <a:r>
              <a:rPr lang="en-US" sz="2800" dirty="0" smtClean="0"/>
              <a:t> </a:t>
            </a:r>
          </a:p>
          <a:p>
            <a:pPr lvl="1"/>
            <a:r>
              <a:rPr lang="en-US" sz="2800" dirty="0" smtClean="0"/>
              <a:t>  Immune </a:t>
            </a:r>
            <a:r>
              <a:rPr lang="en-US" sz="2800" dirty="0" err="1" smtClean="0"/>
              <a:t>granulomas</a:t>
            </a:r>
            <a:r>
              <a:rPr lang="en-US" sz="2800" dirty="0" smtClean="0"/>
              <a:t> </a:t>
            </a:r>
          </a:p>
          <a:p>
            <a:pPr lvl="0"/>
            <a:r>
              <a:rPr lang="en-US" sz="3200" dirty="0" smtClean="0"/>
              <a:t>List the common causes of </a:t>
            </a:r>
            <a:r>
              <a:rPr lang="en-US" sz="3200" dirty="0" err="1" smtClean="0"/>
              <a:t>Granulomatous</a:t>
            </a:r>
            <a:r>
              <a:rPr lang="en-US" sz="3200" dirty="0" smtClean="0"/>
              <a:t> Inflammation.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8763000" cy="2076450"/>
          </a:xfrm>
        </p:spPr>
        <p:txBody>
          <a:bodyPr/>
          <a:lstStyle/>
          <a:p>
            <a:pPr algn="ctr" eaLnBrk="1" hangingPunct="1"/>
            <a:r>
              <a:rPr lang="en-US" b="1" dirty="0" err="1" smtClean="0">
                <a:solidFill>
                  <a:schemeClr val="bg1"/>
                </a:solidFill>
              </a:rPr>
              <a:t>Granulomatous</a:t>
            </a:r>
            <a:r>
              <a:rPr lang="en-US" b="1" dirty="0" smtClean="0">
                <a:solidFill>
                  <a:schemeClr val="bg1"/>
                </a:solidFill>
              </a:rPr>
              <a:t> inflammation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3276600"/>
            <a:ext cx="7848600" cy="25545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1"/>
                </a:solidFill>
              </a:rPr>
              <a:t>A form of </a:t>
            </a:r>
            <a:r>
              <a:rPr lang="en-US" sz="4000" dirty="0" smtClean="0">
                <a:solidFill>
                  <a:schemeClr val="accent1"/>
                </a:solidFill>
              </a:rPr>
              <a:t>chronic inflammation </a:t>
            </a:r>
            <a:r>
              <a:rPr lang="en-US" sz="4000" dirty="0">
                <a:solidFill>
                  <a:schemeClr val="accent1"/>
                </a:solidFill>
              </a:rPr>
              <a:t>characterized by the formation of </a:t>
            </a:r>
            <a:r>
              <a:rPr lang="en-US" sz="4000" dirty="0" err="1">
                <a:solidFill>
                  <a:schemeClr val="accent1"/>
                </a:solidFill>
              </a:rPr>
              <a:t>granulomas</a:t>
            </a:r>
            <a:r>
              <a:rPr lang="en-US" sz="4000" dirty="0">
                <a:solidFill>
                  <a:schemeClr val="accent1"/>
                </a:solidFill>
              </a:rPr>
              <a:t>.</a:t>
            </a:r>
            <a:br>
              <a:rPr lang="en-US" sz="4000" dirty="0">
                <a:solidFill>
                  <a:schemeClr val="accent1"/>
                </a:solidFill>
              </a:rPr>
            </a:br>
            <a:endParaRPr lang="en-US" sz="40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u="sng" smtClean="0">
                <a:solidFill>
                  <a:srgbClr val="FFFF00"/>
                </a:solidFill>
              </a:rPr>
              <a:t>Granuloma</a:t>
            </a:r>
            <a:r>
              <a:rPr lang="en-US" altLang="en-US" sz="2400" smtClean="0"/>
              <a:t> = Nodular collection of </a:t>
            </a:r>
            <a:r>
              <a:rPr lang="en-US" altLang="en-US" sz="2400" i="1" u="sng" smtClean="0">
                <a:solidFill>
                  <a:srgbClr val="FFFF00"/>
                </a:solidFill>
              </a:rPr>
              <a:t>epithelioid macrophages </a:t>
            </a:r>
            <a:r>
              <a:rPr lang="en-US" altLang="en-US" sz="2400" smtClean="0"/>
              <a:t>surrounded by a rim of lymphocytes</a:t>
            </a:r>
          </a:p>
          <a:p>
            <a:pPr eaLnBrk="1" hangingPunct="1"/>
            <a:r>
              <a:rPr lang="en-US" altLang="en-US" sz="2400" i="1" u="sng" smtClean="0">
                <a:solidFill>
                  <a:srgbClr val="FFFF00"/>
                </a:solidFill>
              </a:rPr>
              <a:t>Epitheloid macrophages</a:t>
            </a:r>
            <a:r>
              <a:rPr lang="en-US" altLang="en-US" sz="2400" smtClean="0"/>
              <a:t>: squamous cell-like appearance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3076" name="Picture 3" descr="granuloma and eithelioid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124200"/>
            <a:ext cx="4038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6" descr="G:\basics\B__\webpath\jpeg7\infl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657600"/>
            <a:ext cx="4191000" cy="274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is it important?</a:t>
            </a:r>
          </a:p>
        </p:txBody>
      </p:sp>
      <p:sp>
        <p:nvSpPr>
          <p:cNvPr id="6147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Granulomas</a:t>
            </a:r>
            <a:r>
              <a:rPr lang="en-US" dirty="0" smtClean="0"/>
              <a:t> are encountered in certain </a:t>
            </a:r>
            <a:r>
              <a:rPr lang="en-US" dirty="0" smtClean="0">
                <a:solidFill>
                  <a:srgbClr val="FF0000"/>
                </a:solidFill>
              </a:rPr>
              <a:t>specific</a:t>
            </a:r>
            <a:r>
              <a:rPr lang="en-US" dirty="0" smtClean="0"/>
              <a:t> pathologic states.</a:t>
            </a:r>
          </a:p>
          <a:p>
            <a:r>
              <a:rPr lang="en-US" dirty="0" smtClean="0"/>
              <a:t> Recognition of the </a:t>
            </a:r>
            <a:r>
              <a:rPr lang="en-US" dirty="0" err="1" smtClean="0"/>
              <a:t>granulomatous</a:t>
            </a:r>
            <a:r>
              <a:rPr lang="en-US" dirty="0" smtClean="0"/>
              <a:t> pattern is important because of the </a:t>
            </a:r>
            <a:r>
              <a:rPr lang="en-US" dirty="0" smtClean="0">
                <a:solidFill>
                  <a:srgbClr val="FF0000"/>
                </a:solidFill>
              </a:rPr>
              <a:t>limited number of conditions</a:t>
            </a:r>
            <a:r>
              <a:rPr lang="en-US" dirty="0" smtClean="0"/>
              <a:t> (some life-threatening) that cause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Granulomatous Inflammation</a:t>
            </a:r>
            <a:br>
              <a:rPr lang="en-US" altLang="en-US" smtClean="0"/>
            </a:br>
            <a:r>
              <a:rPr lang="en-US" altLang="en-US" smtClean="0"/>
              <a:t>pathogenesis </a:t>
            </a:r>
            <a:endParaRPr lang="en-US" smtClean="0"/>
          </a:p>
        </p:txBody>
      </p:sp>
      <p:sp>
        <p:nvSpPr>
          <p:cNvPr id="8195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6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381000" y="2286000"/>
            <a:ext cx="8229600" cy="1939925"/>
          </a:xfrm>
        </p:spPr>
        <p:txBody>
          <a:bodyPr/>
          <a:lstStyle/>
          <a:p>
            <a:r>
              <a:rPr lang="en-US" smtClean="0"/>
              <a:t>Neutrophils ordinarily remove agents that incite an acute inflammatory response. However, there are circumstances in which reactive neutrophils </a:t>
            </a:r>
            <a:r>
              <a:rPr lang="en-US" b="1" i="1" smtClean="0">
                <a:solidFill>
                  <a:srgbClr val="FFFF00"/>
                </a:solidFill>
              </a:rPr>
              <a:t>cannot</a:t>
            </a:r>
            <a:r>
              <a:rPr lang="en-US" smtClean="0"/>
              <a:t> digest the substances that provoke acute inflammation. </a:t>
            </a:r>
          </a:p>
        </p:txBody>
      </p:sp>
      <p:sp>
        <p:nvSpPr>
          <p:cNvPr id="8197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8198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41775" cy="3951288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smtClean="0"/>
              <a:t>Granulomatous Inflammation</a:t>
            </a:r>
            <a:br>
              <a:rPr lang="en-US" altLang="en-US" sz="3600" smtClean="0"/>
            </a:br>
            <a:r>
              <a:rPr lang="en-US" altLang="en-US" sz="3600" smtClean="0"/>
              <a:t>mechanism</a:t>
            </a:r>
            <a:endParaRPr lang="en-US" sz="3600" smtClean="0"/>
          </a:p>
        </p:txBody>
      </p:sp>
      <p:sp>
        <p:nvSpPr>
          <p:cNvPr id="1028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sz="1800" b="1" smtClean="0">
                <a:solidFill>
                  <a:srgbClr val="FFFF00"/>
                </a:solidFill>
              </a:rPr>
              <a:t>What is the initiating event in granuloma formation? </a:t>
            </a:r>
          </a:p>
          <a:p>
            <a:endParaRPr lang="en-US" sz="1800" b="1" smtClean="0"/>
          </a:p>
          <a:p>
            <a:pPr>
              <a:buFont typeface="Wingdings" pitchFamily="2" charset="2"/>
              <a:buChar char="Ø"/>
            </a:pPr>
            <a:r>
              <a:rPr lang="en-US" sz="1800" b="1" smtClean="0"/>
              <a:t>deposition of a </a:t>
            </a:r>
            <a:r>
              <a:rPr lang="en-US" sz="1800" b="1" i="1" u="sng" smtClean="0">
                <a:solidFill>
                  <a:srgbClr val="FFFF00"/>
                </a:solidFill>
              </a:rPr>
              <a:t>indigestible</a:t>
            </a:r>
            <a:r>
              <a:rPr lang="en-US" sz="1800" b="1" smtClean="0"/>
              <a:t> antigenic material</a:t>
            </a:r>
          </a:p>
          <a:p>
            <a:pPr>
              <a:buFontTx/>
              <a:buNone/>
            </a:pPr>
            <a:endParaRPr lang="en-US" sz="1800" i="1" smtClean="0"/>
          </a:p>
          <a:p>
            <a:pPr>
              <a:buFontTx/>
              <a:buNone/>
            </a:pPr>
            <a:endParaRPr lang="en-US" sz="1800" i="1" smtClean="0"/>
          </a:p>
          <a:p>
            <a:pPr>
              <a:buFontTx/>
              <a:buNone/>
            </a:pPr>
            <a:r>
              <a:rPr lang="en-US" sz="1800" i="1" smtClean="0">
                <a:solidFill>
                  <a:srgbClr val="FFFF00"/>
                </a:solidFill>
              </a:rPr>
              <a:t>IFN-</a:t>
            </a:r>
            <a:r>
              <a:rPr lang="en-US" sz="1800" smtClean="0">
                <a:solidFill>
                  <a:srgbClr val="FFFF00"/>
                </a:solidFill>
              </a:rPr>
              <a:t>γ</a:t>
            </a:r>
            <a:r>
              <a:rPr lang="en-US" sz="1800" smtClean="0"/>
              <a:t> </a:t>
            </a:r>
            <a:r>
              <a:rPr lang="en-US" sz="1800" i="1" smtClean="0"/>
              <a:t>released by the CD4</a:t>
            </a:r>
            <a:r>
              <a:rPr lang="en-US" sz="1800" smtClean="0"/>
              <a:t>+ </a:t>
            </a:r>
            <a:r>
              <a:rPr lang="en-US" sz="1800" i="1" smtClean="0"/>
              <a:t>T cells of the T</a:t>
            </a:r>
            <a:r>
              <a:rPr lang="en-US" sz="1800" i="1" baseline="-25000" smtClean="0"/>
              <a:t>H</a:t>
            </a:r>
            <a:r>
              <a:rPr lang="en-US" sz="1800" i="1" smtClean="0"/>
              <a:t>1 subset is crucial in activating macrophages.</a:t>
            </a:r>
            <a:r>
              <a:rPr lang="en-US" sz="1800" smtClean="0"/>
              <a:t> </a:t>
            </a:r>
          </a:p>
        </p:txBody>
      </p:sp>
      <p:pic>
        <p:nvPicPr>
          <p:cNvPr id="10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447800"/>
            <a:ext cx="40386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30" name="رابط كسهم مستقيم 6"/>
          <p:cNvCxnSpPr>
            <a:cxnSpLocks noChangeShapeType="1"/>
          </p:cNvCxnSpPr>
          <p:nvPr/>
        </p:nvCxnSpPr>
        <p:spPr bwMode="auto">
          <a:xfrm flipV="1">
            <a:off x="3962400" y="2590800"/>
            <a:ext cx="1600200" cy="2286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031" name="مستطيل 5"/>
          <p:cNvSpPr>
            <a:spLocks noChangeArrowheads="1"/>
          </p:cNvSpPr>
          <p:nvPr/>
        </p:nvSpPr>
        <p:spPr bwMode="auto">
          <a:xfrm>
            <a:off x="4572000" y="6334125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800" dirty="0"/>
              <a:t>Type IV </a:t>
            </a:r>
            <a:r>
              <a:rPr lang="en-US" altLang="en-US" sz="2800" dirty="0" err="1"/>
              <a:t>hypersensitvity</a:t>
            </a:r>
            <a:r>
              <a:rPr lang="en-US" alt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219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smtClean="0"/>
          </a:p>
          <a:p>
            <a:pPr>
              <a:buFontTx/>
              <a:buAutoNum type="arabicPeriod"/>
            </a:pPr>
            <a:r>
              <a:rPr lang="en-US" sz="2400" smtClean="0"/>
              <a:t>When macrophages have successfully phagocytosed the injurious agent but it survives inside them. </a:t>
            </a:r>
          </a:p>
          <a:p>
            <a:pPr>
              <a:buFontTx/>
              <a:buAutoNum type="arabicPeriod"/>
            </a:pPr>
            <a:endParaRPr lang="en-US" sz="2400" smtClean="0"/>
          </a:p>
          <a:p>
            <a:pPr>
              <a:buFontTx/>
              <a:buAutoNum type="arabicPeriod"/>
            </a:pPr>
            <a:r>
              <a:rPr lang="en-US" sz="2400" smtClean="0"/>
              <a:t>When an active T lymphocyte-mediated cellular immune response occurs. Lymphokines produced by activated T lymphocytes inhibit migration of macrophages and cause them to aggregate in the area of injury and form granulomas.</a:t>
            </a:r>
          </a:p>
          <a:p>
            <a:endParaRPr lang="en-US" smtClean="0"/>
          </a:p>
        </p:txBody>
      </p:sp>
      <p:sp>
        <p:nvSpPr>
          <p:cNvPr id="4" name="مستطيل 3"/>
          <p:cNvSpPr/>
          <p:nvPr/>
        </p:nvSpPr>
        <p:spPr>
          <a:xfrm>
            <a:off x="2057400" y="1066800"/>
            <a:ext cx="4495800" cy="5238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 err="1"/>
              <a:t>Epithelioid</a:t>
            </a:r>
            <a:r>
              <a:rPr lang="en-US" sz="2800" dirty="0"/>
              <a:t> cell </a:t>
            </a:r>
            <a:r>
              <a:rPr lang="en-US" sz="2800" dirty="0" err="1"/>
              <a:t>granulomas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1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1</Template>
  <TotalTime>499</TotalTime>
  <Words>536</Words>
  <Application>Microsoft Office PowerPoint</Application>
  <PresentationFormat>On-screen Show (4:3)</PresentationFormat>
  <Paragraphs>144</Paragraphs>
  <Slides>25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Theme 1</vt:lpstr>
      <vt:lpstr>GRANULOMATOUS INFLAMMATION    </vt:lpstr>
      <vt:lpstr>Slide 2</vt:lpstr>
      <vt:lpstr>OBJECTIVES AND KEY PRINCIPLES TO BE TAUGHT: </vt:lpstr>
      <vt:lpstr>Granulomatous inflammation</vt:lpstr>
      <vt:lpstr>Slide 5</vt:lpstr>
      <vt:lpstr>Why is it important?</vt:lpstr>
      <vt:lpstr>Granulomatous Inflammation pathogenesis </vt:lpstr>
      <vt:lpstr>Granulomatous Inflammation mechanism</vt:lpstr>
      <vt:lpstr>Slide 9</vt:lpstr>
      <vt:lpstr>Pathogenesis  There are two types of granulomas </vt:lpstr>
      <vt:lpstr>Slide 11</vt:lpstr>
      <vt:lpstr>Granuloma</vt:lpstr>
      <vt:lpstr>Slide 13</vt:lpstr>
      <vt:lpstr>Granulomatous Inflammation  Causes</vt:lpstr>
      <vt:lpstr>Tuberculosis </vt:lpstr>
      <vt:lpstr>Sputum , tuberculosis </vt:lpstr>
      <vt:lpstr>Slide 17</vt:lpstr>
      <vt:lpstr>Slide 18</vt:lpstr>
      <vt:lpstr>Slide 19</vt:lpstr>
      <vt:lpstr>Slide 20</vt:lpstr>
      <vt:lpstr>Slide 21</vt:lpstr>
      <vt:lpstr>Slide 22</vt:lpstr>
      <vt:lpstr>Match A and B</vt:lpstr>
      <vt:lpstr>Slide 24</vt:lpstr>
      <vt:lpstr> TAKE HOME MESSAGES: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GRANULOMATOUS INFLAMMATION Lecture1    </dc:title>
  <dc:creator>Dr.Maha Arafah</dc:creator>
  <cp:lastModifiedBy>ksupy</cp:lastModifiedBy>
  <cp:revision>50</cp:revision>
  <dcterms:created xsi:type="dcterms:W3CDTF">2010-10-07T12:49:56Z</dcterms:created>
  <dcterms:modified xsi:type="dcterms:W3CDTF">2012-09-29T07:39:39Z</dcterms:modified>
</cp:coreProperties>
</file>