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005C6-2D87-462F-B3BD-5FF9A6BAECEE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AA9E0-B102-4FBC-97B5-4D1EB2651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16532-2FB5-4CF4-A5A2-16DF4920C9D7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0EC75-3364-4191-86BA-88938D668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2365-20EA-4BDB-B3CA-AC99953557AB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C412D-26EE-425D-A84F-980EEECEE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CDFCC-B105-44FD-A8BB-4D5D315BE5F4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D3601-F235-47E3-B02C-E4D6DFB10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4A9A9-0B1B-4823-9E5E-AD4D8956339F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1A987-46E9-45DE-B452-6DDC388D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34FF-1DE8-49D6-8D86-66A38AE26CBA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04EB8-FA10-4B32-9EF8-E5AD70BCA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554C9-8A37-4A58-BAFE-E42AA2ABFDBA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D7C68-27F1-4F57-AC4E-F4783A540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73FAF-EA28-4F8D-A738-18BC299863D1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F97DD-91FB-4D64-9D7D-5CC624363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55C52-51E5-49C2-91CD-117DD86126E4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1F203-085F-47A4-9D55-6F76ED53D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083FF-88DD-4B18-A1F6-3107C0C0C91F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8BB52-D055-4EBB-8E1D-208F98626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A973C-3A0B-4FD6-BC69-43941DE9FBAC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60CF0-0665-4DA3-B408-37A9260D9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C00ED7-F84D-4754-AFA4-7A5AEBBB5D8E}" type="datetimeFigureOut">
              <a:rPr lang="en-US"/>
              <a:pPr>
                <a:defRPr/>
              </a:pPr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EB188D-B304-492E-8BE8-63596EC3E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219200"/>
            <a:ext cx="5486400" cy="1676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Introduction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 the study of pathology and the study of diseases.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4343400" y="6172200"/>
            <a:ext cx="4800600" cy="685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By Dr. Ammar C. Al-Rikabi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0" y="6334125"/>
            <a:ext cx="9144000" cy="461963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400300" algn="l"/>
              </a:tabLst>
            </a:pPr>
            <a:r>
              <a:rPr lang="en-US" sz="2400" b="1">
                <a:latin typeface="Calibri" pitchFamily="34" charset="0"/>
              </a:rPr>
              <a:t>Chromosomal disorder leading to Mongolism: trisomy 21.</a:t>
            </a:r>
            <a:endParaRPr lang="en-US" sz="2400"/>
          </a:p>
        </p:txBody>
      </p:sp>
      <p:pic>
        <p:nvPicPr>
          <p:cNvPr id="13" name="Content Placeholder 12" descr="fig5_1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5000" y="469900"/>
            <a:ext cx="5410200" cy="58753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68" name="Rectangle 14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400300" algn="l"/>
              </a:tabLst>
            </a:pPr>
            <a:r>
              <a:rPr lang="en-US" sz="2800" b="1">
                <a:latin typeface="Calibri" pitchFamily="34" charset="0"/>
              </a:rPr>
              <a:t>Congenital but Non-genetic:</a:t>
            </a:r>
            <a:r>
              <a:rPr lang="en-US" sz="2800">
                <a:latin typeface="Calibri" pitchFamily="34" charset="0"/>
              </a:rPr>
              <a:t> Cleft lip and palate.</a:t>
            </a:r>
            <a:endParaRPr lang="en-US" sz="2800"/>
          </a:p>
        </p:txBody>
      </p:sp>
      <p:pic>
        <p:nvPicPr>
          <p:cNvPr id="6" name="Content Placeholder 5" descr="fig5_29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401638"/>
            <a:ext cx="7912100" cy="58467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Inflammatory</a:t>
            </a:r>
            <a:r>
              <a:rPr lang="en-US" sz="2400">
                <a:latin typeface="Calibri" pitchFamily="34" charset="0"/>
              </a:rPr>
              <a:t> : Dermatitis (eczema).</a:t>
            </a:r>
          </a:p>
        </p:txBody>
      </p:sp>
      <p:pic>
        <p:nvPicPr>
          <p:cNvPr id="5" name="Content Placeholder 4" descr="fig23_2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6400" y="385763"/>
            <a:ext cx="5751513" cy="59388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Inflammatory</a:t>
            </a:r>
            <a:r>
              <a:rPr lang="en-US" sz="2400">
                <a:latin typeface="Calibri" pitchFamily="34" charset="0"/>
              </a:rPr>
              <a:t>:  Chronic Dermatitis (eczema, inflammation of the skin), </a:t>
            </a:r>
          </a:p>
        </p:txBody>
      </p:sp>
      <p:pic>
        <p:nvPicPr>
          <p:cNvPr id="6" name="Content Placeholder 5" descr="fig23_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413" y="838200"/>
            <a:ext cx="8662987" cy="5257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0" y="5791200"/>
            <a:ext cx="9144000" cy="1108075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200" b="1">
                <a:latin typeface="Calibri" pitchFamily="34" charset="0"/>
              </a:rPr>
              <a:t>Vascular</a:t>
            </a:r>
            <a:r>
              <a:rPr lang="en-US" sz="2200">
                <a:latin typeface="Calibri" pitchFamily="34" charset="0"/>
              </a:rPr>
              <a:t>: Atherosclerosis (deposition of lipid with thickening of blood vessels) leading to a cerebrovascular accident (stroke), myocardial infarction (heart attack).</a:t>
            </a:r>
          </a:p>
        </p:txBody>
      </p:sp>
      <p:pic>
        <p:nvPicPr>
          <p:cNvPr id="5" name="Content Placeholder 4" descr="fig10_9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381000"/>
            <a:ext cx="7924800" cy="53832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Growth disorder </a:t>
            </a:r>
            <a:r>
              <a:rPr lang="en-US" sz="2400">
                <a:latin typeface="Calibri" pitchFamily="34" charset="0"/>
              </a:rPr>
              <a:t>: Cancer of the Lung. </a:t>
            </a:r>
          </a:p>
        </p:txBody>
      </p:sp>
      <p:pic>
        <p:nvPicPr>
          <p:cNvPr id="6" name="Content Placeholder 5" descr="fig6_7b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5875" y="533400"/>
            <a:ext cx="4073525" cy="5765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0" y="5719763"/>
            <a:ext cx="9144000" cy="1138237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Degenerative disease</a:t>
            </a:r>
            <a:r>
              <a:rPr lang="en-US" sz="2400">
                <a:latin typeface="Calibri" pitchFamily="34" charset="0"/>
              </a:rPr>
              <a:t> : </a:t>
            </a:r>
            <a:r>
              <a:rPr lang="en-US" sz="2200">
                <a:latin typeface="Calibri" pitchFamily="34" charset="0"/>
              </a:rPr>
              <a:t>Alzheimer's disease, the diseased brain on the right side is atrophic in comparison to the normal left brain section. The letter H shows the marked atrophy in the hippocampal region.</a:t>
            </a:r>
          </a:p>
        </p:txBody>
      </p:sp>
      <p:pic>
        <p:nvPicPr>
          <p:cNvPr id="5" name="Content Placeholder 4" descr="fig21_3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381000"/>
            <a:ext cx="7721600" cy="52609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0" y="5657850"/>
            <a:ext cx="9144000" cy="1200150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Degenerative illness:</a:t>
            </a:r>
            <a:r>
              <a:rPr lang="en-US" sz="2400">
                <a:latin typeface="Calibri" pitchFamily="34" charset="0"/>
              </a:rPr>
              <a:t> Parkinson's disease (section through the mid-brain showing loss of pigmented neurons from the substantia negra between the dotted lines.</a:t>
            </a:r>
          </a:p>
        </p:txBody>
      </p:sp>
      <p:pic>
        <p:nvPicPr>
          <p:cNvPr id="6" name="Content Placeholder 5" descr="fig21_30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6425" y="534988"/>
            <a:ext cx="7699375" cy="50879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Drug induced illness</a:t>
            </a:r>
            <a:r>
              <a:rPr lang="en-US" sz="2400">
                <a:latin typeface="Calibri" pitchFamily="34" charset="0"/>
              </a:rPr>
              <a:t> </a:t>
            </a:r>
            <a:r>
              <a:rPr lang="en-US" sz="2200">
                <a:latin typeface="Calibri" pitchFamily="34" charset="0"/>
              </a:rPr>
              <a:t>Causing a haemorrhagic skin rash affecting both legs.</a:t>
            </a:r>
          </a:p>
        </p:txBody>
      </p:sp>
      <p:pic>
        <p:nvPicPr>
          <p:cNvPr id="5" name="Content Placeholder 4" descr="fig23_24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4200" y="403225"/>
            <a:ext cx="2971800" cy="59975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0" y="6019800"/>
            <a:ext cx="9144000" cy="830263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Infective aetiology:</a:t>
            </a:r>
            <a:r>
              <a:rPr lang="en-US" sz="2400">
                <a:latin typeface="Calibri" pitchFamily="34" charset="0"/>
              </a:rPr>
              <a:t> Viral, bacterial or fungal causing a disease called meningitis.</a:t>
            </a:r>
          </a:p>
        </p:txBody>
      </p:sp>
      <p:pic>
        <p:nvPicPr>
          <p:cNvPr id="6" name="Content Placeholder 5" descr="fig21_22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430213"/>
            <a:ext cx="8305800" cy="55133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848600" cy="30480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pathology provides the link between basic biological sciences and the practice of medicine.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Pathology in the study of disease processes.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Infective</a:t>
            </a:r>
            <a:r>
              <a:rPr lang="en-US" sz="2400">
                <a:latin typeface="Calibri" pitchFamily="34" charset="0"/>
              </a:rPr>
              <a:t> </a:t>
            </a:r>
            <a:r>
              <a:rPr lang="en-US" sz="2400" b="1">
                <a:latin typeface="Calibri" pitchFamily="34" charset="0"/>
              </a:rPr>
              <a:t>Pathogenesis</a:t>
            </a:r>
            <a:r>
              <a:rPr lang="en-US" sz="2400">
                <a:latin typeface="Calibri" pitchFamily="34" charset="0"/>
              </a:rPr>
              <a:t>: bacterial brain abcess.</a:t>
            </a:r>
          </a:p>
        </p:txBody>
      </p:sp>
      <p:pic>
        <p:nvPicPr>
          <p:cNvPr id="5" name="Content Placeholder 4" descr="fig21_2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533400"/>
            <a:ext cx="7775575" cy="57118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Metabolic Pathogenesis:</a:t>
            </a:r>
            <a:r>
              <a:rPr lang="en-US" sz="2000">
                <a:latin typeface="Calibri" pitchFamily="34" charset="0"/>
              </a:rPr>
              <a:t> </a:t>
            </a:r>
            <a:r>
              <a:rPr lang="en-US" sz="2000" b="1" u="sng">
                <a:latin typeface="Calibri" pitchFamily="34" charset="0"/>
              </a:rPr>
              <a:t>Gout</a:t>
            </a:r>
            <a:r>
              <a:rPr lang="en-US" sz="2000">
                <a:latin typeface="Calibri" pitchFamily="34" charset="0"/>
              </a:rPr>
              <a:t>  caused by deposition of uric acid crystals in joints and tissues.</a:t>
            </a:r>
          </a:p>
        </p:txBody>
      </p:sp>
      <p:pic>
        <p:nvPicPr>
          <p:cNvPr id="6" name="Content Placeholder 5" descr="fig24_19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7400" y="427038"/>
            <a:ext cx="5030788" cy="57451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Metabolic</a:t>
            </a:r>
            <a:r>
              <a:rPr lang="en-US" sz="2000">
                <a:latin typeface="Calibri" pitchFamily="34" charset="0"/>
              </a:rPr>
              <a:t> </a:t>
            </a:r>
            <a:r>
              <a:rPr lang="en-US" sz="2000" b="1">
                <a:latin typeface="Calibri" pitchFamily="34" charset="0"/>
              </a:rPr>
              <a:t>pathogenesis</a:t>
            </a:r>
            <a:r>
              <a:rPr lang="en-US" sz="2000">
                <a:latin typeface="Calibri" pitchFamily="34" charset="0"/>
              </a:rPr>
              <a:t>: </a:t>
            </a:r>
            <a:r>
              <a:rPr lang="en-US" sz="2000" b="1" u="sng">
                <a:latin typeface="Calibri" pitchFamily="34" charset="0"/>
              </a:rPr>
              <a:t>Diabetes mellitus</a:t>
            </a:r>
            <a:r>
              <a:rPr lang="en-US" sz="2000">
                <a:latin typeface="Calibri" pitchFamily="34" charset="0"/>
              </a:rPr>
              <a:t> caused by abnormal metabolism of carbohydrates and lack of insulin.</a:t>
            </a:r>
          </a:p>
        </p:txBody>
      </p:sp>
      <p:pic>
        <p:nvPicPr>
          <p:cNvPr id="23555" name="Content Placeholder 4" descr="fig25_15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89250" y="533400"/>
            <a:ext cx="3816350" cy="5543550"/>
          </a:xfrm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819400"/>
            <a:ext cx="7620000" cy="9906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How we should study a disease?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620000" cy="40386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we should follow a logic sequence which include: definition, epidemiology, clinical presentation, understanding the underlying pathology by performing tests and X rays, making differential diagnosis, management, treatment and prognosis according to evidence based final diagnosis.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1816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The diagnostic process include: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The clinician works through a series of questions: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 smtClean="0"/>
              <a:t>Which organ system is most likely to be affected.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 smtClean="0"/>
              <a:t>What do the signs and symptoms most likely suggest: inflammation, malignancy or poisoning.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 smtClean="0"/>
              <a:t>Do other factors like race, age, sex, behavior and occupation provide diagnostic clues?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9144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The role of pathologist in the diagnostic process.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t="2252"/>
          <a:stretch>
            <a:fillRect/>
          </a:stretch>
        </p:blipFill>
        <p:spPr bwMode="auto">
          <a:xfrm>
            <a:off x="685800" y="228600"/>
            <a:ext cx="7772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33528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Indications for autopsy: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 smtClean="0"/>
              <a:t>Determine the cause of death.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 smtClean="0"/>
              <a:t>Auditing the clinical diagnosis.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 smtClean="0"/>
              <a:t>Provision of useful material for teaching.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 smtClean="0"/>
              <a:t>Research: causes and outcomes of diseases.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14600"/>
            <a:ext cx="7391400" cy="22098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The disease or illness is defined as a physiological defined as physiological or psychological dysfunction.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14600"/>
            <a:ext cx="7391400" cy="22098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Epidemiology refers to sex (gender) age, prevalence, incidence and geographic distribution of a disease.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62200"/>
            <a:ext cx="7620000" cy="22098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Aetiology</a:t>
            </a:r>
            <a:r>
              <a:rPr lang="en-US" dirty="0" smtClean="0"/>
              <a:t> is the direct cause of the disease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Pathogenesis is the mechanism of the disease production.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09800"/>
            <a:ext cx="7620000" cy="28956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Factors effecting the incidence and prevalence of a disease include: time (disease variation over the course of time), place (geography) and the person (age, gender, occupation, race, social class and behavior).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667000"/>
            <a:ext cx="7620000" cy="175260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Idiopathic disease is the disease of an unknown cause.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rammar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7800" y="228600"/>
            <a:ext cx="6248400" cy="65039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mophilia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85800"/>
            <a:ext cx="8556625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0" y="6334125"/>
            <a:ext cx="9144000" cy="461963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400300" algn="l"/>
              </a:tabLst>
            </a:pPr>
            <a:r>
              <a:rPr lang="en-US" sz="2400" b="1">
                <a:latin typeface="Calibri" pitchFamily="34" charset="0"/>
              </a:rPr>
              <a:t>Genetic Disease</a:t>
            </a:r>
            <a:r>
              <a:rPr lang="en-US" sz="2400">
                <a:latin typeface="Calibri" pitchFamily="34" charset="0"/>
              </a:rPr>
              <a:t>: </a:t>
            </a:r>
            <a:r>
              <a:rPr lang="en-US" sz="2400">
                <a:cs typeface="Times New Roman" pitchFamily="18" charset="0"/>
              </a:rPr>
              <a:t>Haemophilia A (X chromosome linked).</a:t>
            </a:r>
            <a:endParaRPr lang="en-US" sz="240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Classification of diseases based on their pathogenesis 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595</Words>
  <Application>Microsoft Office PowerPoint</Application>
  <PresentationFormat>On-screen Show (4:3)</PresentationFormat>
  <Paragraphs>51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Introduction to the study of pathology and the study of diseases.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Syria Guide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study of pathology and the study of diseases.</dc:title>
  <dc:creator>Zaher Rikabi</dc:creator>
  <cp:lastModifiedBy>ksupy</cp:lastModifiedBy>
  <cp:revision>35</cp:revision>
  <dcterms:created xsi:type="dcterms:W3CDTF">2010-07-05T21:02:17Z</dcterms:created>
  <dcterms:modified xsi:type="dcterms:W3CDTF">2012-09-15T05:57:15Z</dcterms:modified>
</cp:coreProperties>
</file>