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wmf" ContentType="image/x-wmf"/>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slides/slide138.xml" ContentType="application/vnd.openxmlformats-officedocument.presentationml.slide+xml"/>
  <Override PartName="/ppt/slides/slide167.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s/slide168.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Override PartName="/ppt/slides/slide148.xml" ContentType="application/vnd.openxmlformats-officedocument.presentationml.slide+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9"/>
  </p:notesMasterIdLst>
  <p:sldIdLst>
    <p:sldId id="256" r:id="rId2"/>
    <p:sldId id="257" r:id="rId3"/>
    <p:sldId id="526" r:id="rId4"/>
    <p:sldId id="309" r:id="rId5"/>
    <p:sldId id="306" r:id="rId6"/>
    <p:sldId id="307" r:id="rId7"/>
    <p:sldId id="525" r:id="rId8"/>
    <p:sldId id="502" r:id="rId9"/>
    <p:sldId id="503" r:id="rId10"/>
    <p:sldId id="528" r:id="rId11"/>
    <p:sldId id="527" r:id="rId12"/>
    <p:sldId id="258" r:id="rId13"/>
    <p:sldId id="259" r:id="rId14"/>
    <p:sldId id="287" r:id="rId15"/>
    <p:sldId id="742" r:id="rId16"/>
    <p:sldId id="624" r:id="rId17"/>
    <p:sldId id="625" r:id="rId18"/>
    <p:sldId id="544" r:id="rId19"/>
    <p:sldId id="260" r:id="rId20"/>
    <p:sldId id="288" r:id="rId21"/>
    <p:sldId id="682" r:id="rId22"/>
    <p:sldId id="546" r:id="rId23"/>
    <p:sldId id="547" r:id="rId24"/>
    <p:sldId id="261" r:id="rId25"/>
    <p:sldId id="289" r:id="rId26"/>
    <p:sldId id="262" r:id="rId27"/>
    <p:sldId id="290" r:id="rId28"/>
    <p:sldId id="263" r:id="rId29"/>
    <p:sldId id="291" r:id="rId30"/>
    <p:sldId id="270" r:id="rId31"/>
    <p:sldId id="685" r:id="rId32"/>
    <p:sldId id="296" r:id="rId33"/>
    <p:sldId id="301" r:id="rId34"/>
    <p:sldId id="302" r:id="rId35"/>
    <p:sldId id="556" r:id="rId36"/>
    <p:sldId id="557" r:id="rId37"/>
    <p:sldId id="555" r:id="rId38"/>
    <p:sldId id="565" r:id="rId39"/>
    <p:sldId id="560" r:id="rId40"/>
    <p:sldId id="534" r:id="rId41"/>
    <p:sldId id="535" r:id="rId42"/>
    <p:sldId id="537" r:id="rId43"/>
    <p:sldId id="743" r:id="rId44"/>
    <p:sldId id="744" r:id="rId45"/>
    <p:sldId id="550" r:id="rId46"/>
    <p:sldId id="551" r:id="rId47"/>
    <p:sldId id="563" r:id="rId48"/>
    <p:sldId id="745" r:id="rId49"/>
    <p:sldId id="631" r:id="rId50"/>
    <p:sldId id="271" r:id="rId51"/>
    <p:sldId id="272" r:id="rId52"/>
    <p:sldId id="273" r:id="rId53"/>
    <p:sldId id="315" r:id="rId54"/>
    <p:sldId id="755" r:id="rId55"/>
    <p:sldId id="756" r:id="rId56"/>
    <p:sldId id="567" r:id="rId57"/>
    <p:sldId id="275" r:id="rId58"/>
    <p:sldId id="523" r:id="rId59"/>
    <p:sldId id="321" r:id="rId60"/>
    <p:sldId id="686" r:id="rId61"/>
    <p:sldId id="568" r:id="rId62"/>
    <p:sldId id="570" r:id="rId63"/>
    <p:sldId id="572" r:id="rId64"/>
    <p:sldId id="276" r:id="rId65"/>
    <p:sldId id="760" r:id="rId66"/>
    <p:sldId id="746" r:id="rId67"/>
    <p:sldId id="574" r:id="rId68"/>
    <p:sldId id="575" r:id="rId69"/>
    <p:sldId id="576" r:id="rId70"/>
    <p:sldId id="578" r:id="rId71"/>
    <p:sldId id="723" r:id="rId72"/>
    <p:sldId id="724" r:id="rId73"/>
    <p:sldId id="279" r:id="rId74"/>
    <p:sldId id="529" r:id="rId75"/>
    <p:sldId id="281" r:id="rId76"/>
    <p:sldId id="339" r:id="rId77"/>
    <p:sldId id="340" r:id="rId78"/>
    <p:sldId id="341" r:id="rId79"/>
    <p:sldId id="352" r:id="rId80"/>
    <p:sldId id="368" r:id="rId81"/>
    <p:sldId id="593" r:id="rId82"/>
    <p:sldId id="595" r:id="rId83"/>
    <p:sldId id="596" r:id="rId84"/>
    <p:sldId id="597" r:id="rId85"/>
    <p:sldId id="684" r:id="rId86"/>
    <p:sldId id="598" r:id="rId87"/>
    <p:sldId id="599" r:id="rId88"/>
    <p:sldId id="600" r:id="rId89"/>
    <p:sldId id="371" r:id="rId90"/>
    <p:sldId id="387" r:id="rId91"/>
    <p:sldId id="747" r:id="rId92"/>
    <p:sldId id="615" r:id="rId93"/>
    <p:sldId id="601" r:id="rId94"/>
    <p:sldId id="602" r:id="rId95"/>
    <p:sldId id="607" r:id="rId96"/>
    <p:sldId id="608" r:id="rId97"/>
    <p:sldId id="609" r:id="rId98"/>
    <p:sldId id="691" r:id="rId99"/>
    <p:sldId id="692" r:id="rId100"/>
    <p:sldId id="693" r:id="rId101"/>
    <p:sldId id="738" r:id="rId102"/>
    <p:sldId id="695" r:id="rId103"/>
    <p:sldId id="696" r:id="rId104"/>
    <p:sldId id="697" r:id="rId105"/>
    <p:sldId id="698" r:id="rId106"/>
    <p:sldId id="761" r:id="rId107"/>
    <p:sldId id="701" r:id="rId108"/>
    <p:sldId id="702" r:id="rId109"/>
    <p:sldId id="703" r:id="rId110"/>
    <p:sldId id="757" r:id="rId111"/>
    <p:sldId id="758" r:id="rId112"/>
    <p:sldId id="759" r:id="rId113"/>
    <p:sldId id="707" r:id="rId114"/>
    <p:sldId id="710" r:id="rId115"/>
    <p:sldId id="711" r:id="rId116"/>
    <p:sldId id="712" r:id="rId117"/>
    <p:sldId id="713" r:id="rId118"/>
    <p:sldId id="714" r:id="rId119"/>
    <p:sldId id="715" r:id="rId120"/>
    <p:sldId id="716" r:id="rId121"/>
    <p:sldId id="751" r:id="rId122"/>
    <p:sldId id="750" r:id="rId123"/>
    <p:sldId id="752" r:id="rId124"/>
    <p:sldId id="418" r:id="rId125"/>
    <p:sldId id="419" r:id="rId126"/>
    <p:sldId id="638" r:id="rId127"/>
    <p:sldId id="639" r:id="rId128"/>
    <p:sldId id="640" r:id="rId129"/>
    <p:sldId id="421" r:id="rId130"/>
    <p:sldId id="719" r:id="rId131"/>
    <p:sldId id="630" r:id="rId132"/>
    <p:sldId id="629" r:id="rId133"/>
    <p:sldId id="644" r:id="rId134"/>
    <p:sldId id="645" r:id="rId135"/>
    <p:sldId id="646" r:id="rId136"/>
    <p:sldId id="647" r:id="rId137"/>
    <p:sldId id="648" r:id="rId138"/>
    <p:sldId id="649" r:id="rId139"/>
    <p:sldId id="650" r:id="rId140"/>
    <p:sldId id="651" r:id="rId141"/>
    <p:sldId id="748" r:id="rId142"/>
    <p:sldId id="749" r:id="rId143"/>
    <p:sldId id="653" r:id="rId144"/>
    <p:sldId id="654" r:id="rId145"/>
    <p:sldId id="656" r:id="rId146"/>
    <p:sldId id="658" r:id="rId147"/>
    <p:sldId id="659" r:id="rId148"/>
    <p:sldId id="660" r:id="rId149"/>
    <p:sldId id="676" r:id="rId150"/>
    <p:sldId id="662" r:id="rId151"/>
    <p:sldId id="663" r:id="rId152"/>
    <p:sldId id="664" r:id="rId153"/>
    <p:sldId id="423" r:id="rId154"/>
    <p:sldId id="753" r:id="rId155"/>
    <p:sldId id="452" r:id="rId156"/>
    <p:sldId id="754" r:id="rId157"/>
    <p:sldId id="636" r:id="rId158"/>
    <p:sldId id="637" r:id="rId159"/>
    <p:sldId id="440" r:id="rId160"/>
    <p:sldId id="442" r:id="rId161"/>
    <p:sldId id="689" r:id="rId162"/>
    <p:sldId id="627" r:id="rId163"/>
    <p:sldId id="628" r:id="rId164"/>
    <p:sldId id="492" r:id="rId165"/>
    <p:sldId id="530" r:id="rId166"/>
    <p:sldId id="443" r:id="rId167"/>
    <p:sldId id="508" r:id="rId168"/>
    <p:sldId id="633" r:id="rId169"/>
    <p:sldId id="730" r:id="rId170"/>
    <p:sldId id="732" r:id="rId171"/>
    <p:sldId id="731" r:id="rId172"/>
    <p:sldId id="496" r:id="rId173"/>
    <p:sldId id="737" r:id="rId174"/>
    <p:sldId id="739" r:id="rId175"/>
    <p:sldId id="733" r:id="rId176"/>
    <p:sldId id="734" r:id="rId177"/>
    <p:sldId id="741" r:id="rId17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90244" autoAdjust="0"/>
  </p:normalViewPr>
  <p:slideViewPr>
    <p:cSldViewPr>
      <p:cViewPr varScale="1">
        <p:scale>
          <a:sx n="57" d="100"/>
          <a:sy n="57" d="100"/>
        </p:scale>
        <p:origin x="-870"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image" Target="../media/image2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BCCC52-77A1-4264-AC2C-972304A3701A}" type="datetimeFigureOut">
              <a:rPr lang="en-US" smtClean="0"/>
              <a:pPr/>
              <a:t>9/15/2012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60D0CF-7A23-4EA1-97A0-297F96E92A0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91968E76-A095-4F54-BF5F-65064F19E643}" type="slidenum">
              <a:rPr lang="en-US" smtClean="0">
                <a:latin typeface="Arial" pitchFamily="34" charset="0"/>
              </a:rPr>
              <a:pPr/>
              <a:t>3</a:t>
            </a:fld>
            <a:endParaRPr lang="en-US" smtClean="0">
              <a:latin typeface="Arial" pitchFamily="34"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p:spPr>
      </p:sp>
      <p:sp>
        <p:nvSpPr>
          <p:cNvPr id="1331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31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D0B4171-2EAD-49A0-8275-C6D5676490E3}" type="slidenum">
              <a:rPr lang="en-US"/>
              <a:pPr fontAlgn="base">
                <a:spcBef>
                  <a:spcPct val="0"/>
                </a:spcBef>
                <a:spcAft>
                  <a:spcPct val="0"/>
                </a:spcAft>
              </a:pPr>
              <a:t>23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B8880678-885A-4C4A-A6F7-6292DC225C13}" type="slidenum">
              <a:rPr lang="en-US"/>
              <a:pPr/>
              <a:t>27</a:t>
            </a:fld>
            <a:endParaRPr lang="en-US"/>
          </a:p>
        </p:txBody>
      </p:sp>
      <p:sp>
        <p:nvSpPr>
          <p:cNvPr id="28675" name="Rectangle 1"/>
          <p:cNvSpPr>
            <a:spLocks noGrp="1" noRot="1" noChangeAspect="1" noChangeArrowheads="1" noTextEdit="1"/>
          </p:cNvSpPr>
          <p:nvPr>
            <p:ph type="sldImg"/>
          </p:nvPr>
        </p:nvSpPr>
        <p:spPr>
          <a:ln>
            <a:noFill/>
          </a:ln>
        </p:spPr>
      </p:sp>
      <p:sp>
        <p:nvSpPr>
          <p:cNvPr id="28676" name="Rectangle 2"/>
          <p:cNvSpPr>
            <a:spLocks noGrp="1" noChangeArrowheads="1"/>
          </p:cNvSpPr>
          <p:nvPr>
            <p:ph type="body" idx="1"/>
          </p:nvPr>
        </p:nvSpPr>
        <p:spPr>
          <a:noFill/>
          <a:ln w="9525"/>
        </p:spPr>
        <p:txBody>
          <a:bodyPr/>
          <a:lstStyle/>
          <a:p>
            <a:endParaRPr lang="en-GB"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D41567-DE09-4B85-839B-53C163881140}" type="slidenum">
              <a:rPr lang="en-US"/>
              <a:pPr/>
              <a:t>29</a:t>
            </a:fld>
            <a:endParaRPr lang="en-US"/>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p:spPr>
      </p:sp>
      <p:sp>
        <p:nvSpPr>
          <p:cNvPr id="1167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67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EB61446-750A-4D3D-8D5F-3FB60C1B5FED}" type="slidenum">
              <a:rPr lang="en-US" smtClean="0"/>
              <a:pPr fontAlgn="base">
                <a:spcBef>
                  <a:spcPct val="0"/>
                </a:spcBef>
                <a:spcAft>
                  <a:spcPct val="0"/>
                </a:spcAft>
                <a:defRPr/>
              </a:pPr>
              <a:t>32</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7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0E38AAF-48DB-40DB-9AC6-BC607D125136}" type="slidenum">
              <a:rPr lang="en-US"/>
              <a:pPr fontAlgn="base">
                <a:spcBef>
                  <a:spcPct val="0"/>
                </a:spcBef>
                <a:spcAft>
                  <a:spcPct val="0"/>
                </a:spcAft>
              </a:pPr>
              <a:t>33</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p:spPr>
      </p:sp>
      <p:sp>
        <p:nvSpPr>
          <p:cNvPr id="1187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87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226191-4F1D-41FB-A4B7-6E77B9E7F13F}" type="slidenum">
              <a:rPr lang="en-US"/>
              <a:pPr fontAlgn="base">
                <a:spcBef>
                  <a:spcPct val="0"/>
                </a:spcBef>
                <a:spcAft>
                  <a:spcPct val="0"/>
                </a:spcAft>
              </a:pPr>
              <a:t>34</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endParaRPr lang="en-US" sz="500" smtClean="0">
              <a:latin typeface="Arial Unicode MS"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AD6535-4DCB-4AAD-A1F3-EDFF997B9A9F}" type="slidenum">
              <a:rPr lang="en-US"/>
              <a:pPr/>
              <a:t>41</a:t>
            </a:fld>
            <a:endParaRPr 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792CA0-7049-40A8-B82A-4C2DBE92DC07}" type="slidenum">
              <a:rPr lang="en-US"/>
              <a:pPr/>
              <a:t>42</a:t>
            </a:fld>
            <a:endParaRPr lang="en-US"/>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7153FF-B4DF-4E2A-96A7-5C4E1E2C5705}" type="slidenum">
              <a:rPr lang="en-US"/>
              <a:pPr/>
              <a:t>45</a:t>
            </a:fld>
            <a:endParaRPr 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a:ln/>
        </p:spPr>
      </p:sp>
      <p:sp>
        <p:nvSpPr>
          <p:cNvPr id="373763" name="Notes Placeholder 2"/>
          <p:cNvSpPr>
            <a:spLocks noGrp="1"/>
          </p:cNvSpPr>
          <p:nvPr>
            <p:ph type="body" idx="1"/>
          </p:nvPr>
        </p:nvSpPr>
        <p:spPr>
          <a:noFill/>
          <a:ln/>
        </p:spPr>
        <p:txBody>
          <a:bodyPr/>
          <a:lstStyle/>
          <a:p>
            <a:endParaRPr lang="en-US" smtClean="0"/>
          </a:p>
        </p:txBody>
      </p:sp>
      <p:sp>
        <p:nvSpPr>
          <p:cNvPr id="373764" name="Slide Number Placeholder 3"/>
          <p:cNvSpPr>
            <a:spLocks noGrp="1"/>
          </p:cNvSpPr>
          <p:nvPr>
            <p:ph type="sldNum" sz="quarter"/>
          </p:nvPr>
        </p:nvSpPr>
        <p:spPr>
          <a:noFill/>
        </p:spPr>
        <p:txBody>
          <a:bodyPr/>
          <a:lstStyle/>
          <a:p>
            <a:fld id="{1FDA5235-D26D-415C-922E-DF8A94A40DFD}" type="slidenum">
              <a:rPr lang="en-GB" smtClean="0"/>
              <a:pPr/>
              <a:t>7</a:t>
            </a:fld>
            <a:endParaRPr lang="en-GB"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p:spPr>
      </p:sp>
      <p:sp>
        <p:nvSpPr>
          <p:cNvPr id="1781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8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20FDE7-9675-4B0B-940E-DE8CD8693F8B}" type="slidenum">
              <a:rPr lang="en-US"/>
              <a:pPr fontAlgn="base">
                <a:spcBef>
                  <a:spcPct val="0"/>
                </a:spcBef>
                <a:spcAft>
                  <a:spcPct val="0"/>
                </a:spcAft>
              </a:pPr>
              <a:t>46</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97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C3CD6EE-EF9D-4D26-AA28-1A425F00721F}" type="slidenum">
              <a:rPr lang="en-US"/>
              <a:pPr fontAlgn="base">
                <a:spcBef>
                  <a:spcPct val="0"/>
                </a:spcBef>
                <a:spcAft>
                  <a:spcPct val="0"/>
                </a:spcAft>
              </a:pPr>
              <a:t>56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ln/>
        </p:spPr>
      </p:sp>
      <p:sp>
        <p:nvSpPr>
          <p:cNvPr id="376835" name="Notes Placeholder 2"/>
          <p:cNvSpPr>
            <a:spLocks noGrp="1"/>
          </p:cNvSpPr>
          <p:nvPr>
            <p:ph type="body" idx="1"/>
          </p:nvPr>
        </p:nvSpPr>
        <p:spPr>
          <a:noFill/>
          <a:ln/>
        </p:spPr>
        <p:txBody>
          <a:bodyPr/>
          <a:lstStyle/>
          <a:p>
            <a:r>
              <a:rPr lang="en-US" smtClean="0"/>
              <a:t>What is the white junk coating the surface?</a:t>
            </a:r>
          </a:p>
        </p:txBody>
      </p:sp>
      <p:sp>
        <p:nvSpPr>
          <p:cNvPr id="376836" name="Slide Number Placeholder 3"/>
          <p:cNvSpPr>
            <a:spLocks noGrp="1"/>
          </p:cNvSpPr>
          <p:nvPr>
            <p:ph type="sldNum" sz="quarter"/>
          </p:nvPr>
        </p:nvSpPr>
        <p:spPr>
          <a:noFill/>
        </p:spPr>
        <p:txBody>
          <a:bodyPr/>
          <a:lstStyle/>
          <a:p>
            <a:fld id="{6C81121E-0C02-454E-B9BB-42225620B868}" type="slidenum">
              <a:rPr lang="en-GB" smtClean="0"/>
              <a:pPr/>
              <a:t>58</a:t>
            </a:fld>
            <a:endParaRPr lang="en-GB"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Slide Image Placeholder 1"/>
          <p:cNvSpPr>
            <a:spLocks noGrp="1" noRot="1" noChangeAspect="1" noTextEdit="1"/>
          </p:cNvSpPr>
          <p:nvPr>
            <p:ph type="sldImg"/>
          </p:nvPr>
        </p:nvSpPr>
        <p:spPr bwMode="auto">
          <a:noFill/>
          <a:ln>
            <a:solidFill>
              <a:srgbClr val="000000"/>
            </a:solidFill>
            <a:miter lim="800000"/>
            <a:headEnd/>
            <a:tailEnd/>
          </a:ln>
        </p:spPr>
      </p:sp>
      <p:sp>
        <p:nvSpPr>
          <p:cNvPr id="3225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225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1734700-133A-4300-876B-A6F4229FDDC6}" type="slidenum">
              <a:rPr lang="en-US"/>
              <a:pPr fontAlgn="base">
                <a:spcBef>
                  <a:spcPct val="0"/>
                </a:spcBef>
                <a:spcAft>
                  <a:spcPct val="0"/>
                </a:spcAft>
              </a:pPr>
              <a:t>59</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983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1DD0A73-7B4A-4275-B220-3CF9CEC12EEE}" type="slidenum">
              <a:rPr lang="en-US"/>
              <a:pPr fontAlgn="base">
                <a:spcBef>
                  <a:spcPct val="0"/>
                </a:spcBef>
                <a:spcAft>
                  <a:spcPct val="0"/>
                </a:spcAft>
              </a:pPr>
              <a:t>61</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03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5D55023-EAF1-4308-9098-5EDC1506B60F}" type="slidenum">
              <a:rPr lang="en-US"/>
              <a:pPr fontAlgn="base">
                <a:spcBef>
                  <a:spcPct val="0"/>
                </a:spcBef>
                <a:spcAft>
                  <a:spcPct val="0"/>
                </a:spcAft>
              </a:pPr>
              <a:t>62</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13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621CFF3-C8CF-4196-B551-60DFD694A1B0}" type="slidenum">
              <a:rPr lang="en-US"/>
              <a:pPr fontAlgn="base">
                <a:spcBef>
                  <a:spcPct val="0"/>
                </a:spcBef>
                <a:spcAft>
                  <a:spcPct val="0"/>
                </a:spcAft>
              </a:pPr>
              <a:t>63</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5D777D9-2833-4C71-BBCD-7C924D37DCDB}" type="slidenum">
              <a:rPr lang="en-US"/>
              <a:pPr fontAlgn="base">
                <a:spcBef>
                  <a:spcPct val="0"/>
                </a:spcBef>
                <a:spcAft>
                  <a:spcPct val="0"/>
                </a:spcAft>
              </a:pPr>
              <a:t>67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D9FF6E8-3164-4461-8A1B-5606DA6EB02F}" type="slidenum">
              <a:rPr lang="en-US"/>
              <a:pPr fontAlgn="base">
                <a:spcBef>
                  <a:spcPct val="0"/>
                </a:spcBef>
                <a:spcAft>
                  <a:spcPct val="0"/>
                </a:spcAft>
              </a:pPr>
              <a:t>68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bwMode="auto">
          <a:noFill/>
          <a:ln>
            <a:solidFill>
              <a:srgbClr val="000000"/>
            </a:solidFill>
            <a:miter lim="800000"/>
            <a:headEnd/>
            <a:tailEnd/>
          </a:ln>
        </p:spPr>
      </p:sp>
      <p:sp>
        <p:nvSpPr>
          <p:cNvPr id="3307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307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EFEA3D3-6BB4-4C93-9838-8BF0153B53A5}" type="slidenum">
              <a:rPr lang="en-US"/>
              <a:pPr fontAlgn="base">
                <a:spcBef>
                  <a:spcPct val="0"/>
                </a:spcBef>
                <a:spcAft>
                  <a:spcPct val="0"/>
                </a:spcAft>
              </a:pPr>
              <a:t>70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Rectangle 8"/>
          <p:cNvSpPr>
            <a:spLocks noGrp="1" noChangeArrowheads="1"/>
          </p:cNvSpPr>
          <p:nvPr>
            <p:ph type="sldNum" sz="quarter"/>
          </p:nvPr>
        </p:nvSpPr>
        <p:spPr>
          <a:noFill/>
        </p:spPr>
        <p:txBody>
          <a:bodyPr/>
          <a:lstStyle/>
          <a:p>
            <a:pPr>
              <a:buFont typeface="Arial" pitchFamily="34" charset="0"/>
              <a:buNone/>
            </a:pPr>
            <a:fld id="{F52B8099-4208-476D-AFDB-D65E8ADC4AE4}" type="slidenum">
              <a:rPr lang="en-GB" smtClean="0">
                <a:latin typeface="Arial" pitchFamily="34" charset="0"/>
              </a:rPr>
              <a:pPr>
                <a:buFont typeface="Arial" pitchFamily="34" charset="0"/>
                <a:buNone/>
              </a:pPr>
              <a:t>10</a:t>
            </a:fld>
            <a:endParaRPr lang="en-GB" smtClean="0">
              <a:latin typeface="Arial" pitchFamily="34" charset="0"/>
            </a:endParaRPr>
          </a:p>
        </p:txBody>
      </p:sp>
      <p:sp>
        <p:nvSpPr>
          <p:cNvPr id="119811"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ea typeface="DejaVuSans" charset="0"/>
              <a:cs typeface="DejaVuSans" charset="0"/>
            </a:endParaRPr>
          </a:p>
        </p:txBody>
      </p:sp>
      <p:sp>
        <p:nvSpPr>
          <p:cNvPr id="119812" name="Rectangle 2"/>
          <p:cNvSpPr>
            <a:spLocks noGrp="1"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p:spPr>
      </p:sp>
      <p:sp>
        <p:nvSpPr>
          <p:cNvPr id="1525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2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7F76F47-A5FD-4188-A029-C65DC61FEF70}" type="slidenum">
              <a:rPr lang="en-US"/>
              <a:pPr fontAlgn="base">
                <a:spcBef>
                  <a:spcPct val="0"/>
                </a:spcBef>
                <a:spcAft>
                  <a:spcPct val="0"/>
                </a:spcAft>
              </a:pPr>
              <a:t>71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3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64BF257-51FB-4865-A982-557428431726}" type="slidenum">
              <a:rPr lang="en-US"/>
              <a:pPr fontAlgn="base">
                <a:spcBef>
                  <a:spcPct val="0"/>
                </a:spcBef>
                <a:spcAft>
                  <a:spcPct val="0"/>
                </a:spcAft>
              </a:pPr>
              <a:t>72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5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8AAAC9-3B14-458A-9A44-CFB182B710E0}" type="slidenum">
              <a:rPr lang="en-US"/>
              <a:pPr fontAlgn="base">
                <a:spcBef>
                  <a:spcPct val="0"/>
                </a:spcBef>
                <a:spcAft>
                  <a:spcPct val="0"/>
                </a:spcAft>
              </a:pPr>
              <a:t>76</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65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6A595D8-CBD9-4F51-83C5-C7BA48B85266}" type="slidenum">
              <a:rPr lang="en-US"/>
              <a:pPr fontAlgn="base">
                <a:spcBef>
                  <a:spcPct val="0"/>
                </a:spcBef>
                <a:spcAft>
                  <a:spcPct val="0"/>
                </a:spcAft>
              </a:pPr>
              <a:t>77</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75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CEDDE71-BF2D-46B5-9531-44130A6069B8}" type="slidenum">
              <a:rPr lang="en-US"/>
              <a:pPr fontAlgn="base">
                <a:spcBef>
                  <a:spcPct val="0"/>
                </a:spcBef>
                <a:spcAft>
                  <a:spcPct val="0"/>
                </a:spcAft>
              </a:pPr>
              <a:t>78</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Slide Image Placeholder 1"/>
          <p:cNvSpPr>
            <a:spLocks noGrp="1" noRot="1" noChangeAspect="1" noTextEdit="1"/>
          </p:cNvSpPr>
          <p:nvPr>
            <p:ph type="sldImg"/>
          </p:nvPr>
        </p:nvSpPr>
        <p:spPr bwMode="auto">
          <a:noFill/>
          <a:ln>
            <a:solidFill>
              <a:srgbClr val="000000"/>
            </a:solidFill>
            <a:miter lim="800000"/>
            <a:headEnd/>
            <a:tailEnd/>
          </a:ln>
        </p:spPr>
      </p:sp>
      <p:sp>
        <p:nvSpPr>
          <p:cNvPr id="3727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727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5DD0523-5482-4ECF-A1A3-098647588B61}" type="slidenum">
              <a:rPr lang="en-US" smtClean="0"/>
              <a:pPr fontAlgn="base">
                <a:spcBef>
                  <a:spcPct val="0"/>
                </a:spcBef>
                <a:spcAft>
                  <a:spcPct val="0"/>
                </a:spcAft>
                <a:defRPr/>
              </a:pPr>
              <a:t>82</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80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4E8F760-FDFF-4165-80D1-0C12A7D66219}" type="slidenum">
              <a:rPr lang="en-US"/>
              <a:pPr fontAlgn="base">
                <a:spcBef>
                  <a:spcPct val="0"/>
                </a:spcBef>
                <a:spcAft>
                  <a:spcPct val="0"/>
                </a:spcAft>
              </a:pPr>
              <a:t>83</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90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F4A2670-E1F7-4E20-9ACC-20CA1B8B63D1}" type="slidenum">
              <a:rPr lang="en-US"/>
              <a:pPr fontAlgn="base">
                <a:spcBef>
                  <a:spcPct val="0"/>
                </a:spcBef>
                <a:spcAft>
                  <a:spcPct val="0"/>
                </a:spcAft>
              </a:pPr>
              <a:t>84</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p:spPr>
        <p:txBody>
          <a:bodyPr/>
          <a:lstStyle/>
          <a:p>
            <a:r>
              <a:rPr lang="en-US" dirty="0" smtClean="0"/>
              <a:t>Lines of </a:t>
            </a:r>
            <a:r>
              <a:rPr lang="en-US" dirty="0" err="1" smtClean="0"/>
              <a:t>Zahn</a:t>
            </a:r>
            <a:r>
              <a:rPr lang="en-US" dirty="0" smtClean="0"/>
              <a:t>, gross and microscopic, top, is evidence to prove a clot is PRE-mortem.</a:t>
            </a:r>
          </a:p>
          <a:p>
            <a:r>
              <a:rPr lang="en-US" dirty="0" smtClean="0"/>
              <a:t>Clots appearing like current jelly or chicken fat are said to be POST-mortem.</a:t>
            </a:r>
          </a:p>
          <a:p>
            <a:r>
              <a:rPr lang="en-US" dirty="0" smtClean="0"/>
              <a:t>In general, post mortem clots are rather AMORPHOUS and have no binding texture when you squeeze them</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bwMode="auto">
          <a:noFill/>
          <a:ln>
            <a:solidFill>
              <a:srgbClr val="000000"/>
            </a:solidFill>
            <a:miter lim="800000"/>
            <a:headEnd/>
            <a:tailEnd/>
          </a:ln>
        </p:spPr>
      </p:sp>
      <p:sp>
        <p:nvSpPr>
          <p:cNvPr id="3737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73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48B5F71-0581-44A0-9BA8-4D93452CD827}" type="slidenum">
              <a:rPr lang="en-US"/>
              <a:pPr fontAlgn="base">
                <a:spcBef>
                  <a:spcPct val="0"/>
                </a:spcBef>
                <a:spcAft>
                  <a:spcPct val="0"/>
                </a:spcAft>
              </a:pPr>
              <a:t>87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4C2FB45C-C55A-42B0-BA8C-A4E88A0709EB}" type="slidenum">
              <a:rPr lang="en-US" smtClean="0">
                <a:latin typeface="Arial" pitchFamily="34" charset="0"/>
              </a:rPr>
              <a:pPr/>
              <a:t>11</a:t>
            </a:fld>
            <a:endParaRPr lang="en-US" smtClean="0">
              <a:latin typeface="Arial" pitchFamily="34" charset="0"/>
            </a:endParaRP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bwMode="auto">
          <a:noFill/>
          <a:ln>
            <a:solidFill>
              <a:srgbClr val="000000"/>
            </a:solidFill>
            <a:miter lim="800000"/>
            <a:headEnd/>
            <a:tailEnd/>
          </a:ln>
        </p:spPr>
      </p:sp>
      <p:sp>
        <p:nvSpPr>
          <p:cNvPr id="3758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758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1E55A48-4B78-47E1-ADAD-8197F7F46637}" type="slidenum">
              <a:rPr lang="en-US"/>
              <a:pPr fontAlgn="base">
                <a:spcBef>
                  <a:spcPct val="0"/>
                </a:spcBef>
                <a:spcAft>
                  <a:spcPct val="0"/>
                </a:spcAft>
              </a:pPr>
              <a:t>88</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bwMode="auto">
          <a:noFill/>
          <a:ln>
            <a:solidFill>
              <a:srgbClr val="000000"/>
            </a:solidFill>
            <a:miter lim="800000"/>
            <a:headEnd/>
            <a:tailEnd/>
          </a:ln>
        </p:spPr>
      </p:sp>
      <p:sp>
        <p:nvSpPr>
          <p:cNvPr id="3491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491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A4CF247-A7F9-44D5-BA9D-6F4A5D6CD5FE}" type="slidenum">
              <a:rPr lang="en-US"/>
              <a:pPr fontAlgn="base">
                <a:spcBef>
                  <a:spcPct val="0"/>
                </a:spcBef>
                <a:spcAft>
                  <a:spcPct val="0"/>
                </a:spcAft>
              </a:pPr>
              <a:t>90</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p:spPr>
        <p:txBody>
          <a:bodyPr wrap="none" anchor="ctr"/>
          <a:lstStyle/>
          <a:p>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00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2930F5B-64AA-4905-A985-B6748151A043}" type="slidenum">
              <a:rPr lang="en-US"/>
              <a:pPr fontAlgn="base">
                <a:spcBef>
                  <a:spcPct val="0"/>
                </a:spcBef>
                <a:spcAft>
                  <a:spcPct val="0"/>
                </a:spcAft>
              </a:pPr>
              <a:t>93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10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BED039C-2185-4DD6-87F7-DEA20E452BD7}" type="slidenum">
              <a:rPr lang="en-US"/>
              <a:pPr fontAlgn="base">
                <a:spcBef>
                  <a:spcPct val="0"/>
                </a:spcBef>
                <a:spcAft>
                  <a:spcPct val="0"/>
                </a:spcAft>
              </a:pPr>
              <a:t>94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Image Placeholder 1"/>
          <p:cNvSpPr>
            <a:spLocks noGrp="1" noRot="1" noChangeAspect="1" noTextEdit="1"/>
          </p:cNvSpPr>
          <p:nvPr>
            <p:ph type="sldImg"/>
          </p:nvPr>
        </p:nvSpPr>
        <p:spPr bwMode="auto">
          <a:noFill/>
          <a:ln>
            <a:solidFill>
              <a:srgbClr val="000000"/>
            </a:solidFill>
            <a:miter lim="800000"/>
            <a:headEnd/>
            <a:tailEnd/>
          </a:ln>
        </p:spPr>
      </p:sp>
      <p:sp>
        <p:nvSpPr>
          <p:cNvPr id="3522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522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1A1A7C9-9562-4781-9870-D3E8543B72D0}" type="slidenum">
              <a:rPr lang="en-US"/>
              <a:pPr fontAlgn="base">
                <a:spcBef>
                  <a:spcPct val="0"/>
                </a:spcBef>
                <a:spcAft>
                  <a:spcPct val="0"/>
                </a:spcAft>
              </a:pPr>
              <a:t>96</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bwMode="auto">
          <a:noFill/>
          <a:ln>
            <a:solidFill>
              <a:srgbClr val="000000"/>
            </a:solidFill>
            <a:miter lim="800000"/>
            <a:headEnd/>
            <a:tailEnd/>
          </a:ln>
        </p:spPr>
      </p:sp>
      <p:sp>
        <p:nvSpPr>
          <p:cNvPr id="3543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543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D4D8397-B4C0-465A-88F0-926AA7FA0DFD}" type="slidenum">
              <a:rPr lang="en-US"/>
              <a:pPr fontAlgn="base">
                <a:spcBef>
                  <a:spcPct val="0"/>
                </a:spcBef>
                <a:spcAft>
                  <a:spcPct val="0"/>
                </a:spcAft>
              </a:pPr>
              <a:t>97</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bwMode="auto">
          <a:noFill/>
          <a:ln>
            <a:solidFill>
              <a:srgbClr val="000000"/>
            </a:solidFill>
            <a:miter lim="800000"/>
            <a:headEnd/>
            <a:tailEnd/>
          </a:ln>
        </p:spPr>
      </p:sp>
      <p:sp>
        <p:nvSpPr>
          <p:cNvPr id="3799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799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0098D3F-16F5-4FCE-99A5-ED407A0C0DC9}" type="slidenum">
              <a:rPr lang="en-US"/>
              <a:pPr fontAlgn="base">
                <a:spcBef>
                  <a:spcPct val="0"/>
                </a:spcBef>
                <a:spcAft>
                  <a:spcPct val="0"/>
                </a:spcAft>
              </a:pPr>
              <a:t>102</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B8880678-885A-4C4A-A6F7-6292DC225C13}" type="slidenum">
              <a:rPr lang="en-US"/>
              <a:pPr/>
              <a:t>103</a:t>
            </a:fld>
            <a:endParaRPr lang="en-US"/>
          </a:p>
        </p:txBody>
      </p:sp>
      <p:sp>
        <p:nvSpPr>
          <p:cNvPr id="28675" name="Rectangle 1"/>
          <p:cNvSpPr>
            <a:spLocks noGrp="1" noRot="1" noChangeAspect="1" noChangeArrowheads="1" noTextEdit="1"/>
          </p:cNvSpPr>
          <p:nvPr>
            <p:ph type="sldImg"/>
          </p:nvPr>
        </p:nvSpPr>
        <p:spPr>
          <a:ln>
            <a:noFill/>
          </a:ln>
        </p:spPr>
      </p:sp>
      <p:sp>
        <p:nvSpPr>
          <p:cNvPr id="28676" name="Rectangle 2"/>
          <p:cNvSpPr>
            <a:spLocks noGrp="1" noChangeArrowheads="1"/>
          </p:cNvSpPr>
          <p:nvPr>
            <p:ph type="body" idx="1"/>
          </p:nvPr>
        </p:nvSpPr>
        <p:spPr>
          <a:noFill/>
          <a:ln w="9525"/>
        </p:spPr>
        <p:txBody>
          <a:bodyPr/>
          <a:lstStyle/>
          <a:p>
            <a:endParaRPr lang="en-GB"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A31A742A-C62E-4AC9-A981-822BBA45A2F0}" type="slidenum">
              <a:rPr lang="en-US" smtClean="0"/>
              <a:pPr/>
              <a:t>107</a:t>
            </a:fld>
            <a:endParaRPr lang="en-US" smtClean="0"/>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p:spPr>
        <p:txBody>
          <a:bodyPr/>
          <a:lstStyle/>
          <a:p>
            <a:pPr eaLnBrk="1" hangingPunct="1"/>
            <a:r>
              <a:rPr lang="en-US" smtClean="0"/>
              <a:t>The acid fast stain for acid fast bacteria is also called the Ziel-Neilseon stain, or simply AFB stain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79F5DC9C-EB6F-4800-B5F6-E463C3CF2F40}" type="slidenum">
              <a:rPr lang="en-US" smtClean="0"/>
              <a:pPr/>
              <a:t>14</a:t>
            </a:fld>
            <a:endParaRPr lang="en-US"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p:spPr>
      </p:sp>
      <p:sp>
        <p:nvSpPr>
          <p:cNvPr id="1361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61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B312853-E221-41B4-9003-5CC6CE9A065F}" type="slidenum">
              <a:rPr lang="en-US"/>
              <a:pPr fontAlgn="base">
                <a:spcBef>
                  <a:spcPct val="0"/>
                </a:spcBef>
                <a:spcAft>
                  <a:spcPct val="0"/>
                </a:spcAft>
              </a:pPr>
              <a:t>113</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9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1101182-DB7D-44A7-BB30-76EDB1985954}" type="slidenum">
              <a:rPr lang="en-US"/>
              <a:pPr fontAlgn="base">
                <a:spcBef>
                  <a:spcPct val="0"/>
                </a:spcBef>
                <a:spcAft>
                  <a:spcPct val="0"/>
                </a:spcAft>
              </a:pPr>
              <a:t>115</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0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5949D6B-3736-4B98-A30C-C218F916FBF2}" type="slidenum">
              <a:rPr lang="en-US"/>
              <a:pPr fontAlgn="base">
                <a:spcBef>
                  <a:spcPct val="0"/>
                </a:spcBef>
                <a:spcAft>
                  <a:spcPct val="0"/>
                </a:spcAft>
              </a:pPr>
              <a:t>116</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2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2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8DE982C-0AFD-4E77-AE9F-6CB096A8B228}" type="slidenum">
              <a:rPr lang="en-US"/>
              <a:pPr fontAlgn="base">
                <a:spcBef>
                  <a:spcPct val="0"/>
                </a:spcBef>
                <a:spcAft>
                  <a:spcPct val="0"/>
                </a:spcAft>
              </a:pPr>
              <a:t>117</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1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4C014B3-850E-42A5-B718-D781EBF624DB}" type="slidenum">
              <a:rPr lang="en-US"/>
              <a:pPr fontAlgn="base">
                <a:spcBef>
                  <a:spcPct val="0"/>
                </a:spcBef>
                <a:spcAft>
                  <a:spcPct val="0"/>
                </a:spcAft>
              </a:pPr>
              <a:t>118</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p:spPr>
      </p:sp>
      <p:sp>
        <p:nvSpPr>
          <p:cNvPr id="167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3ABF0A1E-A990-4336-A8EF-A448E6B38DEB}" type="slidenum">
              <a:rPr lang="en-US" smtClean="0"/>
              <a:pPr>
                <a:defRPr/>
              </a:pPr>
              <a:t>130</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Rectangle 8"/>
          <p:cNvSpPr>
            <a:spLocks noGrp="1" noChangeArrowheads="1"/>
          </p:cNvSpPr>
          <p:nvPr>
            <p:ph type="sldNum" sz="quarter"/>
          </p:nvPr>
        </p:nvSpPr>
        <p:spPr>
          <a:noFill/>
        </p:spPr>
        <p:txBody>
          <a:bodyPr/>
          <a:lstStyle/>
          <a:p>
            <a:fld id="{E0D3B492-1799-4D50-9504-E069194D539D}" type="slidenum">
              <a:rPr lang="en-GB" smtClean="0"/>
              <a:pPr/>
              <a:t>134</a:t>
            </a:fld>
            <a:endParaRPr lang="en-GB" smtClean="0"/>
          </a:p>
        </p:txBody>
      </p:sp>
      <p:sp>
        <p:nvSpPr>
          <p:cNvPr id="14233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ea typeface="DejaVuSans" charset="0"/>
              <a:cs typeface="DejaVuSans" charset="0"/>
            </a:endParaRPr>
          </a:p>
        </p:txBody>
      </p:sp>
      <p:sp>
        <p:nvSpPr>
          <p:cNvPr id="142340" name="Text Box 2"/>
          <p:cNvSpPr>
            <a:spLocks noGrp="1" noChangeArrowheads="1"/>
          </p:cNvSpPr>
          <p:nvPr>
            <p:ph type="body"/>
          </p:nvPr>
        </p:nvSpPr>
        <p:spPr>
          <a:xfrm>
            <a:off x="685800" y="4343400"/>
            <a:ext cx="5486400" cy="4114800"/>
          </a:xfrm>
          <a:noFill/>
          <a:ln/>
        </p:spPr>
        <p:txBody>
          <a:bodyPr lIns="90000" tIns="46800" rIns="90000" bIns="46800"/>
          <a:lstStyle/>
          <a:p>
            <a:pPr eaLnBrk="1" hangingPunct="1">
              <a:lnSpc>
                <a:spcPct val="93000"/>
              </a:lnSpc>
              <a:spcBef>
                <a:spcPts val="450"/>
              </a:spcBef>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latin typeface="Arial" charset="0"/>
                <a:ea typeface="DejaVuSans" charset="0"/>
                <a:cs typeface="DejaVuSans" charset="0"/>
              </a:rPr>
              <a:t>Intradermal nevus</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3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72E2890-4229-4F92-8BC5-84BF6AF18074}" type="slidenum">
              <a:rPr lang="en-US"/>
              <a:pPr fontAlgn="base">
                <a:spcBef>
                  <a:spcPct val="0"/>
                </a:spcBef>
                <a:spcAft>
                  <a:spcPct val="0"/>
                </a:spcAft>
              </a:pPr>
              <a:t>135</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p:spPr>
      </p:sp>
      <p:sp>
        <p:nvSpPr>
          <p:cNvPr id="1546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4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394889-A929-4686-AA37-74A89D54538F}" type="slidenum">
              <a:rPr lang="en-US"/>
              <a:pPr fontAlgn="base">
                <a:spcBef>
                  <a:spcPct val="0"/>
                </a:spcBef>
                <a:spcAft>
                  <a:spcPct val="0"/>
                </a:spcAft>
              </a:pPr>
              <a:t>136</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p:spPr>
      </p:sp>
      <p:sp>
        <p:nvSpPr>
          <p:cNvPr id="155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5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86CCF86-E0E1-497E-AD80-872A21128392}" type="slidenum">
              <a:rPr lang="en-US"/>
              <a:pPr fontAlgn="base">
                <a:spcBef>
                  <a:spcPct val="0"/>
                </a:spcBef>
                <a:spcAft>
                  <a:spcPct val="0"/>
                </a:spcAft>
              </a:pPr>
              <a:t>137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BB8C6837-3F44-43E8-94F9-26D4932D4684}" type="slidenum">
              <a:rPr lang="en-US" smtClean="0"/>
              <a:pPr/>
              <a:t>16</a:t>
            </a:fld>
            <a:endParaRPr lang="en-US"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r>
              <a:rPr lang="en-US" dirty="0" smtClean="0"/>
              <a:t>Liver with extensive </a:t>
            </a:r>
            <a:r>
              <a:rPr lang="en-US" dirty="0" err="1" smtClean="0"/>
              <a:t>macrovesicular</a:t>
            </a:r>
            <a:r>
              <a:rPr lang="en-US" dirty="0" smtClean="0"/>
              <a:t> fat. Nearly all of the </a:t>
            </a:r>
            <a:r>
              <a:rPr lang="en-US" dirty="0" err="1" smtClean="0"/>
              <a:t>hepatocytes</a:t>
            </a:r>
            <a:r>
              <a:rPr lang="en-US" dirty="0" smtClean="0"/>
              <a:t> in this field are filled with a large clear lipid vacuole. The vacuole is clear because the fat has been removed in tissue processing. </a:t>
            </a:r>
          </a:p>
          <a:p>
            <a:pPr eaLnBrk="1" hangingPunct="1"/>
            <a:r>
              <a:rPr lang="en-US" dirty="0" smtClean="0"/>
              <a:t>If you estimate that 50% of the </a:t>
            </a:r>
            <a:r>
              <a:rPr lang="en-US" dirty="0" err="1" smtClean="0"/>
              <a:t>histologic</a:t>
            </a:r>
            <a:r>
              <a:rPr lang="en-US" dirty="0" smtClean="0"/>
              <a:t> cross area of this slide is “clear”, i.e., “fat”, and the liver weighs, say 2000 gm. (normal = 1400-1800), then you can say 1000 </a:t>
            </a:r>
            <a:r>
              <a:rPr lang="en-US" dirty="0" err="1" smtClean="0"/>
              <a:t>gms</a:t>
            </a:r>
            <a:r>
              <a:rPr lang="en-US" dirty="0" smtClean="0"/>
              <a:t> are fat, right?  </a:t>
            </a:r>
            <a:r>
              <a:rPr lang="en-US" dirty="0" err="1" smtClean="0"/>
              <a:t>Ans:YES</a:t>
            </a:r>
            <a:endParaRPr lang="en-US" dirty="0"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Slide Image Placeholder 1"/>
          <p:cNvSpPr>
            <a:spLocks noGrp="1" noRot="1" noChangeAspect="1" noTextEdit="1"/>
          </p:cNvSpPr>
          <p:nvPr>
            <p:ph type="sldImg"/>
          </p:nvPr>
        </p:nvSpPr>
        <p:spPr bwMode="auto">
          <a:noFill/>
          <a:ln>
            <a:solidFill>
              <a:srgbClr val="000000"/>
            </a:solidFill>
            <a:miter lim="800000"/>
            <a:headEnd/>
            <a:tailEnd/>
          </a:ln>
        </p:spPr>
      </p:sp>
      <p:sp>
        <p:nvSpPr>
          <p:cNvPr id="411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11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B32C362-4916-4E1B-950F-87E7D4E1945E}" type="slidenum">
              <a:rPr lang="en-US"/>
              <a:pPr fontAlgn="base">
                <a:spcBef>
                  <a:spcPct val="0"/>
                </a:spcBef>
                <a:spcAft>
                  <a:spcPct val="0"/>
                </a:spcAft>
              </a:pPr>
              <a:t>139</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Slide Image Placeholder 1"/>
          <p:cNvSpPr>
            <a:spLocks noGrp="1" noRot="1" noChangeAspect="1" noTextEdit="1"/>
          </p:cNvSpPr>
          <p:nvPr>
            <p:ph type="sldImg"/>
          </p:nvPr>
        </p:nvSpPr>
        <p:spPr bwMode="auto">
          <a:noFill/>
          <a:ln>
            <a:solidFill>
              <a:srgbClr val="000000"/>
            </a:solidFill>
            <a:miter lim="800000"/>
            <a:headEnd/>
            <a:tailEnd/>
          </a:ln>
        </p:spPr>
      </p:sp>
      <p:sp>
        <p:nvSpPr>
          <p:cNvPr id="4126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12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E69C0D6-1E4B-417A-9E8C-E0514C7715C0}" type="slidenum">
              <a:rPr lang="en-US"/>
              <a:pPr fontAlgn="base">
                <a:spcBef>
                  <a:spcPct val="0"/>
                </a:spcBef>
                <a:spcAft>
                  <a:spcPct val="0"/>
                </a:spcAft>
              </a:pPr>
              <a:t>140</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p:spPr>
      </p:sp>
      <p:sp>
        <p:nvSpPr>
          <p:cNvPr id="157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7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8EECF38-F879-4A3F-A009-14E36BB03B1C}" type="slidenum">
              <a:rPr lang="en-US"/>
              <a:pPr fontAlgn="base">
                <a:spcBef>
                  <a:spcPct val="0"/>
                </a:spcBef>
                <a:spcAft>
                  <a:spcPct val="0"/>
                </a:spcAft>
              </a:pPr>
              <a:t>143</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0420" name="Slide Number Placeholder 3"/>
          <p:cNvSpPr>
            <a:spLocks noGrp="1"/>
          </p:cNvSpPr>
          <p:nvPr>
            <p:ph type="sldNum" sz="quarter" idx="5"/>
          </p:nvPr>
        </p:nvSpPr>
        <p:spPr bwMode="auto">
          <a:noFill/>
          <a:ln>
            <a:miter lim="800000"/>
            <a:headEnd/>
            <a:tailEnd/>
          </a:ln>
        </p:spPr>
        <p:txBody>
          <a:bodyPr/>
          <a:lstStyle/>
          <a:p>
            <a:fld id="{92B2F6DD-A6F8-4C9D-86EB-F223B8C12D9D}" type="slidenum">
              <a:rPr lang="ar-SA"/>
              <a:pPr/>
              <a:t>145</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p:spPr>
      </p:sp>
      <p:sp>
        <p:nvSpPr>
          <p:cNvPr id="1587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8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464FAEC-CB26-4079-8E3E-7AE28016E98A}" type="slidenum">
              <a:rPr lang="en-US"/>
              <a:pPr fontAlgn="base">
                <a:spcBef>
                  <a:spcPct val="0"/>
                </a:spcBef>
                <a:spcAft>
                  <a:spcPct val="0"/>
                </a:spcAft>
              </a:pPr>
              <a:t>146</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p:spPr>
      </p:sp>
      <p:sp>
        <p:nvSpPr>
          <p:cNvPr id="1597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9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DFCC2FD-D36D-4881-8B37-4577A9AC63F1}" type="slidenum">
              <a:rPr lang="en-US"/>
              <a:pPr fontAlgn="base">
                <a:spcBef>
                  <a:spcPct val="0"/>
                </a:spcBef>
                <a:spcAft>
                  <a:spcPct val="0"/>
                </a:spcAft>
              </a:pPr>
              <a:t>147</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p:spPr>
      </p:sp>
      <p:sp>
        <p:nvSpPr>
          <p:cNvPr id="1607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0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1DDC7F2-8C4E-4E56-9C35-24810AA2ED41}" type="slidenum">
              <a:rPr lang="en-US"/>
              <a:pPr fontAlgn="base">
                <a:spcBef>
                  <a:spcPct val="0"/>
                </a:spcBef>
                <a:spcAft>
                  <a:spcPct val="0"/>
                </a:spcAft>
              </a:pPr>
              <a:t>150</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p:spPr>
      </p:sp>
      <p:sp>
        <p:nvSpPr>
          <p:cNvPr id="1617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1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C4FBE4F-F2AF-4A69-ADB9-7AE9702D66DE}" type="slidenum">
              <a:rPr lang="en-US"/>
              <a:pPr fontAlgn="base">
                <a:spcBef>
                  <a:spcPct val="0"/>
                </a:spcBef>
                <a:spcAft>
                  <a:spcPct val="0"/>
                </a:spcAft>
              </a:pPr>
              <a:t>151</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p:spPr>
      </p:sp>
      <p:sp>
        <p:nvSpPr>
          <p:cNvPr id="1628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2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2E30C1-ABDA-402D-860F-9942D640AC1A}" type="slidenum">
              <a:rPr lang="en-US"/>
              <a:pPr fontAlgn="base">
                <a:spcBef>
                  <a:spcPct val="0"/>
                </a:spcBef>
                <a:spcAft>
                  <a:spcPct val="0"/>
                </a:spcAft>
              </a:pPr>
              <a:t>152</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Opened mature cystic </a:t>
            </a:r>
            <a:r>
              <a:rPr lang="en-US" dirty="0" err="1" smtClean="0"/>
              <a:t>teratoma</a:t>
            </a:r>
            <a:r>
              <a:rPr lang="en-US" dirty="0" smtClean="0"/>
              <a:t> ( </a:t>
            </a:r>
            <a:r>
              <a:rPr lang="en-US" dirty="0" err="1" smtClean="0"/>
              <a:t>dermoid</a:t>
            </a:r>
            <a:r>
              <a:rPr lang="en-US" dirty="0" smtClean="0"/>
              <a:t> cyst ) shows hair (bottom ) and a mixture of tissues .</a:t>
            </a:r>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154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r>
              <a:rPr lang="en-US" smtClean="0"/>
              <a:t>Point out the microvesicular and macrovescicular fat.</a:t>
            </a:r>
          </a:p>
        </p:txBody>
      </p:sp>
      <p:sp>
        <p:nvSpPr>
          <p:cNvPr id="108548" name="Slide Number Placeholder 3"/>
          <p:cNvSpPr>
            <a:spLocks noGrp="1"/>
          </p:cNvSpPr>
          <p:nvPr>
            <p:ph type="sldNum" sz="quarter" idx="5"/>
          </p:nvPr>
        </p:nvSpPr>
        <p:spPr>
          <a:noFill/>
        </p:spPr>
        <p:txBody>
          <a:bodyPr/>
          <a:lstStyle/>
          <a:p>
            <a:fld id="{02BC10EC-5AB9-4643-8A8E-CF4560AC724D}" type="slidenum">
              <a:rPr lang="en-US" smtClean="0"/>
              <a:pPr/>
              <a:t>17</a:t>
            </a:fld>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09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37C299C-695D-446B-A2E0-4398D6DD0B53}" type="slidenum">
              <a:rPr lang="en-US"/>
              <a:pPr fontAlgn="base">
                <a:spcBef>
                  <a:spcPct val="0"/>
                </a:spcBef>
                <a:spcAft>
                  <a:spcPct val="0"/>
                </a:spcAft>
              </a:pPr>
              <a:t>155</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Picture shows skin tissue ( upper part ) beneath which there this </a:t>
            </a:r>
            <a:r>
              <a:rPr lang="en-US" smtClean="0"/>
              <a:t>brain tissue .</a:t>
            </a:r>
            <a:endParaRPr lang="en-US"/>
          </a:p>
        </p:txBody>
      </p:sp>
      <p:sp>
        <p:nvSpPr>
          <p:cNvPr id="4" name="Slide Number Placeholder 3"/>
          <p:cNvSpPr>
            <a:spLocks noGrp="1"/>
          </p:cNvSpPr>
          <p:nvPr>
            <p:ph type="sldNum" sz="quarter" idx="10"/>
          </p:nvPr>
        </p:nvSpPr>
        <p:spPr/>
        <p:txBody>
          <a:bodyPr/>
          <a:lstStyle/>
          <a:p>
            <a:fld id="{A760D0CF-7A23-4EA1-97A0-297F96E92A08}" type="slidenum">
              <a:rPr lang="en-US" smtClean="0"/>
              <a:pPr/>
              <a:t>156</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4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A182FE0-E962-4146-A2F8-823DF8D45663}" type="slidenum">
              <a:rPr lang="en-US"/>
              <a:pPr fontAlgn="base">
                <a:spcBef>
                  <a:spcPct val="0"/>
                </a:spcBef>
                <a:spcAft>
                  <a:spcPct val="0"/>
                </a:spcAft>
              </a:pPr>
              <a:t>157</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p:spPr>
      </p:sp>
      <p:sp>
        <p:nvSpPr>
          <p:cNvPr id="1751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51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5329133-EAAA-43A4-88A9-5A47B937B2D0}" type="slidenum">
              <a:rPr lang="en-US"/>
              <a:pPr fontAlgn="base">
                <a:spcBef>
                  <a:spcPct val="0"/>
                </a:spcBef>
                <a:spcAft>
                  <a:spcPct val="0"/>
                </a:spcAft>
              </a:pPr>
              <a:t>158</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9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4C3C2B1-BD8D-4667-A679-1A883F9AEE6F}" type="slidenum">
              <a:rPr lang="en-US"/>
              <a:pPr fontAlgn="base">
                <a:spcBef>
                  <a:spcPct val="0"/>
                </a:spcBef>
                <a:spcAft>
                  <a:spcPct val="0"/>
                </a:spcAft>
              </a:pPr>
              <a:t>164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4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9A1D150-603D-4F25-87AF-DD870F07599E}" type="slidenum">
              <a:rPr lang="en-US"/>
              <a:pPr fontAlgn="base">
                <a:spcBef>
                  <a:spcPct val="0"/>
                </a:spcBef>
                <a:spcAft>
                  <a:spcPct val="0"/>
                </a:spcAft>
              </a:pPr>
              <a:t>172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16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3DE5C13-A45B-4470-9F1A-C723550D3D56}" type="slidenum">
              <a:rPr lang="en-US"/>
              <a:pPr fontAlgn="base">
                <a:spcBef>
                  <a:spcPct val="0"/>
                </a:spcBef>
                <a:spcAft>
                  <a:spcPct val="0"/>
                </a:spcAft>
              </a:pPr>
              <a:t>18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p:spPr>
      </p:sp>
      <p:sp>
        <p:nvSpPr>
          <p:cNvPr id="1320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21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F7ED4F2-F32E-4142-9E79-6FDB72B22059}" type="slidenum">
              <a:rPr lang="en-US"/>
              <a:pPr fontAlgn="base">
                <a:spcBef>
                  <a:spcPct val="0"/>
                </a:spcBef>
                <a:spcAft>
                  <a:spcPct val="0"/>
                </a:spcAft>
              </a:pPr>
              <a:t>22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F41E1B2-87E4-486A-9C3F-684719F7BAE8}" type="datetimeFigureOut">
              <a:rPr lang="en-US" smtClean="0"/>
              <a:pPr/>
              <a:t>9/15/2012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41E1B2-87E4-486A-9C3F-684719F7BAE8}" type="datetimeFigureOut">
              <a:rPr lang="en-US" smtClean="0"/>
              <a:pPr/>
              <a:t>9/15/2012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41E1B2-87E4-486A-9C3F-684719F7BAE8}" type="datetimeFigureOut">
              <a:rPr lang="en-US" smtClean="0"/>
              <a:pPr/>
              <a:t>9/15/2012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44475"/>
            <a:ext cx="838835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838200" y="6245225"/>
            <a:ext cx="1901825" cy="476250"/>
          </a:xfrm>
        </p:spPr>
        <p:txBody>
          <a:bodyPr/>
          <a:lstStyle>
            <a:lvl1pPr>
              <a:defRPr/>
            </a:lvl1pPr>
          </a:lstStyle>
          <a:p>
            <a:endParaRPr lang="en-US"/>
          </a:p>
        </p:txBody>
      </p:sp>
      <p:sp>
        <p:nvSpPr>
          <p:cNvPr id="4" name="Footer Placeholder 3"/>
          <p:cNvSpPr>
            <a:spLocks noGrp="1"/>
          </p:cNvSpPr>
          <p:nvPr>
            <p:ph type="ftr" sz="quarter" idx="11"/>
          </p:nvPr>
        </p:nvSpPr>
        <p:spPr>
          <a:xfrm>
            <a:off x="34290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937375" y="6245225"/>
            <a:ext cx="1901825" cy="476250"/>
          </a:xfrm>
        </p:spPr>
        <p:txBody>
          <a:bodyPr/>
          <a:lstStyle>
            <a:lvl1pPr>
              <a:defRPr/>
            </a:lvl1pPr>
          </a:lstStyle>
          <a:p>
            <a:fld id="{F3B7729C-63C3-4B86-94F6-92CDE660A2AE}" type="slidenum">
              <a:rPr lang="ar-SA"/>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defRPr/>
            </a:pPr>
            <a:fld id="{BBA43A81-A907-45F4-919E-A0686AEB8F6E}"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00FC2E1-7835-4AB1-AB25-808770810F0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41E1B2-87E4-486A-9C3F-684719F7BAE8}" type="datetimeFigureOut">
              <a:rPr lang="en-US" smtClean="0"/>
              <a:pPr/>
              <a:t>9/15/2012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41E1B2-87E4-486A-9C3F-684719F7BAE8}" type="datetimeFigureOut">
              <a:rPr lang="en-US" smtClean="0"/>
              <a:pPr/>
              <a:t>9/15/2012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F41E1B2-87E4-486A-9C3F-684719F7BAE8}" type="datetimeFigureOut">
              <a:rPr lang="en-US" smtClean="0"/>
              <a:pPr/>
              <a:t>9/15/2012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F41E1B2-87E4-486A-9C3F-684719F7BAE8}" type="datetimeFigureOut">
              <a:rPr lang="en-US" smtClean="0"/>
              <a:pPr/>
              <a:t>9/15/2012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F41E1B2-87E4-486A-9C3F-684719F7BAE8}" type="datetimeFigureOut">
              <a:rPr lang="en-US" smtClean="0"/>
              <a:pPr/>
              <a:t>9/15/2012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41E1B2-87E4-486A-9C3F-684719F7BAE8}" type="datetimeFigureOut">
              <a:rPr lang="en-US" smtClean="0"/>
              <a:pPr/>
              <a:t>9/15/2012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41E1B2-87E4-486A-9C3F-684719F7BAE8}" type="datetimeFigureOut">
              <a:rPr lang="en-US" smtClean="0"/>
              <a:pPr/>
              <a:t>9/15/2012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41E1B2-87E4-486A-9C3F-684719F7BAE8}" type="datetimeFigureOut">
              <a:rPr lang="en-US" smtClean="0"/>
              <a:pPr/>
              <a:t>9/15/2012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41E1B2-87E4-486A-9C3F-684719F7BAE8}" type="datetimeFigureOut">
              <a:rPr lang="en-US" smtClean="0"/>
              <a:pPr/>
              <a:t>9/15/2012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562620-3FB6-421B-B1D3-5F07E769592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1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http://www.med.und.nodak.edu/depts/path/powerpoint/blk5/NP1_files/slide0031_image029.wmz" TargetMode="External"/><Relationship Id="rId2" Type="http://schemas.openxmlformats.org/officeDocument/2006/relationships/image" Target="../media/image97.wmf"/><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14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Foundation block</a:t>
            </a:r>
            <a:endParaRPr lang="en-US" dirty="0"/>
          </a:p>
        </p:txBody>
      </p:sp>
      <p:sp>
        <p:nvSpPr>
          <p:cNvPr id="3" name="Subtitle 2"/>
          <p:cNvSpPr>
            <a:spLocks noGrp="1"/>
          </p:cNvSpPr>
          <p:nvPr>
            <p:ph type="subTitle" idx="1"/>
          </p:nvPr>
        </p:nvSpPr>
        <p:spPr/>
        <p:txBody>
          <a:bodyPr>
            <a:normAutofit/>
          </a:bodyPr>
          <a:lstStyle/>
          <a:p>
            <a:r>
              <a:rPr lang="en-US" sz="4000" dirty="0" smtClean="0">
                <a:solidFill>
                  <a:schemeClr val="tx1"/>
                </a:solidFill>
              </a:rPr>
              <a:t>Cell injury</a:t>
            </a:r>
            <a:endParaRPr lang="en-US" sz="4000"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rgbClr val="E9B5E5"/>
          </a:solidFill>
          <a:ln w="9525">
            <a:noFill/>
            <a:round/>
            <a:headEnd/>
            <a:tailEnd/>
          </a:ln>
        </p:spPr>
      </p:pic>
      <p:sp>
        <p:nvSpPr>
          <p:cNvPr id="3074" name="Text Box 2"/>
          <p:cNvSpPr txBox="1">
            <a:spLocks noChangeArrowheads="1"/>
          </p:cNvSpPr>
          <p:nvPr/>
        </p:nvSpPr>
        <p:spPr bwMode="auto">
          <a:xfrm>
            <a:off x="2057400" y="0"/>
            <a:ext cx="4953000" cy="1752600"/>
          </a:xfrm>
          <a:prstGeom prst="rect">
            <a:avLst/>
          </a:prstGeom>
          <a:noFill/>
          <a:ln w="9525">
            <a:noFill/>
            <a:round/>
            <a:headEnd/>
            <a:tailEnd/>
          </a:ln>
          <a:effectLst/>
        </p:spPr>
        <p:txBody>
          <a:bodyPr lIns="90000" tIns="46800" rIns="90000" bIns="46800">
            <a:spAutoFit/>
          </a:bodyPr>
          <a:lstStyle/>
          <a:p>
            <a:pPr algn="ctr">
              <a:spcBef>
                <a:spcPts val="7313"/>
              </a:spcBef>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1700" b="1">
                <a:solidFill>
                  <a:srgbClr val="3333FF"/>
                </a:solidFill>
                <a:effectLst>
                  <a:outerShdw blurRad="38100" dist="38100" dir="2700000" algn="tl">
                    <a:srgbClr val="C0C0C0"/>
                  </a:outerShdw>
                </a:effectLst>
                <a:latin typeface="Arial" charset="0"/>
              </a:rPr>
              <a:t>SKIN</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t>1- Tuberculosis of the lung</a:t>
            </a:r>
            <a:endParaRPr lang="en-US" sz="36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8674" name="Picture 2" descr="ghon complex"/>
          <p:cNvPicPr>
            <a:picLocks noGrp="1" noChangeAspect="1" noChangeArrowheads="1"/>
          </p:cNvPicPr>
          <p:nvPr>
            <p:ph type="clipArt" sz="half" idx="2"/>
          </p:nvPr>
        </p:nvPicPr>
        <p:blipFill>
          <a:blip r:embed="rId2" cstate="print"/>
          <a:srcRect/>
          <a:stretch>
            <a:fillRect/>
          </a:stretch>
        </p:blipFill>
        <p:spPr>
          <a:xfrm>
            <a:off x="609600" y="1219200"/>
            <a:ext cx="8305800" cy="5438775"/>
          </a:xfrm>
          <a:noFill/>
        </p:spPr>
      </p:pic>
      <p:sp>
        <p:nvSpPr>
          <p:cNvPr id="143363" name="Rectangle 3"/>
          <p:cNvSpPr>
            <a:spLocks noGrp="1" noChangeArrowheads="1"/>
          </p:cNvSpPr>
          <p:nvPr>
            <p:ph type="title"/>
          </p:nvPr>
        </p:nvSpPr>
        <p:spPr>
          <a:xfrm>
            <a:off x="1066800" y="304800"/>
            <a:ext cx="7848600" cy="685800"/>
          </a:xfrm>
        </p:spPr>
        <p:txBody>
          <a:bodyPr>
            <a:normAutofit fontScale="90000"/>
          </a:bodyPr>
          <a:lstStyle/>
          <a:p>
            <a:r>
              <a:rPr lang="en-US" dirty="0" err="1" smtClean="0"/>
              <a:t>Ghon’s</a:t>
            </a:r>
            <a:r>
              <a:rPr lang="en-US" dirty="0" smtClean="0"/>
              <a:t> Complex</a:t>
            </a:r>
          </a:p>
        </p:txBody>
      </p:sp>
      <p:sp>
        <p:nvSpPr>
          <p:cNvPr id="143364" name="AutoShape 4"/>
          <p:cNvSpPr>
            <a:spLocks noChangeArrowheads="1"/>
          </p:cNvSpPr>
          <p:nvPr/>
        </p:nvSpPr>
        <p:spPr bwMode="auto">
          <a:xfrm>
            <a:off x="1905000" y="3352800"/>
            <a:ext cx="685800" cy="457200"/>
          </a:xfrm>
          <a:prstGeom prst="rightArrow">
            <a:avLst>
              <a:gd name="adj1" fmla="val 50000"/>
              <a:gd name="adj2" fmla="val 37500"/>
            </a:avLst>
          </a:prstGeom>
          <a:solidFill>
            <a:schemeClr val="tx2"/>
          </a:solidFill>
          <a:ln w="9525">
            <a:solidFill>
              <a:schemeClr val="tx1"/>
            </a:solidFill>
            <a:miter lim="800000"/>
            <a:headEnd/>
            <a:tailEnd/>
          </a:ln>
        </p:spPr>
        <p:txBody>
          <a:bodyPr wrap="none" anchor="ctr"/>
          <a:lstStyle/>
          <a:p>
            <a:endParaRPr lang="ar-SA"/>
          </a:p>
        </p:txBody>
      </p:sp>
      <p:sp>
        <p:nvSpPr>
          <p:cNvPr id="143365" name="AutoShape 5"/>
          <p:cNvSpPr>
            <a:spLocks noChangeArrowheads="1"/>
          </p:cNvSpPr>
          <p:nvPr/>
        </p:nvSpPr>
        <p:spPr bwMode="auto">
          <a:xfrm>
            <a:off x="7848600" y="3429000"/>
            <a:ext cx="609600" cy="381000"/>
          </a:xfrm>
          <a:prstGeom prst="leftArrow">
            <a:avLst>
              <a:gd name="adj1" fmla="val 50000"/>
              <a:gd name="adj2" fmla="val 40000"/>
            </a:avLst>
          </a:prstGeom>
          <a:solidFill>
            <a:schemeClr val="tx2"/>
          </a:solidFill>
          <a:ln w="9525">
            <a:solidFill>
              <a:schemeClr val="tx1"/>
            </a:solidFill>
            <a:miter lim="800000"/>
            <a:headEnd/>
            <a:tailEnd/>
          </a:ln>
        </p:spPr>
        <p:txBody>
          <a:bodyPr wrap="none" anchor="ctr"/>
          <a:lstStyle/>
          <a:p>
            <a:endParaRPr lang="ar-S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364"/>
                                        </p:tgtEl>
                                        <p:attrNameLst>
                                          <p:attrName>style.visibility</p:attrName>
                                        </p:attrNameLst>
                                      </p:cBhvr>
                                      <p:to>
                                        <p:strVal val="visible"/>
                                      </p:to>
                                    </p:set>
                                    <p:anim calcmode="lin" valueType="num">
                                      <p:cBhvr additive="base">
                                        <p:cTn id="7" dur="500" fill="hold"/>
                                        <p:tgtEl>
                                          <p:spTgt spid="143364"/>
                                        </p:tgtEl>
                                        <p:attrNameLst>
                                          <p:attrName>ppt_x</p:attrName>
                                        </p:attrNameLst>
                                      </p:cBhvr>
                                      <p:tavLst>
                                        <p:tav tm="0">
                                          <p:val>
                                            <p:strVal val="0-#ppt_w/2"/>
                                          </p:val>
                                        </p:tav>
                                        <p:tav tm="100000">
                                          <p:val>
                                            <p:strVal val="#ppt_x"/>
                                          </p:val>
                                        </p:tav>
                                      </p:tavLst>
                                    </p:anim>
                                    <p:anim calcmode="lin" valueType="num">
                                      <p:cBhvr additive="base">
                                        <p:cTn id="8" dur="500" fill="hold"/>
                                        <p:tgtEl>
                                          <p:spTgt spid="14336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365"/>
                                        </p:tgtEl>
                                        <p:attrNameLst>
                                          <p:attrName>style.visibility</p:attrName>
                                        </p:attrNameLst>
                                      </p:cBhvr>
                                      <p:to>
                                        <p:strVal val="visible"/>
                                      </p:to>
                                    </p:set>
                                    <p:anim calcmode="lin" valueType="num">
                                      <p:cBhvr additive="base">
                                        <p:cTn id="13" dur="500" fill="hold"/>
                                        <p:tgtEl>
                                          <p:spTgt spid="143365"/>
                                        </p:tgtEl>
                                        <p:attrNameLst>
                                          <p:attrName>ppt_x</p:attrName>
                                        </p:attrNameLst>
                                      </p:cBhvr>
                                      <p:tavLst>
                                        <p:tav tm="0">
                                          <p:val>
                                            <p:strVal val="0-#ppt_w/2"/>
                                          </p:val>
                                        </p:tav>
                                        <p:tav tm="100000">
                                          <p:val>
                                            <p:strVal val="#ppt_x"/>
                                          </p:val>
                                        </p:tav>
                                      </p:tavLst>
                                    </p:anim>
                                    <p:anim calcmode="lin" valueType="num">
                                      <p:cBhvr additive="base">
                                        <p:cTn id="14" dur="500" fill="hold"/>
                                        <p:tgtEl>
                                          <p:spTgt spid="14336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363"/>
                                        </p:tgtEl>
                                        <p:attrNameLst>
                                          <p:attrName>style.visibility</p:attrName>
                                        </p:attrNameLst>
                                      </p:cBhvr>
                                      <p:to>
                                        <p:strVal val="visible"/>
                                      </p:to>
                                    </p:set>
                                    <p:anim calcmode="lin" valueType="num">
                                      <p:cBhvr additive="base">
                                        <p:cTn id="19" dur="500" fill="hold"/>
                                        <p:tgtEl>
                                          <p:spTgt spid="143363"/>
                                        </p:tgtEl>
                                        <p:attrNameLst>
                                          <p:attrName>ppt_x</p:attrName>
                                        </p:attrNameLst>
                                      </p:cBhvr>
                                      <p:tavLst>
                                        <p:tav tm="0">
                                          <p:val>
                                            <p:strVal val="0-#ppt_w/2"/>
                                          </p:val>
                                        </p:tav>
                                        <p:tav tm="100000">
                                          <p:val>
                                            <p:strVal val="#ppt_x"/>
                                          </p:val>
                                        </p:tav>
                                      </p:tavLst>
                                    </p:anim>
                                    <p:anim calcmode="lin" valueType="num">
                                      <p:cBhvr additive="base">
                                        <p:cTn id="20" dur="500" fill="hold"/>
                                        <p:tgtEl>
                                          <p:spTgt spid="1433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3" grpId="0" autoUpdateAnimBg="0"/>
      <p:bldP spid="143364" grpId="0" animBg="1"/>
      <p:bldP spid="143365"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p:cNvPicPr>
            <a:picLocks noChangeAspect="1"/>
          </p:cNvPicPr>
          <p:nvPr/>
        </p:nvPicPr>
        <p:blipFill>
          <a:blip r:embed="rId3" cstate="print"/>
          <a:srcRect/>
          <a:stretch>
            <a:fillRect/>
          </a:stretch>
        </p:blipFill>
        <p:spPr bwMode="auto">
          <a:xfrm>
            <a:off x="2195736" y="1412776"/>
            <a:ext cx="4608512" cy="5256584"/>
          </a:xfrm>
          <a:prstGeom prst="rect">
            <a:avLst/>
          </a:prstGeom>
          <a:noFill/>
          <a:ln w="9525">
            <a:noFill/>
            <a:miter lim="800000"/>
            <a:headEnd/>
            <a:tailEnd/>
          </a:ln>
        </p:spPr>
      </p:pic>
      <p:sp>
        <p:nvSpPr>
          <p:cNvPr id="3" name="Title 2"/>
          <p:cNvSpPr>
            <a:spLocks noGrp="1"/>
          </p:cNvSpPr>
          <p:nvPr>
            <p:ph type="title" idx="4294967295"/>
          </p:nvPr>
        </p:nvSpPr>
        <p:spPr>
          <a:xfrm>
            <a:off x="0" y="274638"/>
            <a:ext cx="8229600" cy="1143000"/>
          </a:xfrm>
        </p:spPr>
        <p:txBody>
          <a:bodyPr/>
          <a:lstStyle/>
          <a:p>
            <a:r>
              <a:rPr lang="en-US" dirty="0" smtClean="0"/>
              <a:t>      </a:t>
            </a:r>
            <a:r>
              <a:rPr lang="en-US" dirty="0" err="1" smtClean="0"/>
              <a:t>Miliary</a:t>
            </a:r>
            <a:r>
              <a:rPr lang="en-US" dirty="0" smtClean="0"/>
              <a:t> tuberculosis</a:t>
            </a:r>
            <a:endParaRPr lang="en-US"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d:\eDitionsContent\0721601871\graphics\fullsize\S01871-001-f020.jpg"/>
          <p:cNvPicPr>
            <a:picLocks noChangeAspect="1" noChangeArrowheads="1"/>
          </p:cNvPicPr>
          <p:nvPr/>
        </p:nvPicPr>
        <p:blipFill>
          <a:blip r:embed="rId3" cstate="print"/>
          <a:srcRect b="7434"/>
          <a:stretch>
            <a:fillRect/>
          </a:stretch>
        </p:blipFill>
        <p:spPr bwMode="auto">
          <a:xfrm>
            <a:off x="1619672" y="260648"/>
            <a:ext cx="5760640" cy="5472608"/>
          </a:xfrm>
          <a:prstGeom prst="rect">
            <a:avLst/>
          </a:prstGeom>
          <a:ln w="88900" cap="sq" cmpd="thickThin">
            <a:solidFill>
              <a:srgbClr val="000000"/>
            </a:solidFill>
            <a:prstDash val="solid"/>
            <a:miter lim="800000"/>
          </a:ln>
          <a:effectLst>
            <a:innerShdw blurRad="76200">
              <a:srgbClr val="000000"/>
            </a:innerShdw>
          </a:effectLst>
        </p:spPr>
      </p:pic>
      <p:sp>
        <p:nvSpPr>
          <p:cNvPr id="14342" name="Picture 5" descr="admintitle"/>
          <p:cNvSpPr>
            <a:spLocks noChangeAspect="1" noChangeArrowheads="1"/>
          </p:cNvSpPr>
          <p:nvPr/>
        </p:nvSpPr>
        <p:spPr bwMode="auto">
          <a:xfrm>
            <a:off x="107950" y="115888"/>
            <a:ext cx="990600" cy="314325"/>
          </a:xfrm>
          <a:prstGeom prst="rect">
            <a:avLst/>
          </a:prstGeom>
          <a:noFill/>
          <a:ln w="9525">
            <a:noFill/>
            <a:miter lim="800000"/>
            <a:headEnd/>
            <a:tailEnd/>
          </a:ln>
        </p:spPr>
        <p:txBody>
          <a:bodyPr/>
          <a:lstStyle/>
          <a:p>
            <a:endParaRPr lang="en-US"/>
          </a:p>
        </p:txBody>
      </p:sp>
      <p:sp>
        <p:nvSpPr>
          <p:cNvPr id="4" name="TextBox 3"/>
          <p:cNvSpPr txBox="1"/>
          <p:nvPr/>
        </p:nvSpPr>
        <p:spPr>
          <a:xfrm>
            <a:off x="142844" y="5949280"/>
            <a:ext cx="9220200" cy="461665"/>
          </a:xfrm>
          <a:prstGeom prst="rect">
            <a:avLst/>
          </a:prstGeom>
          <a:noFill/>
        </p:spPr>
        <p:txBody>
          <a:bodyPr wrap="square" rtlCol="0">
            <a:spAutoFit/>
          </a:bodyPr>
          <a:lstStyle/>
          <a:p>
            <a:r>
              <a:rPr lang="en-US" sz="2400" dirty="0" smtClean="0">
                <a:latin typeface="Verdana" pitchFamily="34" charset="0"/>
              </a:rPr>
              <a:t>Organ: lung          </a:t>
            </a:r>
            <a:r>
              <a:rPr lang="en-US" sz="2400" dirty="0" err="1" smtClean="0">
                <a:latin typeface="Verdana" pitchFamily="34" charset="0"/>
              </a:rPr>
              <a:t>Dx</a:t>
            </a:r>
            <a:r>
              <a:rPr lang="en-US" sz="2400" dirty="0" smtClean="0">
                <a:latin typeface="Verdana" pitchFamily="34" charset="0"/>
              </a:rPr>
              <a:t> : </a:t>
            </a:r>
            <a:r>
              <a:rPr lang="en-US" sz="2400" dirty="0" err="1" smtClean="0">
                <a:latin typeface="Verdana" pitchFamily="34" charset="0"/>
              </a:rPr>
              <a:t>Caseous</a:t>
            </a:r>
            <a:r>
              <a:rPr lang="en-US" sz="2400" dirty="0" smtClean="0">
                <a:latin typeface="Verdana" pitchFamily="34" charset="0"/>
              </a:rPr>
              <a:t> necrosis</a:t>
            </a:r>
            <a:r>
              <a:rPr lang="en-US" sz="2400" dirty="0">
                <a:latin typeface="Verdana" pitchFamily="34" charset="0"/>
              </a:rPr>
              <a:t> </a:t>
            </a:r>
            <a:r>
              <a:rPr lang="en-US" sz="2400" dirty="0" smtClean="0">
                <a:latin typeface="Verdana" pitchFamily="34" charset="0"/>
              </a:rPr>
              <a:t>(tuberculosis)</a:t>
            </a:r>
            <a:endParaRPr lang="en-US" sz="2400"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5842" name="Picture 2" descr="TB1"/>
          <p:cNvPicPr>
            <a:picLocks noGrp="1" noChangeAspect="1" noChangeArrowheads="1"/>
          </p:cNvPicPr>
          <p:nvPr>
            <p:ph sz="half" idx="2"/>
          </p:nvPr>
        </p:nvPicPr>
        <p:blipFill>
          <a:blip r:embed="rId2" cstate="print"/>
          <a:srcRect/>
          <a:stretch>
            <a:fillRect/>
          </a:stretch>
        </p:blipFill>
        <p:spPr>
          <a:xfrm>
            <a:off x="917575" y="1671638"/>
            <a:ext cx="7153275" cy="4319587"/>
          </a:xfrm>
          <a:noFill/>
        </p:spPr>
      </p:pic>
      <p:sp>
        <p:nvSpPr>
          <p:cNvPr id="153603" name="Rectangle 3"/>
          <p:cNvSpPr>
            <a:spLocks noGrp="1" noChangeArrowheads="1"/>
          </p:cNvSpPr>
          <p:nvPr>
            <p:ph type="title"/>
          </p:nvPr>
        </p:nvSpPr>
        <p:spPr>
          <a:xfrm>
            <a:off x="685800" y="304800"/>
            <a:ext cx="8229600" cy="685800"/>
          </a:xfrm>
        </p:spPr>
        <p:txBody>
          <a:bodyPr>
            <a:normAutofit fontScale="90000"/>
          </a:bodyPr>
          <a:lstStyle/>
          <a:p>
            <a:pPr eaLnBrk="1" hangingPunct="1"/>
            <a:r>
              <a:rPr lang="en-US" smtClean="0"/>
              <a:t>Tuberculous Granulomas</a:t>
            </a:r>
          </a:p>
        </p:txBody>
      </p:sp>
      <p:sp>
        <p:nvSpPr>
          <p:cNvPr id="153604" name="AutoShape 4"/>
          <p:cNvSpPr>
            <a:spLocks noChangeArrowheads="1"/>
          </p:cNvSpPr>
          <p:nvPr/>
        </p:nvSpPr>
        <p:spPr bwMode="auto">
          <a:xfrm>
            <a:off x="3352800" y="3200400"/>
            <a:ext cx="685800" cy="457200"/>
          </a:xfrm>
          <a:prstGeom prst="rightArrow">
            <a:avLst>
              <a:gd name="adj1" fmla="val 50000"/>
              <a:gd name="adj2" fmla="val 37500"/>
            </a:avLst>
          </a:prstGeom>
          <a:solidFill>
            <a:schemeClr val="bg1"/>
          </a:solidFill>
          <a:ln w="9525">
            <a:solidFill>
              <a:schemeClr val="hlink"/>
            </a:solidFill>
            <a:miter lim="800000"/>
            <a:headEnd/>
            <a:tailEnd/>
          </a:ln>
        </p:spPr>
        <p:txBody>
          <a:bodyPr wrap="none" anchor="ctr"/>
          <a:lstStyle/>
          <a:p>
            <a:endParaRPr lang="ar-SA"/>
          </a:p>
        </p:txBody>
      </p:sp>
      <p:sp>
        <p:nvSpPr>
          <p:cNvPr id="153605" name="AutoShape 5"/>
          <p:cNvSpPr>
            <a:spLocks noChangeArrowheads="1"/>
          </p:cNvSpPr>
          <p:nvPr/>
        </p:nvSpPr>
        <p:spPr bwMode="auto">
          <a:xfrm>
            <a:off x="6781800" y="3581400"/>
            <a:ext cx="533400" cy="381000"/>
          </a:xfrm>
          <a:prstGeom prst="leftArrow">
            <a:avLst>
              <a:gd name="adj1" fmla="val 50000"/>
              <a:gd name="adj2" fmla="val 35000"/>
            </a:avLst>
          </a:prstGeom>
          <a:solidFill>
            <a:schemeClr val="bg1"/>
          </a:solidFill>
          <a:ln w="9525">
            <a:solidFill>
              <a:schemeClr val="hlink"/>
            </a:solidFill>
            <a:miter lim="800000"/>
            <a:headEnd/>
            <a:tailEnd/>
          </a:ln>
        </p:spPr>
        <p:txBody>
          <a:bodyPr wrap="none" anchor="ctr"/>
          <a:lstStyle/>
          <a:p>
            <a:endParaRPr lang="ar-S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3604"/>
                                        </p:tgtEl>
                                        <p:attrNameLst>
                                          <p:attrName>style.visibility</p:attrName>
                                        </p:attrNameLst>
                                      </p:cBhvr>
                                      <p:to>
                                        <p:strVal val="visible"/>
                                      </p:to>
                                    </p:set>
                                    <p:anim calcmode="lin" valueType="num">
                                      <p:cBhvr additive="base">
                                        <p:cTn id="7" dur="500" fill="hold"/>
                                        <p:tgtEl>
                                          <p:spTgt spid="153604"/>
                                        </p:tgtEl>
                                        <p:attrNameLst>
                                          <p:attrName>ppt_x</p:attrName>
                                        </p:attrNameLst>
                                      </p:cBhvr>
                                      <p:tavLst>
                                        <p:tav tm="0">
                                          <p:val>
                                            <p:strVal val="0-#ppt_w/2"/>
                                          </p:val>
                                        </p:tav>
                                        <p:tav tm="100000">
                                          <p:val>
                                            <p:strVal val="#ppt_x"/>
                                          </p:val>
                                        </p:tav>
                                      </p:tavLst>
                                    </p:anim>
                                    <p:anim calcmode="lin" valueType="num">
                                      <p:cBhvr additive="base">
                                        <p:cTn id="8" dur="500" fill="hold"/>
                                        <p:tgtEl>
                                          <p:spTgt spid="15360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3605"/>
                                        </p:tgtEl>
                                        <p:attrNameLst>
                                          <p:attrName>style.visibility</p:attrName>
                                        </p:attrNameLst>
                                      </p:cBhvr>
                                      <p:to>
                                        <p:strVal val="visible"/>
                                      </p:to>
                                    </p:set>
                                    <p:anim calcmode="lin" valueType="num">
                                      <p:cBhvr additive="base">
                                        <p:cTn id="13" dur="500" fill="hold"/>
                                        <p:tgtEl>
                                          <p:spTgt spid="153605"/>
                                        </p:tgtEl>
                                        <p:attrNameLst>
                                          <p:attrName>ppt_x</p:attrName>
                                        </p:attrNameLst>
                                      </p:cBhvr>
                                      <p:tavLst>
                                        <p:tav tm="0">
                                          <p:val>
                                            <p:strVal val="0-#ppt_w/2"/>
                                          </p:val>
                                        </p:tav>
                                        <p:tav tm="100000">
                                          <p:val>
                                            <p:strVal val="#ppt_x"/>
                                          </p:val>
                                        </p:tav>
                                      </p:tavLst>
                                    </p:anim>
                                    <p:anim calcmode="lin" valueType="num">
                                      <p:cBhvr additive="base">
                                        <p:cTn id="14" dur="500" fill="hold"/>
                                        <p:tgtEl>
                                          <p:spTgt spid="15360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53603"/>
                                        </p:tgtEl>
                                        <p:attrNameLst>
                                          <p:attrName>style.visibility</p:attrName>
                                        </p:attrNameLst>
                                      </p:cBhvr>
                                      <p:to>
                                        <p:strVal val="visible"/>
                                      </p:to>
                                    </p:set>
                                    <p:anim calcmode="lin" valueType="num">
                                      <p:cBhvr additive="base">
                                        <p:cTn id="19" dur="500" fill="hold"/>
                                        <p:tgtEl>
                                          <p:spTgt spid="153603"/>
                                        </p:tgtEl>
                                        <p:attrNameLst>
                                          <p:attrName>ppt_x</p:attrName>
                                        </p:attrNameLst>
                                      </p:cBhvr>
                                      <p:tavLst>
                                        <p:tav tm="0">
                                          <p:val>
                                            <p:strVal val="0-#ppt_w/2"/>
                                          </p:val>
                                        </p:tav>
                                        <p:tav tm="100000">
                                          <p:val>
                                            <p:strVal val="#ppt_x"/>
                                          </p:val>
                                        </p:tav>
                                      </p:tavLst>
                                    </p:anim>
                                    <p:anim calcmode="lin" valueType="num">
                                      <p:cBhvr additive="base">
                                        <p:cTn id="20" dur="500" fill="hold"/>
                                        <p:tgtEl>
                                          <p:spTgt spid="1536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3" grpId="0" autoUpdateAnimBg="0"/>
      <p:bldP spid="153604" grpId="0" animBg="1"/>
      <p:bldP spid="153605" grpId="0" animBg="1"/>
    </p:bldLst>
  </p:timing>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6866" name="Picture 2" descr="LUNG037"/>
          <p:cNvPicPr>
            <a:picLocks noGrp="1" noChangeAspect="1" noChangeArrowheads="1"/>
          </p:cNvPicPr>
          <p:nvPr>
            <p:ph type="clipArt" sz="half" idx="2"/>
          </p:nvPr>
        </p:nvPicPr>
        <p:blipFill>
          <a:blip r:embed="rId2" cstate="print">
            <a:lum bright="6000" contrast="12000"/>
          </a:blip>
          <a:srcRect/>
          <a:stretch>
            <a:fillRect/>
          </a:stretch>
        </p:blipFill>
        <p:spPr>
          <a:xfrm>
            <a:off x="841375" y="1793875"/>
            <a:ext cx="7232650" cy="3994150"/>
          </a:xfrm>
          <a:noFill/>
        </p:spPr>
      </p:pic>
      <p:sp>
        <p:nvSpPr>
          <p:cNvPr id="154627" name="Rectangle 3"/>
          <p:cNvSpPr>
            <a:spLocks noGrp="1" noChangeArrowheads="1"/>
          </p:cNvSpPr>
          <p:nvPr>
            <p:ph type="title"/>
          </p:nvPr>
        </p:nvSpPr>
        <p:spPr>
          <a:xfrm>
            <a:off x="685800" y="304800"/>
            <a:ext cx="8229600" cy="685800"/>
          </a:xfrm>
        </p:spPr>
        <p:txBody>
          <a:bodyPr>
            <a:normAutofit fontScale="90000"/>
          </a:bodyPr>
          <a:lstStyle/>
          <a:p>
            <a:pPr eaLnBrk="1" hangingPunct="1"/>
            <a:r>
              <a:rPr lang="en-US" smtClean="0"/>
              <a:t>Caseation Necrosis</a:t>
            </a:r>
          </a:p>
        </p:txBody>
      </p:sp>
      <p:sp>
        <p:nvSpPr>
          <p:cNvPr id="154628" name="AutoShape 4"/>
          <p:cNvSpPr>
            <a:spLocks noChangeArrowheads="1"/>
          </p:cNvSpPr>
          <p:nvPr/>
        </p:nvSpPr>
        <p:spPr bwMode="auto">
          <a:xfrm>
            <a:off x="5715000" y="1828800"/>
            <a:ext cx="685800" cy="457200"/>
          </a:xfrm>
          <a:prstGeom prst="rightArrow">
            <a:avLst>
              <a:gd name="adj1" fmla="val 50000"/>
              <a:gd name="adj2" fmla="val 37500"/>
            </a:avLst>
          </a:prstGeom>
          <a:solidFill>
            <a:schemeClr val="bg1"/>
          </a:solidFill>
          <a:ln w="9525">
            <a:solidFill>
              <a:schemeClr val="tx1"/>
            </a:solidFill>
            <a:miter lim="800000"/>
            <a:headEnd/>
            <a:tailEnd/>
          </a:ln>
        </p:spPr>
        <p:txBody>
          <a:bodyPr wrap="none" anchor="ctr"/>
          <a:lstStyle/>
          <a:p>
            <a:endParaRPr lang="ar-SA"/>
          </a:p>
        </p:txBody>
      </p:sp>
      <p:sp>
        <p:nvSpPr>
          <p:cNvPr id="154629" name="AutoShape 5"/>
          <p:cNvSpPr>
            <a:spLocks noChangeArrowheads="1"/>
          </p:cNvSpPr>
          <p:nvPr/>
        </p:nvSpPr>
        <p:spPr bwMode="auto">
          <a:xfrm>
            <a:off x="4953000" y="4343400"/>
            <a:ext cx="533400" cy="381000"/>
          </a:xfrm>
          <a:prstGeom prst="leftArrow">
            <a:avLst>
              <a:gd name="adj1" fmla="val 50000"/>
              <a:gd name="adj2" fmla="val 35000"/>
            </a:avLst>
          </a:prstGeom>
          <a:solidFill>
            <a:schemeClr val="bg1"/>
          </a:solidFill>
          <a:ln w="9525">
            <a:solidFill>
              <a:schemeClr val="tx1"/>
            </a:solidFill>
            <a:miter lim="800000"/>
            <a:headEnd/>
            <a:tailEnd/>
          </a:ln>
        </p:spPr>
        <p:txBody>
          <a:bodyPr wrap="none" anchor="ctr"/>
          <a:lstStyle/>
          <a:p>
            <a:endParaRPr lang="ar-S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4628"/>
                                        </p:tgtEl>
                                        <p:attrNameLst>
                                          <p:attrName>style.visibility</p:attrName>
                                        </p:attrNameLst>
                                      </p:cBhvr>
                                      <p:to>
                                        <p:strVal val="visible"/>
                                      </p:to>
                                    </p:set>
                                    <p:anim calcmode="lin" valueType="num">
                                      <p:cBhvr additive="base">
                                        <p:cTn id="7" dur="500" fill="hold"/>
                                        <p:tgtEl>
                                          <p:spTgt spid="154628"/>
                                        </p:tgtEl>
                                        <p:attrNameLst>
                                          <p:attrName>ppt_x</p:attrName>
                                        </p:attrNameLst>
                                      </p:cBhvr>
                                      <p:tavLst>
                                        <p:tav tm="0">
                                          <p:val>
                                            <p:strVal val="0-#ppt_w/2"/>
                                          </p:val>
                                        </p:tav>
                                        <p:tav tm="100000">
                                          <p:val>
                                            <p:strVal val="#ppt_x"/>
                                          </p:val>
                                        </p:tav>
                                      </p:tavLst>
                                    </p:anim>
                                    <p:anim calcmode="lin" valueType="num">
                                      <p:cBhvr additive="base">
                                        <p:cTn id="8" dur="500" fill="hold"/>
                                        <p:tgtEl>
                                          <p:spTgt spid="15462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4629"/>
                                        </p:tgtEl>
                                        <p:attrNameLst>
                                          <p:attrName>style.visibility</p:attrName>
                                        </p:attrNameLst>
                                      </p:cBhvr>
                                      <p:to>
                                        <p:strVal val="visible"/>
                                      </p:to>
                                    </p:set>
                                    <p:anim calcmode="lin" valueType="num">
                                      <p:cBhvr additive="base">
                                        <p:cTn id="13" dur="500" fill="hold"/>
                                        <p:tgtEl>
                                          <p:spTgt spid="154629"/>
                                        </p:tgtEl>
                                        <p:attrNameLst>
                                          <p:attrName>ppt_x</p:attrName>
                                        </p:attrNameLst>
                                      </p:cBhvr>
                                      <p:tavLst>
                                        <p:tav tm="0">
                                          <p:val>
                                            <p:strVal val="0-#ppt_w/2"/>
                                          </p:val>
                                        </p:tav>
                                        <p:tav tm="100000">
                                          <p:val>
                                            <p:strVal val="#ppt_x"/>
                                          </p:val>
                                        </p:tav>
                                      </p:tavLst>
                                    </p:anim>
                                    <p:anim calcmode="lin" valueType="num">
                                      <p:cBhvr additive="base">
                                        <p:cTn id="14" dur="500" fill="hold"/>
                                        <p:tgtEl>
                                          <p:spTgt spid="15462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54627"/>
                                        </p:tgtEl>
                                        <p:attrNameLst>
                                          <p:attrName>style.visibility</p:attrName>
                                        </p:attrNameLst>
                                      </p:cBhvr>
                                      <p:to>
                                        <p:strVal val="visible"/>
                                      </p:to>
                                    </p:set>
                                    <p:anim calcmode="lin" valueType="num">
                                      <p:cBhvr additive="base">
                                        <p:cTn id="19" dur="500" fill="hold"/>
                                        <p:tgtEl>
                                          <p:spTgt spid="154627"/>
                                        </p:tgtEl>
                                        <p:attrNameLst>
                                          <p:attrName>ppt_x</p:attrName>
                                        </p:attrNameLst>
                                      </p:cBhvr>
                                      <p:tavLst>
                                        <p:tav tm="0">
                                          <p:val>
                                            <p:strVal val="0-#ppt_w/2"/>
                                          </p:val>
                                        </p:tav>
                                        <p:tav tm="100000">
                                          <p:val>
                                            <p:strVal val="#ppt_x"/>
                                          </p:val>
                                        </p:tav>
                                      </p:tavLst>
                                    </p:anim>
                                    <p:anim calcmode="lin" valueType="num">
                                      <p:cBhvr additive="base">
                                        <p:cTn id="20" dur="500" fill="hold"/>
                                        <p:tgtEl>
                                          <p:spTgt spid="1546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7" grpId="0" autoUpdateAnimBg="0"/>
      <p:bldP spid="154628" grpId="0" animBg="1"/>
      <p:bldP spid="154629"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Mr. Amer Shafie\My Documents\most related BOOKS\general books\lectures\M.D.presentation\PRACTICAL SESSIONS\slides for practical classes\A 2      52\15 d.jpg"/>
          <p:cNvPicPr>
            <a:picLocks noChangeAspect="1" noChangeArrowheads="1"/>
          </p:cNvPicPr>
          <p:nvPr/>
        </p:nvPicPr>
        <p:blipFill>
          <a:blip r:embed="rId2" cstate="print"/>
          <a:srcRect/>
          <a:stretch>
            <a:fillRect/>
          </a:stretch>
        </p:blipFill>
        <p:spPr bwMode="auto">
          <a:xfrm>
            <a:off x="971600" y="1340768"/>
            <a:ext cx="7358062" cy="4889500"/>
          </a:xfrm>
          <a:prstGeom prst="rect">
            <a:avLst/>
          </a:prstGeom>
          <a:noFill/>
          <a:ln w="9525">
            <a:noFill/>
            <a:miter lim="800000"/>
            <a:headEnd/>
            <a:tailEnd/>
          </a:ln>
        </p:spPr>
      </p:pic>
      <p:sp>
        <p:nvSpPr>
          <p:cNvPr id="3" name="Rectangle 2"/>
          <p:cNvSpPr/>
          <p:nvPr/>
        </p:nvSpPr>
        <p:spPr>
          <a:xfrm>
            <a:off x="1547664" y="476672"/>
            <a:ext cx="6048672" cy="584775"/>
          </a:xfrm>
          <a:prstGeom prst="rect">
            <a:avLst/>
          </a:prstGeom>
        </p:spPr>
        <p:txBody>
          <a:bodyPr wrap="square">
            <a:spAutoFit/>
          </a:bodyPr>
          <a:lstStyle/>
          <a:p>
            <a:r>
              <a:rPr lang="en-US" sz="3200" dirty="0" smtClean="0"/>
              <a:t>Epitheloid cells in </a:t>
            </a:r>
            <a:r>
              <a:rPr lang="en-US" sz="3200" dirty="0" err="1" smtClean="0"/>
              <a:t>Granuloma</a:t>
            </a:r>
            <a:endParaRPr lang="en-US" sz="3200"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descr="f008034"/>
          <p:cNvPicPr>
            <a:picLocks noChangeAspect="1" noChangeArrowheads="1"/>
          </p:cNvPicPr>
          <p:nvPr/>
        </p:nvPicPr>
        <p:blipFill>
          <a:blip r:embed="rId3" cstate="print"/>
          <a:srcRect/>
          <a:stretch>
            <a:fillRect/>
          </a:stretch>
        </p:blipFill>
        <p:spPr bwMode="auto">
          <a:xfrm>
            <a:off x="0" y="0"/>
            <a:ext cx="9144000" cy="6021388"/>
          </a:xfrm>
          <a:prstGeom prst="rect">
            <a:avLst/>
          </a:prstGeom>
          <a:noFill/>
          <a:ln w="9525">
            <a:noFill/>
            <a:miter lim="800000"/>
            <a:headEnd/>
            <a:tailEnd/>
          </a:ln>
        </p:spPr>
      </p:pic>
      <p:sp>
        <p:nvSpPr>
          <p:cNvPr id="86019" name="Text Box 5"/>
          <p:cNvSpPr txBox="1">
            <a:spLocks noChangeArrowheads="1"/>
          </p:cNvSpPr>
          <p:nvPr/>
        </p:nvSpPr>
        <p:spPr bwMode="auto">
          <a:xfrm>
            <a:off x="0" y="6096000"/>
            <a:ext cx="9144000" cy="641350"/>
          </a:xfrm>
          <a:prstGeom prst="rect">
            <a:avLst/>
          </a:prstGeom>
          <a:noFill/>
          <a:ln w="9525">
            <a:noFill/>
            <a:miter lim="800000"/>
            <a:headEnd/>
            <a:tailEnd/>
          </a:ln>
        </p:spPr>
        <p:txBody>
          <a:bodyPr>
            <a:spAutoFit/>
          </a:bodyPr>
          <a:lstStyle/>
          <a:p>
            <a:pPr algn="ctr">
              <a:spcBef>
                <a:spcPct val="50000"/>
              </a:spcBef>
            </a:pPr>
            <a:r>
              <a:rPr lang="en-US" sz="3600" b="1" dirty="0">
                <a:solidFill>
                  <a:srgbClr val="FF0000"/>
                </a:solidFill>
              </a:rPr>
              <a:t>MORE </a:t>
            </a:r>
            <a:r>
              <a:rPr lang="en-US" sz="3600" b="1" dirty="0">
                <a:solidFill>
                  <a:srgbClr val="3333FF"/>
                </a:solidFill>
              </a:rPr>
              <a:t>A</a:t>
            </a:r>
            <a:r>
              <a:rPr lang="en-US" sz="3600" b="1" dirty="0">
                <a:solidFill>
                  <a:srgbClr val="FF0000"/>
                </a:solidFill>
              </a:rPr>
              <a:t>CID-</a:t>
            </a:r>
            <a:r>
              <a:rPr lang="en-US" sz="3600" b="1" dirty="0">
                <a:solidFill>
                  <a:srgbClr val="3333FF"/>
                </a:solidFill>
              </a:rPr>
              <a:t>F</a:t>
            </a:r>
            <a:r>
              <a:rPr lang="en-US" sz="3600" b="1" dirty="0">
                <a:solidFill>
                  <a:srgbClr val="FF0000"/>
                </a:solidFill>
              </a:rPr>
              <a:t>AST </a:t>
            </a:r>
            <a:r>
              <a:rPr lang="en-US" sz="3600" b="1" dirty="0">
                <a:solidFill>
                  <a:srgbClr val="3333FF"/>
                </a:solidFill>
              </a:rPr>
              <a:t>B</a:t>
            </a:r>
            <a:r>
              <a:rPr lang="en-US" sz="3600" b="1" dirty="0">
                <a:solidFill>
                  <a:srgbClr val="FF0000"/>
                </a:solidFill>
              </a:rPr>
              <a:t>ACILLI, </a:t>
            </a:r>
            <a:r>
              <a:rPr lang="en-US" sz="3600" b="1" dirty="0">
                <a:solidFill>
                  <a:srgbClr val="3333FF"/>
                </a:solidFill>
              </a:rPr>
              <a:t>AFB</a:t>
            </a:r>
            <a:r>
              <a:rPr lang="en-US" sz="3600" b="1" dirty="0">
                <a:solidFill>
                  <a:srgbClr val="FF0000"/>
                </a:solidFill>
              </a:rPr>
              <a:t>  </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err="1" smtClean="0">
                <a:solidFill>
                  <a:schemeClr val="tx2"/>
                </a:solidFill>
              </a:rPr>
              <a:t>Miliary</a:t>
            </a:r>
            <a:r>
              <a:rPr lang="en-US" sz="3600" dirty="0" smtClean="0">
                <a:solidFill>
                  <a:schemeClr val="tx2"/>
                </a:solidFill>
              </a:rPr>
              <a:t> tuberculosis of the lung : </a:t>
            </a:r>
            <a:endParaRPr lang="en-US" sz="3600" dirty="0">
              <a:solidFill>
                <a:schemeClr val="tx2"/>
              </a:solidFill>
            </a:endParaRPr>
          </a:p>
        </p:txBody>
      </p:sp>
      <p:sp>
        <p:nvSpPr>
          <p:cNvPr id="4" name="Content Placeholder 3"/>
          <p:cNvSpPr>
            <a:spLocks noGrp="1"/>
          </p:cNvSpPr>
          <p:nvPr>
            <p:ph idx="1"/>
          </p:nvPr>
        </p:nvSpPr>
        <p:spPr/>
        <p:txBody>
          <a:bodyPr/>
          <a:lstStyle/>
          <a:p>
            <a:r>
              <a:rPr lang="en-US" dirty="0" smtClean="0"/>
              <a:t>Section of the lung shows :                                The alveolar </a:t>
            </a:r>
            <a:r>
              <a:rPr lang="en-US" dirty="0" err="1" smtClean="0"/>
              <a:t>septae</a:t>
            </a:r>
            <a:r>
              <a:rPr lang="en-US" dirty="0" smtClean="0"/>
              <a:t> contain many tubercles which consist of </a:t>
            </a:r>
            <a:r>
              <a:rPr lang="en-US" dirty="0" err="1" smtClean="0"/>
              <a:t>epithelioid</a:t>
            </a:r>
            <a:r>
              <a:rPr lang="en-US" dirty="0" smtClean="0"/>
              <a:t> cells , few </a:t>
            </a:r>
            <a:r>
              <a:rPr lang="en-US" dirty="0" err="1" smtClean="0"/>
              <a:t>langhan’s</a:t>
            </a:r>
            <a:r>
              <a:rPr lang="en-US" dirty="0" smtClean="0"/>
              <a:t> giant cells and peripheral rim of lymphocytes with or without </a:t>
            </a:r>
            <a:r>
              <a:rPr lang="en-US" dirty="0" err="1" smtClean="0"/>
              <a:t>caseation</a:t>
            </a:r>
            <a:endParaRPr lang="en-US"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t>2- </a:t>
            </a:r>
            <a:r>
              <a:rPr lang="en-US" sz="3600" dirty="0" err="1" smtClean="0"/>
              <a:t>Tuberculous</a:t>
            </a:r>
            <a:r>
              <a:rPr lang="en-US" sz="3600" dirty="0" smtClean="0"/>
              <a:t> lymphadenitis</a:t>
            </a:r>
            <a:endParaRPr lang="en-US" sz="36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p:cNvPicPr>
            <a:picLocks noChangeAspect="1" noChangeArrowheads="1"/>
          </p:cNvPicPr>
          <p:nvPr/>
        </p:nvPicPr>
        <p:blipFill>
          <a:blip r:embed="rId3" cstate="print"/>
          <a:srcRect/>
          <a:stretch>
            <a:fillRect/>
          </a:stretch>
        </p:blipFill>
        <p:spPr bwMode="auto">
          <a:xfrm>
            <a:off x="0" y="0"/>
            <a:ext cx="7467600" cy="6889750"/>
          </a:xfrm>
          <a:prstGeom prst="rect">
            <a:avLst/>
          </a:prstGeom>
          <a:noFill/>
          <a:ln w="9525">
            <a:noFill/>
            <a:miter lim="800000"/>
            <a:headEnd/>
            <a:tailEnd/>
          </a:ln>
        </p:spPr>
      </p:pic>
      <p:pic>
        <p:nvPicPr>
          <p:cNvPr id="2051" name="Picture 5"/>
          <p:cNvPicPr>
            <a:picLocks noChangeAspect="1" noChangeArrowheads="1"/>
          </p:cNvPicPr>
          <p:nvPr/>
        </p:nvPicPr>
        <p:blipFill>
          <a:blip r:embed="rId4" cstate="print"/>
          <a:srcRect/>
          <a:stretch>
            <a:fillRect/>
          </a:stretch>
        </p:blipFill>
        <p:spPr bwMode="auto">
          <a:xfrm>
            <a:off x="7467600" y="0"/>
            <a:ext cx="1676400" cy="6858000"/>
          </a:xfrm>
          <a:prstGeom prst="rect">
            <a:avLst/>
          </a:prstGeom>
          <a:noFill/>
          <a:ln w="9525">
            <a:noFill/>
            <a:miter lim="800000"/>
            <a:headEnd/>
            <a:tailEnd/>
          </a:ln>
        </p:spPr>
      </p:pic>
      <p:sp>
        <p:nvSpPr>
          <p:cNvPr id="3079" name="Text Box 7"/>
          <p:cNvSpPr txBox="1">
            <a:spLocks noChangeArrowheads="1"/>
          </p:cNvSpPr>
          <p:nvPr/>
        </p:nvSpPr>
        <p:spPr bwMode="auto">
          <a:xfrm>
            <a:off x="0" y="5302250"/>
            <a:ext cx="3657600" cy="1874838"/>
          </a:xfrm>
          <a:prstGeom prst="rect">
            <a:avLst/>
          </a:prstGeom>
          <a:noFill/>
          <a:ln w="9525">
            <a:noFill/>
            <a:miter lim="800000"/>
            <a:headEnd/>
            <a:tailEnd/>
          </a:ln>
          <a:effectLst/>
        </p:spPr>
        <p:txBody>
          <a:bodyPr>
            <a:spAutoFit/>
          </a:bodyPr>
          <a:lstStyle/>
          <a:p>
            <a:pPr>
              <a:spcBef>
                <a:spcPct val="50000"/>
              </a:spcBef>
              <a:defRPr/>
            </a:pPr>
            <a:r>
              <a:rPr lang="en-US" sz="11700" b="1">
                <a:solidFill>
                  <a:srgbClr val="FF0000"/>
                </a:solidFill>
                <a:effectLst>
                  <a:outerShdw blurRad="38100" dist="38100" dir="2700000" algn="tl">
                    <a:srgbClr val="C0C0C0"/>
                  </a:outerShdw>
                </a:effectLst>
                <a:latin typeface="Arial" charset="0"/>
              </a:rPr>
              <a:t>CNS</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Documents and Settings\Mr. Amer Shafie\My Documents\My Pictures\499421250_99b8ddd5ff_z.jpg"/>
          <p:cNvPicPr>
            <a:picLocks noChangeAspect="1" noChangeArrowheads="1"/>
          </p:cNvPicPr>
          <p:nvPr/>
        </p:nvPicPr>
        <p:blipFill>
          <a:blip r:embed="rId2" cstate="print"/>
          <a:srcRect/>
          <a:stretch>
            <a:fillRect/>
          </a:stretch>
        </p:blipFill>
        <p:spPr bwMode="auto">
          <a:xfrm>
            <a:off x="508000" y="88900"/>
            <a:ext cx="8128000" cy="6680200"/>
          </a:xfrm>
          <a:prstGeom prst="rect">
            <a:avLst/>
          </a:prstGeom>
          <a:noFill/>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Documents and Settings\Mr. Amer Shafie\My Documents\My Pictures\PIC00003.jpg"/>
          <p:cNvPicPr>
            <a:picLocks noChangeAspect="1" noChangeArrowheads="1"/>
          </p:cNvPicPr>
          <p:nvPr/>
        </p:nvPicPr>
        <p:blipFill>
          <a:blip r:embed="rId2" cstate="print"/>
          <a:srcRect/>
          <a:stretch>
            <a:fillRect/>
          </a:stretch>
        </p:blipFill>
        <p:spPr bwMode="auto">
          <a:xfrm>
            <a:off x="508000" y="177800"/>
            <a:ext cx="8128000" cy="6502400"/>
          </a:xfrm>
          <a:prstGeom prst="rect">
            <a:avLst/>
          </a:prstGeom>
          <a:noFill/>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Documents and Settings\Mr. Amer Shafie\My Documents\My Pictures\PIC00016.jpg"/>
          <p:cNvPicPr>
            <a:picLocks noChangeAspect="1" noChangeArrowheads="1"/>
          </p:cNvPicPr>
          <p:nvPr/>
        </p:nvPicPr>
        <p:blipFill>
          <a:blip r:embed="rId2" cstate="print"/>
          <a:srcRect/>
          <a:stretch>
            <a:fillRect/>
          </a:stretch>
        </p:blipFill>
        <p:spPr bwMode="auto">
          <a:xfrm>
            <a:off x="508000" y="177800"/>
            <a:ext cx="8128000" cy="6502400"/>
          </a:xfrm>
          <a:prstGeom prst="rect">
            <a:avLst/>
          </a:prstGeom>
          <a:noFill/>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normAutofit fontScale="90000"/>
          </a:bodyPr>
          <a:lstStyle/>
          <a:p>
            <a:pPr fontAlgn="auto">
              <a:spcAft>
                <a:spcPts val="0"/>
              </a:spcAft>
              <a:defRPr/>
            </a:pPr>
            <a:r>
              <a:rPr lang="en-US" sz="3600" i="1" dirty="0" err="1" smtClean="0">
                <a:solidFill>
                  <a:schemeClr val="accent1">
                    <a:satMod val="150000"/>
                  </a:schemeClr>
                </a:solidFill>
                <a:latin typeface="Franklin Gothic Demi" pitchFamily="34" charset="0"/>
              </a:rPr>
              <a:t>Tuberculous</a:t>
            </a:r>
            <a:r>
              <a:rPr lang="en-US" sz="3600" i="1" dirty="0" smtClean="0">
                <a:solidFill>
                  <a:schemeClr val="accent1">
                    <a:satMod val="150000"/>
                  </a:schemeClr>
                </a:solidFill>
                <a:latin typeface="Franklin Gothic Demi" pitchFamily="34" charset="0"/>
              </a:rPr>
              <a:t> lymphadenitis :</a:t>
            </a:r>
            <a:br>
              <a:rPr lang="en-US" sz="3600" i="1" dirty="0" smtClean="0">
                <a:solidFill>
                  <a:schemeClr val="accent1">
                    <a:satMod val="150000"/>
                  </a:schemeClr>
                </a:solidFill>
                <a:latin typeface="Franklin Gothic Demi" pitchFamily="34" charset="0"/>
              </a:rPr>
            </a:br>
            <a:r>
              <a:rPr lang="en-US" sz="3100" i="1" dirty="0" smtClean="0">
                <a:solidFill>
                  <a:schemeClr val="accent1">
                    <a:satMod val="150000"/>
                  </a:schemeClr>
                </a:solidFill>
                <a:latin typeface="Franklin Gothic Demi" pitchFamily="34" charset="0"/>
              </a:rPr>
              <a:t>Section of a lymph node with connective tissue capsule and lymphoid tissue shows: </a:t>
            </a:r>
            <a:endParaRPr lang="en-US" sz="3100" i="1" dirty="0">
              <a:solidFill>
                <a:schemeClr val="accent1">
                  <a:satMod val="150000"/>
                </a:schemeClr>
              </a:solidFill>
              <a:latin typeface="Franklin Gothic Demi" pitchFamily="34" charset="0"/>
            </a:endParaRPr>
          </a:p>
        </p:txBody>
      </p:sp>
      <p:sp>
        <p:nvSpPr>
          <p:cNvPr id="49155" name="TextBox 3"/>
          <p:cNvSpPr txBox="1">
            <a:spLocks noChangeArrowheads="1"/>
          </p:cNvSpPr>
          <p:nvPr/>
        </p:nvSpPr>
        <p:spPr bwMode="auto">
          <a:xfrm>
            <a:off x="357188" y="2032000"/>
            <a:ext cx="8429625" cy="3540125"/>
          </a:xfrm>
          <a:prstGeom prst="rect">
            <a:avLst/>
          </a:prstGeom>
          <a:noFill/>
          <a:ln w="9525">
            <a:noFill/>
            <a:miter lim="800000"/>
            <a:headEnd/>
            <a:tailEnd/>
          </a:ln>
        </p:spPr>
        <p:txBody>
          <a:bodyPr>
            <a:spAutoFit/>
          </a:bodyPr>
          <a:lstStyle/>
          <a:p>
            <a:pPr marL="534988" indent="-534988" algn="just">
              <a:buFontTx/>
              <a:buBlip>
                <a:blip r:embed="rId3"/>
              </a:buBlip>
            </a:pPr>
            <a:r>
              <a:rPr lang="en-US" sz="2800">
                <a:latin typeface="Franklin Gothic Demi" pitchFamily="34" charset="0"/>
              </a:rPr>
              <a:t>Many round and oval tubercles/ granulomas with or without central caseation that appears structureless, homogenous and pink in colour.</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The granulomas consists of epithelioid cells, few langhan’s giant cells (large cell with multiple peripheral nuclei) and  peripheral rim of lymphocytes. </a:t>
            </a:r>
          </a:p>
        </p:txBody>
      </p:sp>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3600" dirty="0" smtClean="0"/>
              <a:t>3- </a:t>
            </a:r>
            <a:r>
              <a:rPr lang="en-US" sz="3600" dirty="0" err="1" smtClean="0"/>
              <a:t>Bilharziasis</a:t>
            </a:r>
            <a:r>
              <a:rPr lang="en-US" sz="3600" dirty="0" smtClean="0"/>
              <a:t> of the colon</a:t>
            </a:r>
            <a:endParaRPr lang="en-US" sz="3600"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COLONIC BILHARZIASIS</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BILHARZIASIS (COLON)</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SCHISTOSOMIASIS OF THE URINARY BLADDER </a:t>
            </a:r>
            <a:endParaRPr lang="en-US" sz="3600" dirty="0">
              <a:solidFill>
                <a:schemeClr val="accent1">
                  <a:satMod val="150000"/>
                </a:schemeClr>
              </a:solidFill>
              <a:latin typeface="Franklin Gothic Demi" pitchFamily="34" charset="0"/>
            </a:endParaRPr>
          </a:p>
        </p:txBody>
      </p:sp>
      <p:pic>
        <p:nvPicPr>
          <p:cNvPr id="55299" name="Picture 4"/>
          <p:cNvPicPr>
            <a:picLocks noChangeAspect="1" noChangeArrowheads="1"/>
          </p:cNvPicPr>
          <p:nvPr/>
        </p:nvPicPr>
        <p:blipFill>
          <a:blip r:embed="rId3" cstate="print"/>
          <a:srcRect/>
          <a:stretch>
            <a:fillRect/>
          </a:stretch>
        </p:blipFill>
        <p:spPr bwMode="auto">
          <a:xfrm>
            <a:off x="0" y="1500188"/>
            <a:ext cx="9144000" cy="53578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 y="0"/>
            <a:ext cx="9144000" cy="1403462"/>
          </a:xfrm>
        </p:spPr>
        <p:txBody>
          <a:bodyPr>
            <a:normAutofit fontScale="90000"/>
          </a:bodyPr>
          <a:lstStyle/>
          <a:p>
            <a:pPr fontAlgn="auto">
              <a:spcAft>
                <a:spcPts val="0"/>
              </a:spcAft>
              <a:defRPr/>
            </a:pPr>
            <a:r>
              <a:rPr lang="en-US" sz="4000" i="1" dirty="0" smtClean="0">
                <a:solidFill>
                  <a:schemeClr val="accent1">
                    <a:satMod val="150000"/>
                  </a:schemeClr>
                </a:solidFill>
                <a:latin typeface="Franklin Gothic Demi" pitchFamily="34" charset="0"/>
              </a:rPr>
              <a:t>Bilharziasis of the rectum\urinary bladder:</a:t>
            </a:r>
            <a:r>
              <a:rPr lang="en-US" sz="3600" i="1" dirty="0" smtClean="0">
                <a:solidFill>
                  <a:schemeClr val="accent1">
                    <a:satMod val="150000"/>
                  </a:schemeClr>
                </a:solidFill>
                <a:latin typeface="Franklin Gothic Demi" pitchFamily="34" charset="0"/>
              </a:rPr>
              <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fragments of rectal\urinary bladder mucosa shows:</a:t>
            </a:r>
            <a:endParaRPr lang="en-US" sz="2800" i="1" dirty="0">
              <a:solidFill>
                <a:schemeClr val="accent1">
                  <a:satMod val="150000"/>
                </a:schemeClr>
              </a:solidFill>
              <a:latin typeface="Franklin Gothic Demi" pitchFamily="34" charset="0"/>
            </a:endParaRPr>
          </a:p>
        </p:txBody>
      </p:sp>
      <p:sp>
        <p:nvSpPr>
          <p:cNvPr id="54275" name="TextBox 3"/>
          <p:cNvSpPr txBox="1">
            <a:spLocks noChangeArrowheads="1"/>
          </p:cNvSpPr>
          <p:nvPr/>
        </p:nvSpPr>
        <p:spPr bwMode="auto">
          <a:xfrm>
            <a:off x="285750" y="2179638"/>
            <a:ext cx="8572500" cy="2678112"/>
          </a:xfrm>
          <a:prstGeom prst="rect">
            <a:avLst/>
          </a:prstGeom>
          <a:noFill/>
          <a:ln w="9525">
            <a:noFill/>
            <a:miter lim="800000"/>
            <a:headEnd/>
            <a:tailEnd/>
          </a:ln>
        </p:spPr>
        <p:txBody>
          <a:bodyPr>
            <a:spAutoFit/>
          </a:bodyPr>
          <a:lstStyle/>
          <a:p>
            <a:pPr marL="534988" indent="-534988" algn="just">
              <a:buFontTx/>
              <a:buBlip>
                <a:blip r:embed="rId3"/>
              </a:buBlip>
            </a:pPr>
            <a:r>
              <a:rPr lang="en-US" sz="2800">
                <a:latin typeface="Franklin Gothic Demi" pitchFamily="34" charset="0"/>
              </a:rPr>
              <a:t>Many Bilharzial ova with yellow brown shells in mucosa and submucosa surrounded by fibrosis and chronic inflammatory cells consisting of lymphocytes, plasma cells and many eosinophils.</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Few granulomas are seen around the ova.</a:t>
            </a:r>
          </a:p>
        </p:txBody>
      </p:sp>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4000" dirty="0" smtClean="0"/>
              <a:t>5- </a:t>
            </a:r>
            <a:r>
              <a:rPr lang="en-US" sz="4000" dirty="0" err="1" smtClean="0"/>
              <a:t>Cutaneous</a:t>
            </a:r>
            <a:r>
              <a:rPr lang="en-US" sz="4000" dirty="0" smtClean="0"/>
              <a:t> </a:t>
            </a:r>
            <a:r>
              <a:rPr lang="en-US" sz="4000" dirty="0" err="1" smtClean="0"/>
              <a:t>leishmaniasis</a:t>
            </a:r>
            <a:endParaRPr lang="en-US" sz="4000"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Cell injury</a:t>
            </a:r>
            <a:endParaRPr lang="en-US" sz="3600" dirty="0"/>
          </a:p>
        </p:txBody>
      </p:sp>
      <p:sp>
        <p:nvSpPr>
          <p:cNvPr id="3" name="Subtitle 2"/>
          <p:cNvSpPr>
            <a:spLocks noGrp="1"/>
          </p:cNvSpPr>
          <p:nvPr>
            <p:ph type="subTitle" idx="1"/>
          </p:nvPr>
        </p:nvSpPr>
        <p:spPr/>
        <p:txBody>
          <a:bodyPr>
            <a:normAutofit/>
          </a:bodyPr>
          <a:lstStyle/>
          <a:p>
            <a:r>
              <a:rPr lang="en-US" sz="3600" dirty="0" smtClean="0">
                <a:solidFill>
                  <a:schemeClr val="tx1"/>
                </a:solidFill>
              </a:rPr>
              <a:t>Gross and histopathology</a:t>
            </a:r>
            <a:endParaRPr lang="en-US" sz="3600" dirty="0">
              <a:solidFill>
                <a:schemeClr val="tx1"/>
              </a:solidFill>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1" descr="C:\Documents and Settings\Mr. Amer Shafie\My Documents\My Pictures\images.jpg"/>
          <p:cNvPicPr>
            <a:picLocks noChangeAspect="1" noChangeArrowheads="1"/>
          </p:cNvPicPr>
          <p:nvPr/>
        </p:nvPicPr>
        <p:blipFill>
          <a:blip r:embed="rId2" cstate="print"/>
          <a:srcRect/>
          <a:stretch>
            <a:fillRect/>
          </a:stretch>
        </p:blipFill>
        <p:spPr bwMode="auto">
          <a:xfrm>
            <a:off x="1403648" y="1484784"/>
            <a:ext cx="2664296" cy="3600400"/>
          </a:xfrm>
          <a:prstGeom prst="rect">
            <a:avLst/>
          </a:prstGeom>
          <a:noFill/>
        </p:spPr>
      </p:pic>
      <p:pic>
        <p:nvPicPr>
          <p:cNvPr id="133122" name="Picture 2" descr="http://t1.gstatic.com/images?q=tbn:ANd9GcTtVUm0B7Ok_88imLBPvpRUsbwSWm4r5fXQuAetm6sBq_PcCFUMKw"/>
          <p:cNvPicPr>
            <a:picLocks noChangeAspect="1" noChangeArrowheads="1"/>
          </p:cNvPicPr>
          <p:nvPr/>
        </p:nvPicPr>
        <p:blipFill>
          <a:blip r:embed="rId3" cstate="print"/>
          <a:srcRect/>
          <a:stretch>
            <a:fillRect/>
          </a:stretch>
        </p:blipFill>
        <p:spPr bwMode="auto">
          <a:xfrm>
            <a:off x="5004048" y="1556792"/>
            <a:ext cx="2952328" cy="3528392"/>
          </a:xfrm>
          <a:prstGeom prst="rect">
            <a:avLst/>
          </a:prstGeom>
          <a:noFill/>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2" descr="C:\Documents and Settings\Mr. Amer Shafie\My Documents\My Pictures\leishmaniasis_1_061101.jpg"/>
          <p:cNvPicPr>
            <a:picLocks noChangeAspect="1" noChangeArrowheads="1"/>
          </p:cNvPicPr>
          <p:nvPr/>
        </p:nvPicPr>
        <p:blipFill>
          <a:blip r:embed="rId2" cstate="print"/>
          <a:srcRect/>
          <a:stretch>
            <a:fillRect/>
          </a:stretch>
        </p:blipFill>
        <p:spPr bwMode="auto">
          <a:xfrm>
            <a:off x="251520" y="620688"/>
            <a:ext cx="8424936" cy="5760640"/>
          </a:xfrm>
          <a:prstGeom prst="rect">
            <a:avLst/>
          </a:prstGeom>
          <a:noFill/>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0" name="Picture 2" descr="http://www.e-ijd.org/articles/2011/56/4/images/IndianJDermatol_2011_56_4_428_84750_u2.jpg"/>
          <p:cNvPicPr>
            <a:picLocks noChangeAspect="1" noChangeArrowheads="1"/>
          </p:cNvPicPr>
          <p:nvPr/>
        </p:nvPicPr>
        <p:blipFill>
          <a:blip r:embed="rId2" cstate="print"/>
          <a:srcRect/>
          <a:stretch>
            <a:fillRect/>
          </a:stretch>
        </p:blipFill>
        <p:spPr bwMode="auto">
          <a:xfrm>
            <a:off x="251520" y="0"/>
            <a:ext cx="8712968" cy="5877272"/>
          </a:xfrm>
          <a:prstGeom prst="rect">
            <a:avLst/>
          </a:prstGeom>
          <a:noFill/>
        </p:spPr>
      </p:pic>
      <p:sp>
        <p:nvSpPr>
          <p:cNvPr id="3" name="Rectangle 2"/>
          <p:cNvSpPr/>
          <p:nvPr/>
        </p:nvSpPr>
        <p:spPr>
          <a:xfrm>
            <a:off x="251520" y="5949281"/>
            <a:ext cx="8892480" cy="830997"/>
          </a:xfrm>
          <a:prstGeom prst="rect">
            <a:avLst/>
          </a:prstGeom>
        </p:spPr>
        <p:txBody>
          <a:bodyPr wrap="square">
            <a:spAutoFit/>
          </a:bodyPr>
          <a:lstStyle/>
          <a:p>
            <a:r>
              <a:rPr lang="en-US" sz="2400" dirty="0" smtClean="0"/>
              <a:t>Histological view shows marked cellular infiltration and parasites (</a:t>
            </a:r>
            <a:r>
              <a:rPr lang="en-US" sz="2400" dirty="0" err="1" smtClean="0"/>
              <a:t>Leishman</a:t>
            </a:r>
            <a:r>
              <a:rPr lang="en-US" sz="2400" dirty="0" smtClean="0"/>
              <a:t> bodies) within macrophages </a:t>
            </a:r>
            <a:endParaRPr lang="en-US" sz="2400"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15616" y="5445224"/>
            <a:ext cx="7416824" cy="1200329"/>
          </a:xfrm>
          <a:prstGeom prst="rect">
            <a:avLst/>
          </a:prstGeom>
        </p:spPr>
        <p:txBody>
          <a:bodyPr wrap="square">
            <a:spAutoFit/>
          </a:bodyPr>
          <a:lstStyle/>
          <a:p>
            <a:r>
              <a:rPr lang="en-US" sz="2400" dirty="0" smtClean="0"/>
              <a:t>Picture  shows a macrophage containing </a:t>
            </a:r>
            <a:r>
              <a:rPr lang="en-US" sz="2400" dirty="0" err="1" smtClean="0"/>
              <a:t>Leishmania</a:t>
            </a:r>
            <a:r>
              <a:rPr lang="en-US" sz="2400" dirty="0" smtClean="0"/>
              <a:t>  </a:t>
            </a:r>
            <a:r>
              <a:rPr lang="en-US" sz="2400" dirty="0" err="1" smtClean="0"/>
              <a:t>amastigotes</a:t>
            </a:r>
            <a:r>
              <a:rPr lang="en-US" sz="2400" dirty="0" smtClean="0"/>
              <a:t> with characteristic features (round nucleus, rod-shaped </a:t>
            </a:r>
            <a:r>
              <a:rPr lang="en-US" sz="2400" dirty="0" err="1" smtClean="0"/>
              <a:t>kinetoplast</a:t>
            </a:r>
            <a:r>
              <a:rPr lang="en-US" sz="2400" dirty="0" smtClean="0"/>
              <a:t>; arrows) .</a:t>
            </a:r>
            <a:endParaRPr lang="en-US" sz="2400" dirty="0"/>
          </a:p>
        </p:txBody>
      </p:sp>
      <p:pic>
        <p:nvPicPr>
          <p:cNvPr id="130050" name="Picture 2" descr="Image of a bone marrow biopsy showing a macrophage containing Leishmania amastigotes."/>
          <p:cNvPicPr>
            <a:picLocks noChangeAspect="1" noChangeArrowheads="1"/>
          </p:cNvPicPr>
          <p:nvPr/>
        </p:nvPicPr>
        <p:blipFill>
          <a:blip r:embed="rId2" cstate="print"/>
          <a:srcRect/>
          <a:stretch>
            <a:fillRect/>
          </a:stretch>
        </p:blipFill>
        <p:spPr bwMode="auto">
          <a:xfrm>
            <a:off x="2555776" y="1628800"/>
            <a:ext cx="3744416" cy="3312368"/>
          </a:xfrm>
          <a:prstGeom prst="rect">
            <a:avLst/>
          </a:prstGeom>
          <a:noFill/>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dirty="0" smtClean="0"/>
              <a:t> </a:t>
            </a:r>
            <a:r>
              <a:rPr lang="en-US" dirty="0" err="1" smtClean="0"/>
              <a:t>Neoplasia</a:t>
            </a:r>
            <a:endParaRPr lang="en-US"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4000" dirty="0" smtClean="0"/>
              <a:t>Benign </a:t>
            </a:r>
            <a:r>
              <a:rPr lang="en-US" sz="4000" dirty="0" err="1" smtClean="0"/>
              <a:t>tumours</a:t>
            </a:r>
            <a:r>
              <a:rPr lang="en-US" sz="4000" dirty="0" smtClean="0"/>
              <a:t>                                                                                      Gross and histopathology</a:t>
            </a:r>
            <a:endParaRPr lang="en-US" sz="4000"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3600" dirty="0" smtClean="0"/>
              <a:t>1- </a:t>
            </a:r>
            <a:r>
              <a:rPr lang="en-US" sz="3600" dirty="0" err="1" smtClean="0"/>
              <a:t>Adenomatous</a:t>
            </a:r>
            <a:r>
              <a:rPr lang="en-US" sz="3600" dirty="0" smtClean="0"/>
              <a:t> polyp of rectum / colon</a:t>
            </a:r>
            <a:endParaRPr lang="en-US" sz="3600"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www.med.und.nodak.edu/depts/path/powerpoint/blk5/NP1_files/slide0031_image029.wmz"/>
          <p:cNvPicPr>
            <a:picLocks noChangeArrowheads="1"/>
          </p:cNvPicPr>
          <p:nvPr/>
        </p:nvPicPr>
        <p:blipFill>
          <a:blip r:embed="rId2" r:link="rId3" cstate="print">
            <a:lum bright="6000"/>
          </a:blip>
          <a:srcRect b="23607"/>
          <a:stretch>
            <a:fillRect/>
          </a:stretch>
        </p:blipFill>
        <p:spPr bwMode="auto">
          <a:xfrm>
            <a:off x="1142976" y="1196752"/>
            <a:ext cx="6715172" cy="2736304"/>
          </a:xfrm>
          <a:prstGeom prst="rect">
            <a:avLst/>
          </a:prstGeom>
          <a:noFill/>
          <a:ln w="12700">
            <a:noFill/>
            <a:miter lim="800000"/>
            <a:headEnd/>
            <a:tailEnd/>
          </a:ln>
        </p:spPr>
      </p:pic>
      <p:sp>
        <p:nvSpPr>
          <p:cNvPr id="4" name="Rectangle 3"/>
          <p:cNvSpPr/>
          <p:nvPr/>
        </p:nvSpPr>
        <p:spPr>
          <a:xfrm>
            <a:off x="2214546" y="4509120"/>
            <a:ext cx="4590552" cy="523220"/>
          </a:xfrm>
          <a:prstGeom prst="rect">
            <a:avLst/>
          </a:prstGeom>
        </p:spPr>
        <p:txBody>
          <a:bodyPr wrap="square">
            <a:spAutoFit/>
          </a:bodyPr>
          <a:lstStyle/>
          <a:p>
            <a:r>
              <a:rPr lang="en-US" sz="2800" b="1" dirty="0" smtClean="0"/>
              <a:t>Organ: </a:t>
            </a:r>
            <a:r>
              <a:rPr lang="pl-PL" sz="2800" b="1" dirty="0" smtClean="0"/>
              <a:t>Colon </a:t>
            </a:r>
            <a:r>
              <a:rPr lang="en-US" sz="2800" b="1" dirty="0" smtClean="0"/>
              <a:t>     </a:t>
            </a:r>
            <a:r>
              <a:rPr lang="en-US" sz="2800" b="1" dirty="0" err="1" smtClean="0"/>
              <a:t>Dx</a:t>
            </a:r>
            <a:r>
              <a:rPr lang="en-US" sz="2800" b="1" dirty="0" smtClean="0"/>
              <a:t>:</a:t>
            </a:r>
            <a:r>
              <a:rPr lang="pl-PL" sz="2800" b="1" dirty="0" smtClean="0"/>
              <a:t> adenoma</a:t>
            </a:r>
            <a:endParaRPr lang="en-US" sz="2800" dirty="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descr="OBJID_1386"/>
          <p:cNvSpPr>
            <a:spLocks noGrp="1" noChangeAspect="1" noChangeArrowheads="1"/>
          </p:cNvSpPr>
          <p:nvPr isPhoto="1"/>
        </p:nvSpPr>
        <p:spPr bwMode="auto">
          <a:xfrm>
            <a:off x="4191000" y="1905000"/>
            <a:ext cx="4724400" cy="4343400"/>
          </a:xfrm>
          <a:prstGeom prst="rect">
            <a:avLst/>
          </a:prstGeom>
          <a:blipFill dpi="0" rotWithShape="1">
            <a:blip r:embed="rId2" cstate="print"/>
            <a:srcRect/>
            <a:stretch>
              <a:fillRect r="-36201"/>
            </a:stretch>
          </a:blipFill>
          <a:ln w="9525">
            <a:solidFill>
              <a:schemeClr val="tx1"/>
            </a:solidFill>
            <a:miter lim="800000"/>
            <a:headEnd/>
            <a:tailEnd/>
          </a:ln>
          <a:effectLst/>
        </p:spPr>
        <p:txBody>
          <a:bodyPr/>
          <a:lstStyle/>
          <a:p>
            <a:r>
              <a:rPr lang="en-US">
                <a:solidFill>
                  <a:schemeClr val="accent2"/>
                </a:solidFill>
              </a:rPr>
              <a:t>Tubular adenoma, colon</a:t>
            </a:r>
          </a:p>
        </p:txBody>
      </p:sp>
      <p:sp>
        <p:nvSpPr>
          <p:cNvPr id="4" name="Rectangle 4" descr="polyp"/>
          <p:cNvSpPr>
            <a:spLocks noGrp="1" noChangeAspect="1" noChangeArrowheads="1"/>
          </p:cNvSpPr>
          <p:nvPr isPhoto="1"/>
        </p:nvSpPr>
        <p:spPr bwMode="auto">
          <a:xfrm>
            <a:off x="533400" y="1905000"/>
            <a:ext cx="3657600" cy="4343400"/>
          </a:xfrm>
          <a:prstGeom prst="rect">
            <a:avLst/>
          </a:prstGeom>
          <a:blipFill dpi="0" rotWithShape="1">
            <a:blip r:embed="rId3" cstate="print"/>
            <a:srcRect/>
            <a:stretch>
              <a:fillRect b="-25856"/>
            </a:stretch>
          </a:blipFill>
          <a:ln w="9525">
            <a:solidFill>
              <a:schemeClr val="tx1"/>
            </a:solidFill>
            <a:miter lim="800000"/>
            <a:headEnd/>
            <a:tailEnd/>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3600" dirty="0" smtClean="0"/>
              <a:t>2- </a:t>
            </a:r>
            <a:r>
              <a:rPr lang="en-US" sz="3600" dirty="0" err="1" smtClean="0"/>
              <a:t>Lipoma</a:t>
            </a:r>
            <a:endParaRPr lang="en-US" sz="3600"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t>1- Fatty liver(</a:t>
            </a:r>
            <a:r>
              <a:rPr lang="en-US" sz="3600" dirty="0" err="1" smtClean="0"/>
              <a:t>Steatosis</a:t>
            </a:r>
            <a:r>
              <a:rPr lang="en-US" sz="3600" dirty="0" smtClean="0"/>
              <a:t>)</a:t>
            </a:r>
            <a:endParaRPr lang="en-US" sz="36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            </a:t>
            </a:r>
            <a:r>
              <a:rPr lang="en-US" b="1" dirty="0" smtClean="0">
                <a:solidFill>
                  <a:schemeClr val="accent1"/>
                </a:solidFill>
              </a:rPr>
              <a:t>2-Lipoma of the neck</a:t>
            </a:r>
            <a:endParaRPr lang="en-US" b="1" dirty="0">
              <a:solidFill>
                <a:schemeClr val="accent1"/>
              </a:solidFill>
            </a:endParaRPr>
          </a:p>
        </p:txBody>
      </p:sp>
      <p:pic>
        <p:nvPicPr>
          <p:cNvPr id="71683" name="Picture 2" descr="http://meded.ucsd.edu/clinicalimg/skin_lipoma.jpg"/>
          <p:cNvPicPr>
            <a:picLocks noChangeAspect="1" noChangeArrowheads="1"/>
          </p:cNvPicPr>
          <p:nvPr/>
        </p:nvPicPr>
        <p:blipFill>
          <a:blip r:embed="rId3" cstate="print"/>
          <a:srcRect/>
          <a:stretch>
            <a:fillRect/>
          </a:stretch>
        </p:blipFill>
        <p:spPr bwMode="auto">
          <a:xfrm>
            <a:off x="2051720" y="1484313"/>
            <a:ext cx="4464496" cy="3960911"/>
          </a:xfrm>
          <a:prstGeom prst="rect">
            <a:avLst/>
          </a:prstGeom>
          <a:noFill/>
          <a:ln w="9525">
            <a:noFill/>
            <a:miter lim="800000"/>
            <a:headEnd/>
            <a:tailEnd/>
          </a:ln>
        </p:spPr>
      </p:pic>
      <p:sp>
        <p:nvSpPr>
          <p:cNvPr id="71684" name="Rectangle 3"/>
          <p:cNvSpPr>
            <a:spLocks noChangeArrowheads="1"/>
          </p:cNvSpPr>
          <p:nvPr/>
        </p:nvSpPr>
        <p:spPr bwMode="auto">
          <a:xfrm>
            <a:off x="0" y="5589241"/>
            <a:ext cx="9144000" cy="1200329"/>
          </a:xfrm>
          <a:prstGeom prst="rect">
            <a:avLst/>
          </a:prstGeom>
          <a:noFill/>
          <a:ln w="9525">
            <a:noFill/>
            <a:miter lim="800000"/>
            <a:headEnd/>
            <a:tailEnd/>
          </a:ln>
        </p:spPr>
        <p:txBody>
          <a:bodyPr wrap="square">
            <a:spAutoFit/>
          </a:bodyPr>
          <a:lstStyle/>
          <a:p>
            <a:r>
              <a:rPr lang="en-US" sz="2400" dirty="0"/>
              <a:t>Benign, slow growing, subcutaneous skin growth. In this case, the </a:t>
            </a:r>
            <a:r>
              <a:rPr lang="en-US" sz="2400" dirty="0" err="1"/>
              <a:t>lipoma</a:t>
            </a:r>
            <a:r>
              <a:rPr lang="en-US" sz="2400" dirty="0"/>
              <a:t> is rather </a:t>
            </a:r>
            <a:r>
              <a:rPr lang="en-US" sz="2400" dirty="0" smtClean="0"/>
              <a:t>large and </a:t>
            </a:r>
            <a:r>
              <a:rPr lang="en-US" sz="2400" dirty="0"/>
              <a:t>located in the neck region. On palpation, these are soft, </a:t>
            </a:r>
            <a:r>
              <a:rPr lang="en-US" sz="2400" dirty="0" err="1"/>
              <a:t>nontender</a:t>
            </a:r>
            <a:r>
              <a:rPr lang="en-US" sz="2400" dirty="0"/>
              <a:t>, and freely mobile. </a:t>
            </a:r>
          </a:p>
        </p:txBody>
      </p:sp>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usc.edu/hsc/dental/PTHL501/Images/BT/bt_36_bb.jpg"/>
          <p:cNvPicPr>
            <a:picLocks noChangeAspect="1" noChangeArrowheads="1"/>
          </p:cNvPicPr>
          <p:nvPr/>
        </p:nvPicPr>
        <p:blipFill>
          <a:blip r:embed="rId2" cstate="print"/>
          <a:srcRect/>
          <a:stretch>
            <a:fillRect/>
          </a:stretch>
        </p:blipFill>
        <p:spPr bwMode="auto">
          <a:xfrm>
            <a:off x="0" y="1143000"/>
            <a:ext cx="9144000" cy="5715000"/>
          </a:xfrm>
          <a:prstGeom prst="rect">
            <a:avLst/>
          </a:prstGeom>
          <a:noFill/>
        </p:spPr>
      </p:pic>
      <p:sp>
        <p:nvSpPr>
          <p:cNvPr id="7171" name="Text Box 3"/>
          <p:cNvSpPr txBox="1">
            <a:spLocks noChangeArrowheads="1"/>
          </p:cNvSpPr>
          <p:nvPr/>
        </p:nvSpPr>
        <p:spPr bwMode="auto">
          <a:xfrm>
            <a:off x="609600" y="228600"/>
            <a:ext cx="1538288" cy="579438"/>
          </a:xfrm>
          <a:prstGeom prst="rect">
            <a:avLst/>
          </a:prstGeom>
          <a:noFill/>
          <a:ln w="9525">
            <a:noFill/>
            <a:miter lim="800000"/>
            <a:headEnd/>
            <a:tailEnd/>
          </a:ln>
          <a:effectLst/>
        </p:spPr>
        <p:txBody>
          <a:bodyPr wrap="none">
            <a:spAutoFit/>
          </a:bodyPr>
          <a:lstStyle/>
          <a:p>
            <a:r>
              <a:rPr lang="en-US" altLang="en-US" sz="3200" b="1" u="sng">
                <a:solidFill>
                  <a:schemeClr val="bg1"/>
                </a:solidFill>
              </a:rPr>
              <a:t>Lipoma</a:t>
            </a:r>
          </a:p>
        </p:txBody>
      </p:sp>
      <p:sp>
        <p:nvSpPr>
          <p:cNvPr id="4" name="Title 3"/>
          <p:cNvSpPr>
            <a:spLocks noGrp="1"/>
          </p:cNvSpPr>
          <p:nvPr>
            <p:ph type="title"/>
          </p:nvPr>
        </p:nvSpPr>
        <p:spPr/>
        <p:txBody>
          <a:bodyPr>
            <a:normAutofit/>
          </a:bodyPr>
          <a:lstStyle/>
          <a:p>
            <a:r>
              <a:rPr lang="en-US" sz="4000" dirty="0" smtClean="0"/>
              <a:t>Subcutaneous </a:t>
            </a:r>
            <a:r>
              <a:rPr lang="en-US" sz="4000" dirty="0" err="1" smtClean="0"/>
              <a:t>lipoma</a:t>
            </a:r>
            <a:endParaRPr lang="en-US" sz="4000" dirty="0"/>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381000"/>
            <a:ext cx="7772400" cy="1143000"/>
          </a:xfrm>
        </p:spPr>
        <p:txBody>
          <a:bodyPr/>
          <a:lstStyle/>
          <a:p>
            <a:r>
              <a:rPr lang="en-US" altLang="en-US" sz="4800" b="1" dirty="0" err="1"/>
              <a:t>Lipoma</a:t>
            </a:r>
            <a:endParaRPr lang="en-US" altLang="en-US" sz="4800" b="1" dirty="0"/>
          </a:p>
        </p:txBody>
      </p:sp>
      <p:sp>
        <p:nvSpPr>
          <p:cNvPr id="24579" name="Text Box 3"/>
          <p:cNvSpPr txBox="1">
            <a:spLocks noChangeArrowheads="1"/>
          </p:cNvSpPr>
          <p:nvPr/>
        </p:nvSpPr>
        <p:spPr bwMode="auto">
          <a:xfrm>
            <a:off x="838200" y="1676400"/>
            <a:ext cx="7388225" cy="1066800"/>
          </a:xfrm>
          <a:prstGeom prst="rect">
            <a:avLst/>
          </a:prstGeom>
          <a:noFill/>
          <a:ln w="9525">
            <a:noFill/>
            <a:miter lim="800000"/>
            <a:headEnd/>
            <a:tailEnd/>
          </a:ln>
          <a:effectLst/>
        </p:spPr>
        <p:txBody>
          <a:bodyPr>
            <a:spAutoFit/>
          </a:bodyPr>
          <a:lstStyle/>
          <a:p>
            <a:pPr>
              <a:buClr>
                <a:srgbClr val="FF0066"/>
              </a:buClr>
              <a:buSzPct val="75000"/>
              <a:buFont typeface="Wingdings" pitchFamily="2" charset="2"/>
              <a:buChar char="v"/>
            </a:pPr>
            <a:r>
              <a:rPr lang="en-US" altLang="en-US" sz="3200" b="1"/>
              <a:t> Benign, well-circumscribed tumor of </a:t>
            </a:r>
          </a:p>
          <a:p>
            <a:pPr>
              <a:buClr>
                <a:srgbClr val="FF0066"/>
              </a:buClr>
              <a:buSzPct val="75000"/>
              <a:buFont typeface="Wingdings" pitchFamily="2" charset="2"/>
              <a:buNone/>
            </a:pPr>
            <a:r>
              <a:rPr lang="en-US" altLang="en-US" sz="3200" b="1"/>
              <a:t>     well-differentiated adipocytes</a:t>
            </a:r>
          </a:p>
        </p:txBody>
      </p:sp>
      <p:sp>
        <p:nvSpPr>
          <p:cNvPr id="24580" name="Text Box 4"/>
          <p:cNvSpPr txBox="1">
            <a:spLocks noChangeArrowheads="1"/>
          </p:cNvSpPr>
          <p:nvPr/>
        </p:nvSpPr>
        <p:spPr bwMode="auto">
          <a:xfrm>
            <a:off x="838200" y="3200400"/>
            <a:ext cx="7162800" cy="1066800"/>
          </a:xfrm>
          <a:prstGeom prst="rect">
            <a:avLst/>
          </a:prstGeom>
          <a:noFill/>
          <a:ln w="9525">
            <a:noFill/>
            <a:miter lim="800000"/>
            <a:headEnd/>
            <a:tailEnd/>
          </a:ln>
          <a:effectLst/>
        </p:spPr>
        <p:txBody>
          <a:bodyPr>
            <a:spAutoFit/>
          </a:bodyPr>
          <a:lstStyle/>
          <a:p>
            <a:pPr>
              <a:buClr>
                <a:srgbClr val="FF0066"/>
              </a:buClr>
              <a:buSzPct val="75000"/>
              <a:buFont typeface="Wingdings" pitchFamily="2" charset="2"/>
              <a:buChar char="v"/>
            </a:pPr>
            <a:r>
              <a:rPr lang="en-US" altLang="en-US" sz="3200" b="1" dirty="0"/>
              <a:t> Usually subcutaneous, any site of </a:t>
            </a:r>
          </a:p>
          <a:p>
            <a:pPr>
              <a:buClr>
                <a:srgbClr val="FF0066"/>
              </a:buClr>
              <a:buSzPct val="75000"/>
              <a:buFont typeface="Wingdings" pitchFamily="2" charset="2"/>
              <a:buNone/>
            </a:pPr>
            <a:r>
              <a:rPr lang="en-US" altLang="en-US" sz="3200" b="1" dirty="0"/>
              <a:t>     adipose tissue</a:t>
            </a:r>
          </a:p>
        </p:txBody>
      </p:sp>
      <p:sp>
        <p:nvSpPr>
          <p:cNvPr id="24581" name="Text Box 5"/>
          <p:cNvSpPr txBox="1">
            <a:spLocks noChangeArrowheads="1"/>
          </p:cNvSpPr>
          <p:nvPr/>
        </p:nvSpPr>
        <p:spPr bwMode="auto">
          <a:xfrm>
            <a:off x="838200" y="4191000"/>
            <a:ext cx="6781800" cy="1066800"/>
          </a:xfrm>
          <a:prstGeom prst="rect">
            <a:avLst/>
          </a:prstGeom>
          <a:noFill/>
          <a:ln w="9525">
            <a:noFill/>
            <a:miter lim="800000"/>
            <a:headEnd/>
            <a:tailEnd/>
          </a:ln>
          <a:effectLst/>
        </p:spPr>
        <p:txBody>
          <a:bodyPr>
            <a:spAutoFit/>
          </a:bodyPr>
          <a:lstStyle/>
          <a:p>
            <a:pPr>
              <a:buClr>
                <a:srgbClr val="FF0066"/>
              </a:buClr>
              <a:buSzPct val="75000"/>
              <a:buFont typeface="Wingdings" pitchFamily="2" charset="2"/>
              <a:buChar char="v"/>
            </a:pPr>
            <a:r>
              <a:rPr lang="en-US" altLang="en-US" sz="3200" b="1" dirty="0"/>
              <a:t> Most common type of benign soft </a:t>
            </a:r>
          </a:p>
          <a:p>
            <a:pPr>
              <a:buClr>
                <a:srgbClr val="FF0066"/>
              </a:buClr>
              <a:buSzPct val="75000"/>
              <a:buFont typeface="Wingdings" pitchFamily="2" charset="2"/>
              <a:buNone/>
            </a:pPr>
            <a:r>
              <a:rPr lang="en-US" altLang="en-US" sz="3200" b="1" dirty="0">
                <a:solidFill>
                  <a:schemeClr val="bg1"/>
                </a:solidFill>
              </a:rPr>
              <a:t>     </a:t>
            </a:r>
            <a:r>
              <a:rPr lang="en-US" altLang="en-US" sz="3200" b="1" dirty="0"/>
              <a:t>tissue tumor </a:t>
            </a:r>
          </a:p>
        </p:txBody>
      </p:sp>
      <p:sp>
        <p:nvSpPr>
          <p:cNvPr id="24582" name="Text Box 6"/>
          <p:cNvSpPr txBox="1">
            <a:spLocks noChangeArrowheads="1"/>
          </p:cNvSpPr>
          <p:nvPr/>
        </p:nvSpPr>
        <p:spPr bwMode="auto">
          <a:xfrm>
            <a:off x="838200" y="2667000"/>
            <a:ext cx="7297738" cy="579438"/>
          </a:xfrm>
          <a:prstGeom prst="rect">
            <a:avLst/>
          </a:prstGeom>
          <a:noFill/>
          <a:ln w="9525">
            <a:noFill/>
            <a:miter lim="800000"/>
            <a:headEnd/>
            <a:tailEnd/>
          </a:ln>
          <a:effectLst/>
        </p:spPr>
        <p:txBody>
          <a:bodyPr>
            <a:spAutoFit/>
          </a:bodyPr>
          <a:lstStyle/>
          <a:p>
            <a:pPr>
              <a:buClr>
                <a:srgbClr val="FF0066"/>
              </a:buClr>
              <a:buSzPct val="75000"/>
              <a:buFont typeface="Wingdings" pitchFamily="2" charset="2"/>
              <a:buChar char="v"/>
            </a:pPr>
            <a:r>
              <a:rPr lang="en-US" altLang="en-US" sz="3200" b="1"/>
              <a:t> In adult, upper back, neck, shoulder </a:t>
            </a:r>
          </a:p>
        </p:txBody>
      </p:sp>
      <p:sp>
        <p:nvSpPr>
          <p:cNvPr id="24583" name="Text Box 7"/>
          <p:cNvSpPr txBox="1">
            <a:spLocks noChangeArrowheads="1"/>
          </p:cNvSpPr>
          <p:nvPr/>
        </p:nvSpPr>
        <p:spPr bwMode="auto">
          <a:xfrm>
            <a:off x="838200" y="5257800"/>
            <a:ext cx="8218488" cy="1066800"/>
          </a:xfrm>
          <a:prstGeom prst="rect">
            <a:avLst/>
          </a:prstGeom>
          <a:noFill/>
          <a:ln w="9525">
            <a:noFill/>
            <a:miter lim="800000"/>
            <a:headEnd/>
            <a:tailEnd/>
          </a:ln>
          <a:effectLst/>
        </p:spPr>
        <p:txBody>
          <a:bodyPr>
            <a:spAutoFit/>
          </a:bodyPr>
          <a:lstStyle/>
          <a:p>
            <a:pPr>
              <a:buClr>
                <a:srgbClr val="FF0066"/>
              </a:buClr>
              <a:buSzPct val="75000"/>
              <a:buFont typeface="Wingdings" pitchFamily="2" charset="2"/>
              <a:buChar char="v"/>
            </a:pPr>
            <a:r>
              <a:rPr lang="en-US" altLang="en-US" sz="3200" b="1" dirty="0"/>
              <a:t> Resemble  normal adipose tissue </a:t>
            </a:r>
          </a:p>
          <a:p>
            <a:pPr>
              <a:buClr>
                <a:srgbClr val="FF0066"/>
              </a:buClr>
              <a:buSzPct val="75000"/>
              <a:buFont typeface="Wingdings" pitchFamily="2" charset="2"/>
              <a:buChar char="v"/>
            </a:pPr>
            <a:r>
              <a:rPr lang="en-US" altLang="en-US" sz="3200" b="1" dirty="0"/>
              <a:t> </a:t>
            </a:r>
            <a:r>
              <a:rPr lang="en-US" altLang="en-US" sz="3200" b="1" dirty="0" err="1"/>
              <a:t>Subtypes:angiolipoma</a:t>
            </a:r>
            <a:r>
              <a:rPr lang="en-US" altLang="en-US" sz="3200" b="1" dirty="0"/>
              <a:t>, spindle cell </a:t>
            </a:r>
            <a:r>
              <a:rPr lang="en-US" altLang="en-US" sz="3200" b="1" dirty="0" err="1"/>
              <a:t>lipoma</a:t>
            </a:r>
            <a:endParaRPr lang="en-US" altLang="en-US" sz="3200" b="1" dirty="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3600" dirty="0" smtClean="0"/>
              <a:t>3- </a:t>
            </a:r>
            <a:r>
              <a:rPr lang="en-US" sz="3600" dirty="0" err="1" smtClean="0"/>
              <a:t>Intradermal</a:t>
            </a:r>
            <a:r>
              <a:rPr lang="en-US" sz="3600" dirty="0" smtClean="0"/>
              <a:t> nevus</a:t>
            </a:r>
            <a:endParaRPr lang="en-US" sz="3600"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3" cstate="print"/>
          <a:srcRect/>
          <a:stretch>
            <a:fillRect/>
          </a:stretch>
        </p:blipFill>
        <p:spPr bwMode="auto">
          <a:xfrm>
            <a:off x="323528" y="548680"/>
            <a:ext cx="8424936" cy="5877272"/>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NEVUS (SKIN)</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srcRect/>
          <a:stretch>
            <a:fillRect/>
          </a:stretch>
        </p:blipFill>
        <p:spPr>
          <a:xfrm>
            <a:off x="0" y="1500188"/>
            <a:ext cx="9144000" cy="5400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NEVUS (SKIN)</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Nevus: </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Skin shows:  </a:t>
            </a:r>
            <a:endParaRPr lang="en-US" sz="3600" i="1" dirty="0">
              <a:solidFill>
                <a:schemeClr val="accent1">
                  <a:satMod val="150000"/>
                </a:schemeClr>
              </a:solidFill>
              <a:latin typeface="Franklin Gothic Demi" pitchFamily="34" charset="0"/>
            </a:endParaRPr>
          </a:p>
        </p:txBody>
      </p:sp>
      <p:sp>
        <p:nvSpPr>
          <p:cNvPr id="3" name="TextBox 2"/>
          <p:cNvSpPr txBox="1"/>
          <p:nvPr/>
        </p:nvSpPr>
        <p:spPr>
          <a:xfrm>
            <a:off x="142875" y="1928813"/>
            <a:ext cx="8715375" cy="3816350"/>
          </a:xfrm>
          <a:prstGeom prst="rect">
            <a:avLst/>
          </a:prstGeom>
          <a:noFill/>
        </p:spPr>
        <p:txBody>
          <a:bodyPr>
            <a:spAutoFit/>
          </a:bodyPr>
          <a:lstStyle/>
          <a:p>
            <a:pPr marL="534988" indent="-534988" algn="just" fontAlgn="auto">
              <a:spcBef>
                <a:spcPts val="0"/>
              </a:spcBef>
              <a:spcAft>
                <a:spcPts val="0"/>
              </a:spcAft>
              <a:buFontTx/>
              <a:buBlip>
                <a:blip r:embed="rId3"/>
              </a:buBlip>
              <a:defRPr/>
            </a:pPr>
            <a:r>
              <a:rPr lang="en-US" sz="2800" dirty="0">
                <a:latin typeface="Franklin Gothic Demi" pitchFamily="34" charset="0"/>
                <a:cs typeface="+mn-cs"/>
              </a:rPr>
              <a:t>Nests and clusters of small round or spindle shaped nevus cells with few </a:t>
            </a:r>
            <a:r>
              <a:rPr lang="en-US" sz="2800" dirty="0" err="1">
                <a:latin typeface="Franklin Gothic Demi" pitchFamily="34" charset="0"/>
                <a:cs typeface="+mn-cs"/>
              </a:rPr>
              <a:t>melanophages</a:t>
            </a:r>
            <a:r>
              <a:rPr lang="en-US" sz="2800" dirty="0">
                <a:latin typeface="Franklin Gothic Demi" pitchFamily="34" charset="0"/>
                <a:cs typeface="+mn-cs"/>
              </a:rPr>
              <a:t> in the upper dermis.</a:t>
            </a:r>
          </a:p>
          <a:p>
            <a:pPr marL="534988" indent="-534988" algn="just" fontAlgn="auto">
              <a:spcBef>
                <a:spcPts val="0"/>
              </a:spcBef>
              <a:spcAft>
                <a:spcPts val="0"/>
              </a:spcAft>
              <a:buFontTx/>
              <a:buBlip>
                <a:blip r:embed="rId3"/>
              </a:buBlip>
              <a:defRPr/>
            </a:pPr>
            <a:endParaRPr lang="en-US" sz="2800" dirty="0">
              <a:latin typeface="Franklin Gothic Demi" pitchFamily="34" charset="0"/>
              <a:cs typeface="+mn-cs"/>
            </a:endParaRPr>
          </a:p>
          <a:p>
            <a:pPr marL="534988" indent="-534988" algn="just" fontAlgn="auto">
              <a:spcBef>
                <a:spcPts val="0"/>
              </a:spcBef>
              <a:spcAft>
                <a:spcPts val="0"/>
              </a:spcAft>
              <a:buFontTx/>
              <a:buBlip>
                <a:blip r:embed="rId3"/>
              </a:buBlip>
              <a:defRPr/>
            </a:pPr>
            <a:r>
              <a:rPr lang="en-US" sz="2800" dirty="0">
                <a:latin typeface="Franklin Gothic Demi" pitchFamily="34" charset="0"/>
                <a:cs typeface="+mn-cs"/>
              </a:rPr>
              <a:t>The cells contain varying amount of brown melanin pigment.</a:t>
            </a:r>
          </a:p>
          <a:p>
            <a:pPr marL="534988" indent="-534988" algn="just" fontAlgn="auto">
              <a:spcBef>
                <a:spcPts val="0"/>
              </a:spcBef>
              <a:spcAft>
                <a:spcPts val="0"/>
              </a:spcAft>
              <a:buFontTx/>
              <a:buBlip>
                <a:blip r:embed="rId3"/>
              </a:buBlip>
              <a:defRPr/>
            </a:pPr>
            <a:endParaRPr lang="en-US" sz="2800" dirty="0">
              <a:latin typeface="Franklin Gothic Demi" pitchFamily="34" charset="0"/>
              <a:cs typeface="+mn-cs"/>
            </a:endParaRPr>
          </a:p>
          <a:p>
            <a:pPr marL="534988" indent="-534988" algn="just" fontAlgn="auto">
              <a:spcBef>
                <a:spcPts val="0"/>
              </a:spcBef>
              <a:spcAft>
                <a:spcPts val="0"/>
              </a:spcAft>
              <a:buFontTx/>
              <a:buBlip>
                <a:blip r:embed="rId3"/>
              </a:buBlip>
              <a:defRPr/>
            </a:pPr>
            <a:r>
              <a:rPr lang="en-US" sz="2800" dirty="0">
                <a:latin typeface="Franklin Gothic Demi" pitchFamily="34" charset="0"/>
                <a:cs typeface="+mn-cs"/>
              </a:rPr>
              <a:t>No </a:t>
            </a:r>
            <a:r>
              <a:rPr lang="en-US" sz="2800" dirty="0" err="1">
                <a:latin typeface="Franklin Gothic Demi" pitchFamily="34" charset="0"/>
                <a:cs typeface="+mn-cs"/>
              </a:rPr>
              <a:t>junctional</a:t>
            </a:r>
            <a:r>
              <a:rPr lang="en-US" sz="2800" dirty="0">
                <a:latin typeface="Franklin Gothic Demi" pitchFamily="34" charset="0"/>
                <a:cs typeface="+mn-cs"/>
              </a:rPr>
              <a:t> activity.</a:t>
            </a:r>
          </a:p>
          <a:p>
            <a:pPr fontAlgn="auto">
              <a:spcBef>
                <a:spcPts val="0"/>
              </a:spcBef>
              <a:spcAft>
                <a:spcPts val="0"/>
              </a:spcAft>
              <a:defRPr/>
            </a:pPr>
            <a:endParaRPr lang="en-US" dirty="0">
              <a:latin typeface="+mn-lt"/>
              <a:cs typeface="+mn-cs"/>
            </a:endParaRPr>
          </a:p>
        </p:txBody>
      </p:sp>
    </p:spTree>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3600" dirty="0" smtClean="0"/>
              <a:t>4- Multiple uterine </a:t>
            </a:r>
            <a:r>
              <a:rPr lang="en-US" sz="3600" dirty="0" err="1" smtClean="0"/>
              <a:t>leiomyomata</a:t>
            </a:r>
            <a:endParaRPr lang="en-US" sz="3600"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1"/>
          <p:cNvPicPr>
            <a:picLocks noChangeAspect="1"/>
          </p:cNvPicPr>
          <p:nvPr/>
        </p:nvPicPr>
        <p:blipFill>
          <a:blip r:embed="rId3" cstate="print"/>
          <a:srcRect/>
          <a:stretch>
            <a:fillRect/>
          </a:stretch>
        </p:blipFill>
        <p:spPr bwMode="auto">
          <a:xfrm>
            <a:off x="403225" y="357188"/>
            <a:ext cx="8455025" cy="6143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nvGraphicFramePr>
        <p:xfrm>
          <a:off x="0" y="500042"/>
          <a:ext cx="4243388" cy="3362325"/>
        </p:xfrm>
        <a:graphic>
          <a:graphicData uri="http://schemas.openxmlformats.org/presentationml/2006/ole">
            <p:oleObj spid="_x0000_s1026" name="Bitmap Image" r:id="rId4" imgW="1286055" imgH="1019048" progId="PBrush">
              <p:embed/>
            </p:oleObj>
          </a:graphicData>
        </a:graphic>
      </p:graphicFrame>
      <p:graphicFrame>
        <p:nvGraphicFramePr>
          <p:cNvPr id="3075" name="Object 3"/>
          <p:cNvGraphicFramePr>
            <a:graphicFrameLocks noChangeAspect="1"/>
          </p:cNvGraphicFramePr>
          <p:nvPr/>
        </p:nvGraphicFramePr>
        <p:xfrm>
          <a:off x="4357686" y="357166"/>
          <a:ext cx="4545013" cy="3576637"/>
        </p:xfrm>
        <a:graphic>
          <a:graphicData uri="http://schemas.openxmlformats.org/presentationml/2006/ole">
            <p:oleObj spid="_x0000_s1027" name="Bitmap Image" r:id="rId5" imgW="1343212" imgH="1057423" progId="PBrush">
              <p:embed/>
            </p:oleObj>
          </a:graphicData>
        </a:graphic>
      </p:graphicFrame>
      <p:sp>
        <p:nvSpPr>
          <p:cNvPr id="4" name="Rectangle 3"/>
          <p:cNvSpPr/>
          <p:nvPr/>
        </p:nvSpPr>
        <p:spPr>
          <a:xfrm>
            <a:off x="1142976" y="4857760"/>
            <a:ext cx="6858048" cy="646331"/>
          </a:xfrm>
          <a:prstGeom prst="rect">
            <a:avLst/>
          </a:prstGeom>
        </p:spPr>
        <p:txBody>
          <a:bodyPr wrap="square">
            <a:spAutoFit/>
          </a:bodyPr>
          <a:lstStyle/>
          <a:p>
            <a:r>
              <a:rPr lang="en-US" dirty="0" smtClean="0"/>
              <a:t>Organ: Liver                                                     </a:t>
            </a:r>
            <a:r>
              <a:rPr lang="en-US" dirty="0" err="1" smtClean="0"/>
              <a:t>Dx</a:t>
            </a:r>
            <a:r>
              <a:rPr lang="en-US" dirty="0" smtClean="0"/>
              <a:t>: </a:t>
            </a:r>
            <a:r>
              <a:rPr lang="en-US" b="0" dirty="0" err="1" smtClean="0"/>
              <a:t>Steatosis</a:t>
            </a:r>
            <a:r>
              <a:rPr lang="en-US" b="0" dirty="0" smtClean="0"/>
              <a:t> ( Fatty Liver)</a:t>
            </a:r>
            <a:br>
              <a:rPr lang="en-US" b="0" dirty="0" smtClean="0"/>
            </a:br>
            <a:endParaRPr lang="en-US"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
          <p:cNvPicPr>
            <a:picLocks noChangeAspect="1"/>
          </p:cNvPicPr>
          <p:nvPr/>
        </p:nvPicPr>
        <p:blipFill>
          <a:blip r:embed="rId3" cstate="print"/>
          <a:srcRect/>
          <a:stretch>
            <a:fillRect/>
          </a:stretch>
        </p:blipFill>
        <p:spPr bwMode="auto">
          <a:xfrm>
            <a:off x="390525" y="571500"/>
            <a:ext cx="8532813" cy="5786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2"/>
          <p:cNvPicPr>
            <a:picLocks noChangeAspect="1" noChangeArrowheads="1"/>
          </p:cNvPicPr>
          <p:nvPr/>
        </p:nvPicPr>
        <p:blipFill>
          <a:blip r:embed="rId2" cstate="print"/>
          <a:srcRect/>
          <a:stretch>
            <a:fillRect/>
          </a:stretch>
        </p:blipFill>
        <p:spPr bwMode="auto">
          <a:xfrm>
            <a:off x="539552" y="620688"/>
            <a:ext cx="8208912" cy="5815558"/>
          </a:xfrm>
          <a:prstGeom prst="rect">
            <a:avLst/>
          </a:prstGeom>
          <a:noFill/>
          <a:ln w="9525">
            <a:noFill/>
            <a:miter lim="800000"/>
            <a:headEnd/>
            <a:tailEnd/>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2"/>
          <p:cNvPicPr>
            <a:picLocks noChangeAspect="1" noChangeArrowheads="1"/>
          </p:cNvPicPr>
          <p:nvPr/>
        </p:nvPicPr>
        <p:blipFill>
          <a:blip r:embed="rId2" cstate="print"/>
          <a:srcRect/>
          <a:stretch>
            <a:fillRect/>
          </a:stretch>
        </p:blipFill>
        <p:spPr bwMode="auto">
          <a:xfrm>
            <a:off x="899592" y="620688"/>
            <a:ext cx="7632849" cy="5743550"/>
          </a:xfrm>
          <a:prstGeom prst="rect">
            <a:avLst/>
          </a:prstGeom>
          <a:noFill/>
          <a:ln w="9525">
            <a:noFill/>
            <a:miter lim="800000"/>
            <a:headEnd/>
            <a:tailEnd/>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err="1" smtClean="0">
                <a:solidFill>
                  <a:schemeClr val="accent1">
                    <a:satMod val="150000"/>
                  </a:schemeClr>
                </a:solidFill>
                <a:latin typeface="Franklin Gothic Demi" pitchFamily="34" charset="0"/>
              </a:rPr>
              <a:t>Leiomyoma</a:t>
            </a:r>
            <a:r>
              <a:rPr lang="en-US" sz="3600" i="1" dirty="0" smtClean="0">
                <a:solidFill>
                  <a:schemeClr val="accent1">
                    <a:satMod val="150000"/>
                  </a:schemeClr>
                </a:solidFill>
                <a:latin typeface="Franklin Gothic Demi" pitchFamily="34" charset="0"/>
              </a:rPr>
              <a:t>:</a:t>
            </a:r>
            <a:r>
              <a:rPr lang="en-US" sz="3600" dirty="0" smtClean="0">
                <a:solidFill>
                  <a:schemeClr val="accent1">
                    <a:satMod val="150000"/>
                  </a:schemeClr>
                </a:solidFill>
                <a:latin typeface="Franklin Gothic Demi" pitchFamily="34" charset="0"/>
              </a:rPr>
              <a:t/>
            </a:r>
            <a:br>
              <a:rPr lang="en-US" sz="3600"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a:t>
            </a:r>
            <a:r>
              <a:rPr lang="en-US" sz="2800" i="1" dirty="0" err="1" smtClean="0">
                <a:solidFill>
                  <a:schemeClr val="accent1">
                    <a:satMod val="150000"/>
                  </a:schemeClr>
                </a:solidFill>
                <a:latin typeface="Franklin Gothic Demi" pitchFamily="34" charset="0"/>
              </a:rPr>
              <a:t>tumour</a:t>
            </a:r>
            <a:r>
              <a:rPr lang="en-US" sz="2800" i="1" dirty="0" smtClean="0">
                <a:solidFill>
                  <a:schemeClr val="accent1">
                    <a:satMod val="150000"/>
                  </a:schemeClr>
                </a:solidFill>
                <a:latin typeface="Franklin Gothic Demi" pitchFamily="34" charset="0"/>
              </a:rPr>
              <a:t> shows:</a:t>
            </a:r>
            <a:endParaRPr lang="en-US" sz="2800" i="1" dirty="0">
              <a:solidFill>
                <a:schemeClr val="accent1">
                  <a:satMod val="150000"/>
                </a:schemeClr>
              </a:solidFill>
              <a:latin typeface="Franklin Gothic Demi" pitchFamily="34" charset="0"/>
            </a:endParaRPr>
          </a:p>
        </p:txBody>
      </p:sp>
      <p:sp>
        <p:nvSpPr>
          <p:cNvPr id="70659" name="TextBox 2"/>
          <p:cNvSpPr txBox="1">
            <a:spLocks noChangeArrowheads="1"/>
          </p:cNvSpPr>
          <p:nvPr/>
        </p:nvSpPr>
        <p:spPr bwMode="auto">
          <a:xfrm>
            <a:off x="214313" y="2143125"/>
            <a:ext cx="8715375" cy="3540125"/>
          </a:xfrm>
          <a:prstGeom prst="rect">
            <a:avLst/>
          </a:prstGeom>
          <a:noFill/>
          <a:ln w="9525">
            <a:noFill/>
            <a:miter lim="800000"/>
            <a:headEnd/>
            <a:tailEnd/>
          </a:ln>
        </p:spPr>
        <p:txBody>
          <a:bodyPr>
            <a:spAutoFit/>
          </a:bodyPr>
          <a:lstStyle/>
          <a:p>
            <a:pPr marL="534988" indent="-534988" algn="just">
              <a:buFontTx/>
              <a:buBlip>
                <a:blip r:embed="rId3"/>
              </a:buBlip>
            </a:pPr>
            <a:r>
              <a:rPr lang="en-US" sz="2800">
                <a:latin typeface="Franklin Gothic Demi" pitchFamily="34" charset="0"/>
              </a:rPr>
              <a:t>A well demarcated tumour mass in the muscle coat of uterus without a definite capsule.</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Tumour consists of interlacing bundles of smooth muscle and fibrous tissue.</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The muscle cells are spindle shaped with elongated nuclei and eosinophilic cytoplasm. </a:t>
            </a:r>
          </a:p>
        </p:txBody>
      </p:sp>
    </p:spTree>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3600" dirty="0" smtClean="0"/>
              <a:t>5- </a:t>
            </a:r>
            <a:r>
              <a:rPr lang="en-US" sz="3600" dirty="0" err="1" smtClean="0"/>
              <a:t>Chondroma</a:t>
            </a:r>
            <a:endParaRPr lang="en-US" sz="3600"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ubtitle 2"/>
          <p:cNvSpPr txBox="1">
            <a:spLocks/>
          </p:cNvSpPr>
          <p:nvPr/>
        </p:nvSpPr>
        <p:spPr bwMode="auto">
          <a:xfrm>
            <a:off x="0" y="6286500"/>
            <a:ext cx="9144000" cy="571500"/>
          </a:xfrm>
          <a:prstGeom prst="rect">
            <a:avLst/>
          </a:prstGeom>
          <a:noFill/>
          <a:ln w="9525">
            <a:noFill/>
            <a:miter lim="800000"/>
            <a:headEnd/>
            <a:tailEnd/>
          </a:ln>
        </p:spPr>
        <p:txBody>
          <a:bodyPr anchor="ctr"/>
          <a:lstStyle/>
          <a:p>
            <a:pPr>
              <a:spcBef>
                <a:spcPct val="20000"/>
              </a:spcBef>
              <a:buClr>
                <a:schemeClr val="accent1"/>
              </a:buClr>
              <a:buSzPct val="70000"/>
              <a:buFont typeface="Wingdings 2" pitchFamily="18" charset="2"/>
              <a:buNone/>
            </a:pPr>
            <a:r>
              <a:rPr lang="en-US" sz="2800" b="1">
                <a:solidFill>
                  <a:schemeClr val="tx2"/>
                </a:solidFill>
              </a:rPr>
              <a:t>Enchondroma of the fibula</a:t>
            </a:r>
          </a:p>
        </p:txBody>
      </p:sp>
      <p:pic>
        <p:nvPicPr>
          <p:cNvPr id="2" name="Picture 1"/>
          <p:cNvPicPr>
            <a:picLocks noChangeAspect="1"/>
          </p:cNvPicPr>
          <p:nvPr/>
        </p:nvPicPr>
        <p:blipFill>
          <a:blip r:embed="rId3" cstate="print">
            <a:extLst>
              <a:ext uri="28A0092B-C50C-407e-A947-70E740481C1C">
                <a14:useLocalDpi xmlns:a14="http://schemas.microsoft.com/office/drawing/2007/7/7/main" xmlns="" val="0"/>
              </a:ext>
            </a:extLst>
          </a:blip>
          <a:stretch>
            <a:fillRect/>
          </a:stretch>
        </p:blipFill>
        <p:spPr>
          <a:xfrm>
            <a:off x="2500298" y="214290"/>
            <a:ext cx="4071869" cy="60734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CHONDROMA OF BONE</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lum bright="8000"/>
          </a:blip>
          <a:srcRect/>
          <a:stretch>
            <a:fillRect/>
          </a:stretch>
        </p:blipFill>
        <p:spPr>
          <a:xfrm>
            <a:off x="0" y="1500188"/>
            <a:ext cx="9144000" cy="5381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err="1" smtClean="0">
                <a:solidFill>
                  <a:schemeClr val="accent1">
                    <a:satMod val="150000"/>
                  </a:schemeClr>
                </a:solidFill>
                <a:latin typeface="Franklin Gothic Demi" pitchFamily="34" charset="0"/>
              </a:rPr>
              <a:t>Chondroma</a:t>
            </a:r>
            <a:r>
              <a:rPr lang="en-US" sz="3600" i="1" dirty="0" smtClean="0">
                <a:solidFill>
                  <a:schemeClr val="accent1">
                    <a:satMod val="150000"/>
                  </a:schemeClr>
                </a:solidFill>
                <a:latin typeface="Franklin Gothic Demi" pitchFamily="34" charset="0"/>
              </a:rPr>
              <a:t>:</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a:t>
            </a:r>
            <a:r>
              <a:rPr lang="en-US" sz="2800" i="1" dirty="0" err="1" smtClean="0">
                <a:solidFill>
                  <a:schemeClr val="accent1">
                    <a:satMod val="150000"/>
                  </a:schemeClr>
                </a:solidFill>
                <a:latin typeface="Franklin Gothic Demi" pitchFamily="34" charset="0"/>
              </a:rPr>
              <a:t>tumour</a:t>
            </a:r>
            <a:r>
              <a:rPr lang="en-US" sz="2800" i="1" dirty="0" smtClean="0">
                <a:solidFill>
                  <a:schemeClr val="accent1">
                    <a:satMod val="150000"/>
                  </a:schemeClr>
                </a:solidFill>
                <a:latin typeface="Franklin Gothic Demi" pitchFamily="34" charset="0"/>
              </a:rPr>
              <a:t> shows:</a:t>
            </a:r>
            <a:endParaRPr lang="en-US" sz="2800" i="1" dirty="0">
              <a:solidFill>
                <a:schemeClr val="accent1">
                  <a:satMod val="150000"/>
                </a:schemeClr>
              </a:solidFill>
              <a:latin typeface="Franklin Gothic Demi" pitchFamily="34" charset="0"/>
            </a:endParaRPr>
          </a:p>
        </p:txBody>
      </p:sp>
      <p:sp>
        <p:nvSpPr>
          <p:cNvPr id="72707" name="TextBox 2"/>
          <p:cNvSpPr txBox="1">
            <a:spLocks noChangeArrowheads="1"/>
          </p:cNvSpPr>
          <p:nvPr/>
        </p:nvSpPr>
        <p:spPr bwMode="auto">
          <a:xfrm>
            <a:off x="214313" y="1958975"/>
            <a:ext cx="8715375" cy="3970338"/>
          </a:xfrm>
          <a:prstGeom prst="rect">
            <a:avLst/>
          </a:prstGeom>
          <a:noFill/>
          <a:ln w="9525">
            <a:noFill/>
            <a:miter lim="800000"/>
            <a:headEnd/>
            <a:tailEnd/>
          </a:ln>
        </p:spPr>
        <p:txBody>
          <a:bodyPr>
            <a:spAutoFit/>
          </a:bodyPr>
          <a:lstStyle/>
          <a:p>
            <a:pPr marL="534988" indent="-534988" algn="just">
              <a:buFontTx/>
              <a:buBlip>
                <a:blip r:embed="rId3"/>
              </a:buBlip>
            </a:pPr>
            <a:r>
              <a:rPr lang="en-US" sz="2800">
                <a:latin typeface="Franklin Gothic Demi" pitchFamily="34" charset="0"/>
              </a:rPr>
              <a:t>Lobules of mature cartilage separated by thin trabeculae of fibrous tissue with blood vessels.</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Lobules consists of mature cartilage cells irregularly distributed through pale blue homogenous matrix and are contained within the lacunar spaces singly, in pairs or in tetrads.</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Few bony trabeculae are included in the tumour.</a:t>
            </a:r>
          </a:p>
        </p:txBody>
      </p:sp>
    </p:spTree>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3600" dirty="0" smtClean="0"/>
              <a:t>6- </a:t>
            </a:r>
            <a:r>
              <a:rPr lang="en-US" sz="3600" dirty="0" err="1" smtClean="0"/>
              <a:t>Hemangioma</a:t>
            </a:r>
            <a:endParaRPr lang="en-US" sz="3600"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D:\derm15.jpg"/>
          <p:cNvPicPr>
            <a:picLocks noChangeAspect="1" noChangeArrowheads="1"/>
          </p:cNvPicPr>
          <p:nvPr/>
        </p:nvPicPr>
        <p:blipFill>
          <a:blip r:embed="rId2" cstate="print"/>
          <a:srcRect/>
          <a:stretch>
            <a:fillRect/>
          </a:stretch>
        </p:blipFill>
        <p:spPr bwMode="auto">
          <a:xfrm>
            <a:off x="539552" y="404664"/>
            <a:ext cx="7992888" cy="6091708"/>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890588" y="571500"/>
            <a:ext cx="7362825"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HAEMANGIOMA (SKIN)</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lum bright="16000" contrast="20000"/>
          </a:blip>
          <a:srcRect/>
          <a:stretch>
            <a:fillRect/>
          </a:stretch>
        </p:blipFill>
        <p:spPr bwMode="auto">
          <a:xfrm>
            <a:off x="0" y="1500188"/>
            <a:ext cx="9144000" cy="5357812"/>
          </a:xfrm>
          <a:prstGeom prst="rect">
            <a:avLst/>
          </a:prstGeom>
          <a:noFill/>
          <a:ln w="38100" cap="sq">
            <a:solidFill>
              <a:srgbClr val="000000"/>
            </a:solidFill>
            <a:miter lim="800000"/>
            <a:headEnd/>
            <a:tailEnd/>
          </a:ln>
          <a:effectLst>
            <a:outerShdw dist="38100" dir="2700000" algn="tl" rotWithShape="0">
              <a:srgbClr val="000000">
                <a:alpha val="42999"/>
              </a:srgbClr>
            </a:outerShdw>
          </a:effectLst>
        </p:spPr>
      </p:pic>
    </p:spTree>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HAEMANGIOMA</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lum bright="10000" contrast="20000"/>
          </a:blip>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err="1" smtClean="0">
                <a:solidFill>
                  <a:schemeClr val="accent1">
                    <a:satMod val="150000"/>
                  </a:schemeClr>
                </a:solidFill>
                <a:latin typeface="Franklin Gothic Demi" pitchFamily="34" charset="0"/>
              </a:rPr>
              <a:t>Haemangioma</a:t>
            </a:r>
            <a:r>
              <a:rPr lang="en-US" sz="3600" i="1" dirty="0" smtClean="0">
                <a:solidFill>
                  <a:schemeClr val="accent1">
                    <a:satMod val="150000"/>
                  </a:schemeClr>
                </a:solidFill>
                <a:latin typeface="Franklin Gothic Demi" pitchFamily="34" charset="0"/>
              </a:rPr>
              <a:t>:</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skin shows:</a:t>
            </a:r>
            <a:endParaRPr lang="en-US" sz="2800" i="1" dirty="0">
              <a:solidFill>
                <a:schemeClr val="accent1">
                  <a:satMod val="150000"/>
                </a:schemeClr>
              </a:solidFill>
              <a:latin typeface="Franklin Gothic Demi" pitchFamily="34" charset="0"/>
            </a:endParaRPr>
          </a:p>
        </p:txBody>
      </p:sp>
      <p:sp>
        <p:nvSpPr>
          <p:cNvPr id="75779" name="TextBox 3"/>
          <p:cNvSpPr txBox="1">
            <a:spLocks noChangeArrowheads="1"/>
          </p:cNvSpPr>
          <p:nvPr/>
        </p:nvSpPr>
        <p:spPr bwMode="auto">
          <a:xfrm>
            <a:off x="142875" y="1714500"/>
            <a:ext cx="8786813" cy="3970338"/>
          </a:xfrm>
          <a:prstGeom prst="rect">
            <a:avLst/>
          </a:prstGeom>
          <a:noFill/>
          <a:ln w="9525">
            <a:noFill/>
            <a:miter lim="800000"/>
            <a:headEnd/>
            <a:tailEnd/>
          </a:ln>
        </p:spPr>
        <p:txBody>
          <a:bodyPr>
            <a:spAutoFit/>
          </a:bodyPr>
          <a:lstStyle/>
          <a:p>
            <a:pPr marL="450850" indent="-450850" algn="just">
              <a:buFontTx/>
              <a:buBlip>
                <a:blip r:embed="rId3"/>
              </a:buBlip>
            </a:pPr>
            <a:r>
              <a:rPr lang="en-US" sz="2800">
                <a:latin typeface="Franklin Gothic Demi" pitchFamily="34" charset="0"/>
              </a:rPr>
              <a:t>A tumour mass in the dermis which consists of large number of vascular spaces of varying shapes and sizes separated by connective tissue stroma.</a:t>
            </a:r>
          </a:p>
          <a:p>
            <a:pPr marL="450850" indent="-450850" algn="just">
              <a:buFontTx/>
              <a:buBlip>
                <a:blip r:embed="rId3"/>
              </a:buBlip>
            </a:pPr>
            <a:endParaRPr lang="en-US" sz="2800">
              <a:latin typeface="Franklin Gothic Demi" pitchFamily="34" charset="0"/>
            </a:endParaRPr>
          </a:p>
          <a:p>
            <a:pPr marL="450850" indent="-450850" algn="just">
              <a:buFontTx/>
              <a:buBlip>
                <a:blip r:embed="rId3"/>
              </a:buBlip>
            </a:pPr>
            <a:r>
              <a:rPr lang="en-US" sz="2800">
                <a:latin typeface="Franklin Gothic Demi" pitchFamily="34" charset="0"/>
              </a:rPr>
              <a:t>Vascular spaces are lined by the flattened endothelial cells and some contain blood.</a:t>
            </a:r>
          </a:p>
          <a:p>
            <a:pPr marL="450850" indent="-450850" algn="just">
              <a:buFontTx/>
              <a:buBlip>
                <a:blip r:embed="rId3"/>
              </a:buBlip>
            </a:pPr>
            <a:endParaRPr lang="en-US" sz="2800">
              <a:latin typeface="Franklin Gothic Demi" pitchFamily="34" charset="0"/>
            </a:endParaRPr>
          </a:p>
          <a:p>
            <a:pPr marL="450850" indent="-450850" algn="just">
              <a:buFontTx/>
              <a:buBlip>
                <a:blip r:embed="rId3"/>
              </a:buBlip>
            </a:pPr>
            <a:r>
              <a:rPr lang="en-US" sz="2800">
                <a:latin typeface="Franklin Gothic Demi" pitchFamily="34" charset="0"/>
              </a:rPr>
              <a:t>Delicate connective tissue stroma separated the capillary vascular spaces. </a:t>
            </a:r>
          </a:p>
        </p:txBody>
      </p:sp>
    </p:spTree>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3600" dirty="0" smtClean="0"/>
              <a:t>7- </a:t>
            </a:r>
            <a:r>
              <a:rPr lang="en-US" sz="3600" dirty="0" err="1" smtClean="0"/>
              <a:t>Teratoma</a:t>
            </a:r>
            <a:r>
              <a:rPr lang="en-US" sz="3600" dirty="0" smtClean="0"/>
              <a:t> , </a:t>
            </a:r>
            <a:r>
              <a:rPr lang="en-US" sz="3600" dirty="0" err="1" smtClean="0"/>
              <a:t>dermoid</a:t>
            </a:r>
            <a:r>
              <a:rPr lang="en-US" sz="3600" dirty="0" smtClean="0"/>
              <a:t> cyst of the ovary</a:t>
            </a:r>
            <a:endParaRPr lang="en-US" sz="3600"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2"/>
          </p:nvPr>
        </p:nvSpPr>
        <p:spPr/>
        <p:txBody>
          <a:bodyPr/>
          <a:lstStyle/>
          <a:p>
            <a:r>
              <a:rPr lang="en-US"/>
              <a:t>W.B. Saunders Company items and derived items Copyright (c) 1999 by W.B. Saunders Company</a:t>
            </a:r>
            <a:endParaRPr lang="en-US" sz="2400"/>
          </a:p>
        </p:txBody>
      </p:sp>
      <p:pic>
        <p:nvPicPr>
          <p:cNvPr id="48130" name="Picture 2" descr="H:\Cotran\Images\CH24\F024046.jpg"/>
          <p:cNvPicPr>
            <a:picLocks noChangeAspect="1" noChangeArrowheads="1"/>
          </p:cNvPicPr>
          <p:nvPr/>
        </p:nvPicPr>
        <p:blipFill>
          <a:blip r:embed="rId3" cstate="print"/>
          <a:srcRect/>
          <a:stretch>
            <a:fillRect/>
          </a:stretch>
        </p:blipFill>
        <p:spPr bwMode="auto">
          <a:xfrm>
            <a:off x="838200" y="992188"/>
            <a:ext cx="7467600" cy="4872037"/>
          </a:xfrm>
          <a:prstGeom prst="rect">
            <a:avLst/>
          </a:prstGeom>
          <a:noFill/>
        </p:spPr>
      </p:pic>
      <p:sp>
        <p:nvSpPr>
          <p:cNvPr id="48131" name="Text Box 3"/>
          <p:cNvSpPr txBox="1">
            <a:spLocks noChangeArrowheads="1"/>
          </p:cNvSpPr>
          <p:nvPr/>
        </p:nvSpPr>
        <p:spPr bwMode="auto">
          <a:xfrm>
            <a:off x="0" y="6580188"/>
            <a:ext cx="1381125" cy="274637"/>
          </a:xfrm>
          <a:prstGeom prst="rect">
            <a:avLst/>
          </a:prstGeom>
          <a:noFill/>
          <a:ln w="9525">
            <a:noFill/>
            <a:miter lim="800000"/>
            <a:headEnd/>
            <a:tailEnd/>
          </a:ln>
          <a:effectLst/>
        </p:spPr>
        <p:txBody>
          <a:bodyPr>
            <a:spAutoFit/>
          </a:bodyPr>
          <a:lstStyle/>
          <a:p>
            <a:pPr>
              <a:spcBef>
                <a:spcPct val="50000"/>
              </a:spcBef>
            </a:pPr>
            <a:r>
              <a:rPr lang="en-US" sz="1200" b="1">
                <a:latin typeface="Arial" charset="0"/>
              </a:rPr>
              <a:t>Slide 24.52</a:t>
            </a:r>
            <a:endParaRPr lang="en-US" sz="1200"/>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1"/>
          <p:cNvPicPr>
            <a:picLocks noChangeAspect="1"/>
          </p:cNvPicPr>
          <p:nvPr/>
        </p:nvPicPr>
        <p:blipFill>
          <a:blip r:embed="rId3" cstate="print"/>
          <a:srcRect/>
          <a:stretch>
            <a:fillRect/>
          </a:stretch>
        </p:blipFill>
        <p:spPr bwMode="auto">
          <a:xfrm>
            <a:off x="285750" y="571500"/>
            <a:ext cx="8647113" cy="5643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2"/>
          </p:nvPr>
        </p:nvSpPr>
        <p:spPr/>
        <p:txBody>
          <a:bodyPr/>
          <a:lstStyle/>
          <a:p>
            <a:r>
              <a:rPr lang="en-US"/>
              <a:t>W.B. Saunders Company items and derived items Copyright (c) 1999 by W.B. Saunders Company</a:t>
            </a:r>
            <a:endParaRPr lang="en-US" sz="2400"/>
          </a:p>
        </p:txBody>
      </p:sp>
      <p:pic>
        <p:nvPicPr>
          <p:cNvPr id="49154" name="Picture 2" descr="H:\Cotran\Images\CH24\F024047.jpg"/>
          <p:cNvPicPr>
            <a:picLocks noChangeAspect="1" noChangeArrowheads="1"/>
          </p:cNvPicPr>
          <p:nvPr/>
        </p:nvPicPr>
        <p:blipFill>
          <a:blip r:embed="rId3" cstate="print"/>
          <a:srcRect/>
          <a:stretch>
            <a:fillRect/>
          </a:stretch>
        </p:blipFill>
        <p:spPr bwMode="auto">
          <a:xfrm>
            <a:off x="2638425" y="538163"/>
            <a:ext cx="3865563" cy="5791200"/>
          </a:xfrm>
          <a:prstGeom prst="rect">
            <a:avLst/>
          </a:prstGeom>
          <a:noFill/>
        </p:spPr>
      </p:pic>
      <p:sp>
        <p:nvSpPr>
          <p:cNvPr id="49155" name="Text Box 3"/>
          <p:cNvSpPr txBox="1">
            <a:spLocks noChangeArrowheads="1"/>
          </p:cNvSpPr>
          <p:nvPr/>
        </p:nvSpPr>
        <p:spPr bwMode="auto">
          <a:xfrm>
            <a:off x="0" y="6580188"/>
            <a:ext cx="1381125" cy="274637"/>
          </a:xfrm>
          <a:prstGeom prst="rect">
            <a:avLst/>
          </a:prstGeom>
          <a:noFill/>
          <a:ln w="9525">
            <a:noFill/>
            <a:miter lim="800000"/>
            <a:headEnd/>
            <a:tailEnd/>
          </a:ln>
          <a:effectLst/>
        </p:spPr>
        <p:txBody>
          <a:bodyPr>
            <a:spAutoFit/>
          </a:bodyPr>
          <a:lstStyle/>
          <a:p>
            <a:pPr>
              <a:spcBef>
                <a:spcPct val="50000"/>
              </a:spcBef>
            </a:pPr>
            <a:r>
              <a:rPr lang="en-US" sz="1200" b="1">
                <a:latin typeface="Arial" charset="0"/>
              </a:rPr>
              <a:t>Slide 24.53</a:t>
            </a:r>
            <a:endParaRPr lang="en-US" sz="120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4290"/>
            <a:ext cx="9144000" cy="1403462"/>
          </a:xfrm>
        </p:spPr>
        <p:txBody>
          <a:bodyPr/>
          <a:lstStyle/>
          <a:p>
            <a:pPr algn="ctr" fontAlgn="auto">
              <a:spcAft>
                <a:spcPts val="0"/>
              </a:spcAft>
              <a:defRPr/>
            </a:pPr>
            <a:r>
              <a:rPr lang="en-US" sz="3600" dirty="0" smtClean="0">
                <a:latin typeface="Franklin Gothic Demi" pitchFamily="34" charset="0"/>
              </a:rPr>
              <a:t> DERMOID CYST OF THE OVARY</a:t>
            </a:r>
            <a:br>
              <a:rPr lang="en-US" sz="3600" dirty="0" smtClean="0">
                <a:latin typeface="Franklin Gothic Demi" pitchFamily="34" charset="0"/>
              </a:rPr>
            </a:br>
            <a:r>
              <a:rPr lang="en-US" sz="2800" dirty="0" smtClean="0">
                <a:latin typeface="Franklin Gothic Demi" pitchFamily="34" charset="0"/>
              </a:rPr>
              <a:t>(BENIGN CYSTIC TERATOMA OF THE OVARY)</a:t>
            </a:r>
            <a:endParaRPr lang="en-US" sz="2800" dirty="0">
              <a:latin typeface="Franklin Gothic Demi" pitchFamily="34" charset="0"/>
            </a:endParaRPr>
          </a:p>
        </p:txBody>
      </p:sp>
      <p:pic>
        <p:nvPicPr>
          <p:cNvPr id="3" name="Picture 4"/>
          <p:cNvPicPr>
            <a:picLocks noChangeAspect="1" noChangeArrowheads="1"/>
          </p:cNvPicPr>
          <p:nvPr/>
        </p:nvPicPr>
        <p:blipFill>
          <a:blip r:embed="rId3" cstate="print">
            <a:lum bright="10000" contrast="20000"/>
          </a:blip>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Dermoid cyst of the ovary:</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a:t>
            </a:r>
            <a:r>
              <a:rPr lang="en-US" sz="3600" i="1" dirty="0" smtClean="0">
                <a:solidFill>
                  <a:schemeClr val="accent1">
                    <a:satMod val="150000"/>
                  </a:schemeClr>
                </a:solidFill>
                <a:latin typeface="Franklin Gothic Demi" pitchFamily="34" charset="0"/>
              </a:rPr>
              <a:t> of the cyst wall shows:</a:t>
            </a:r>
            <a:endParaRPr lang="en-US" sz="3600" i="1" dirty="0">
              <a:solidFill>
                <a:schemeClr val="accent1">
                  <a:satMod val="150000"/>
                </a:schemeClr>
              </a:solidFill>
              <a:latin typeface="Franklin Gothic Demi" pitchFamily="34" charset="0"/>
            </a:endParaRPr>
          </a:p>
        </p:txBody>
      </p:sp>
      <p:sp>
        <p:nvSpPr>
          <p:cNvPr id="79875" name="TextBox 2"/>
          <p:cNvSpPr txBox="1">
            <a:spLocks noChangeArrowheads="1"/>
          </p:cNvSpPr>
          <p:nvPr/>
        </p:nvSpPr>
        <p:spPr bwMode="auto">
          <a:xfrm>
            <a:off x="214313" y="2035175"/>
            <a:ext cx="8643937" cy="3108325"/>
          </a:xfrm>
          <a:prstGeom prst="rect">
            <a:avLst/>
          </a:prstGeom>
          <a:noFill/>
          <a:ln w="9525">
            <a:noFill/>
            <a:miter lim="800000"/>
            <a:headEnd/>
            <a:tailEnd/>
          </a:ln>
        </p:spPr>
        <p:txBody>
          <a:bodyPr>
            <a:spAutoFit/>
          </a:bodyPr>
          <a:lstStyle/>
          <a:p>
            <a:pPr marL="533400" indent="-533400" algn="just">
              <a:buFontTx/>
              <a:buBlip>
                <a:blip r:embed="rId3"/>
              </a:buBlip>
            </a:pPr>
            <a:r>
              <a:rPr lang="en-US" sz="2800">
                <a:latin typeface="Franklin Gothic Demi" pitchFamily="34" charset="0"/>
              </a:rPr>
              <a:t>Stratified  Squamous epithelium with underlying appendages (sweat glands, sebaceous glands, hair follicles) columnar ciliated epithelium, mucous and serous glands and structures from other germ layers such as bone and cartilage, lymphoid tissue, smooth  muscle and large area of brain tissue containing neurons and glial cells.  </a:t>
            </a:r>
          </a:p>
        </p:txBody>
      </p:sp>
    </p:spTree>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4000" dirty="0" err="1" smtClean="0"/>
              <a:t>Neoplasia</a:t>
            </a:r>
            <a:r>
              <a:rPr lang="en-US" sz="4000" dirty="0" smtClean="0"/>
              <a:t> –malignant </a:t>
            </a:r>
            <a:r>
              <a:rPr lang="en-US" sz="4000" dirty="0" err="1" smtClean="0"/>
              <a:t>tumours</a:t>
            </a:r>
            <a:endParaRPr lang="en-US" sz="4000"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LiverFattyChangeLP"/>
          <p:cNvPicPr>
            <a:picLocks noGrp="1" noChangeAspect="1" noChangeArrowheads="1"/>
          </p:cNvPicPr>
          <p:nvPr>
            <p:ph idx="1"/>
          </p:nvPr>
        </p:nvPicPr>
        <p:blipFill>
          <a:blip r:embed="rId3" cstate="print"/>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3600" dirty="0" smtClean="0"/>
              <a:t>1- </a:t>
            </a:r>
            <a:r>
              <a:rPr lang="en-US" sz="3600" dirty="0" err="1" smtClean="0"/>
              <a:t>Squamous</a:t>
            </a:r>
            <a:r>
              <a:rPr lang="en-US" sz="3600" dirty="0" smtClean="0"/>
              <a:t> cell carcinoma of the skin</a:t>
            </a:r>
            <a:endParaRPr lang="en-US" sz="3600"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ttp://wecareforyourskin.com/images/scc_kok7.jpg"/>
          <p:cNvPicPr>
            <a:picLocks noChangeAspect="1" noChangeArrowheads="1"/>
          </p:cNvPicPr>
          <p:nvPr/>
        </p:nvPicPr>
        <p:blipFill>
          <a:blip r:embed="rId2" cstate="print"/>
          <a:srcRect/>
          <a:stretch>
            <a:fillRect/>
          </a:stretch>
        </p:blipFill>
        <p:spPr bwMode="auto">
          <a:xfrm>
            <a:off x="251520" y="2204864"/>
            <a:ext cx="4211638" cy="3178175"/>
          </a:xfrm>
          <a:prstGeom prst="rect">
            <a:avLst/>
          </a:prstGeom>
          <a:noFill/>
          <a:ln w="9525">
            <a:noFill/>
            <a:miter lim="800000"/>
            <a:headEnd/>
            <a:tailEnd/>
          </a:ln>
        </p:spPr>
      </p:pic>
      <p:sp>
        <p:nvSpPr>
          <p:cNvPr id="4" name="Title 3"/>
          <p:cNvSpPr>
            <a:spLocks noGrp="1"/>
          </p:cNvSpPr>
          <p:nvPr>
            <p:ph type="title" idx="4294967295"/>
          </p:nvPr>
        </p:nvSpPr>
        <p:spPr>
          <a:xfrm>
            <a:off x="0" y="155575"/>
            <a:ext cx="8892480" cy="1252538"/>
          </a:xfrm>
        </p:spPr>
        <p:txBody>
          <a:bodyPr>
            <a:normAutofit fontScale="90000"/>
          </a:bodyPr>
          <a:lstStyle/>
          <a:p>
            <a:pPr>
              <a:defRPr/>
            </a:pPr>
            <a:r>
              <a:rPr lang="en-US" sz="3600" dirty="0" smtClean="0">
                <a:solidFill>
                  <a:schemeClr val="accent1">
                    <a:satMod val="150000"/>
                  </a:schemeClr>
                </a:solidFill>
                <a:latin typeface="Franklin Gothic Demi" pitchFamily="34" charset="0"/>
                <a:cs typeface="Arial" charset="0"/>
              </a:rPr>
              <a:t>        1- SQUAMOUS CELL CARCINOMA (SKIN)</a:t>
            </a:r>
            <a:r>
              <a:rPr lang="en-US" sz="4400" dirty="0" smtClean="0">
                <a:latin typeface="Arial" charset="0"/>
                <a:cs typeface="Arial" charset="0"/>
              </a:rPr>
              <a:t/>
            </a:r>
            <a:br>
              <a:rPr lang="en-US" sz="4400" dirty="0" smtClean="0">
                <a:latin typeface="Arial" charset="0"/>
                <a:cs typeface="Arial" charset="0"/>
              </a:rPr>
            </a:br>
            <a:endParaRPr lang="en-US" dirty="0"/>
          </a:p>
        </p:txBody>
      </p:sp>
      <p:pic>
        <p:nvPicPr>
          <p:cNvPr id="98308" name="Picture 6" descr="http://www.mskcc.org/mskcc/shared/graphics/Scc.jpg"/>
          <p:cNvPicPr>
            <a:picLocks noChangeAspect="1" noChangeArrowheads="1"/>
          </p:cNvPicPr>
          <p:nvPr/>
        </p:nvPicPr>
        <p:blipFill>
          <a:blip r:embed="rId3" cstate="print"/>
          <a:srcRect/>
          <a:stretch>
            <a:fillRect/>
          </a:stretch>
        </p:blipFill>
        <p:spPr bwMode="auto">
          <a:xfrm>
            <a:off x="4860032" y="2204864"/>
            <a:ext cx="3995737" cy="3221038"/>
          </a:xfrm>
          <a:prstGeom prst="rect">
            <a:avLst/>
          </a:prstGeom>
          <a:noFill/>
          <a:ln w="9525">
            <a:noFill/>
            <a:miter lim="800000"/>
            <a:headEnd/>
            <a:tailEnd/>
          </a:ln>
        </p:spPr>
      </p:pic>
    </p:spTree>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51" descr="scc"/>
          <p:cNvSpPr>
            <a:spLocks noGrp="1" noChangeAspect="1" noChangeArrowheads="1"/>
          </p:cNvSpPr>
          <p:nvPr isPhoto="1"/>
        </p:nvSpPr>
        <p:spPr bwMode="auto">
          <a:xfrm>
            <a:off x="0" y="0"/>
            <a:ext cx="9144000" cy="6858000"/>
          </a:xfrm>
          <a:prstGeom prst="rect">
            <a:avLst/>
          </a:prstGeom>
          <a:blipFill dpi="0" rotWithShape="1">
            <a:blip r:embed="rId2" cstate="print"/>
            <a:srcRect/>
            <a:stretch>
              <a:fillRect r="-14199"/>
            </a:stretch>
          </a:blipFill>
          <a:ln w="9525">
            <a:solidFill>
              <a:schemeClr val="tx1"/>
            </a:solidFill>
            <a:miter lim="800000"/>
            <a:headEnd/>
            <a:tailEnd/>
          </a:ln>
          <a:effectLst/>
        </p:spPr>
        <p:txBody>
          <a:bodyPr/>
          <a:lstStyle/>
          <a:p>
            <a:endParaRPr lang="en-US">
              <a:solidFill>
                <a:schemeClr val="bg2"/>
              </a:solidFill>
            </a:endParaRPr>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descr="scc2"/>
          <p:cNvSpPr>
            <a:spLocks noGrp="1" noChangeAspect="1" noChangeArrowheads="1"/>
          </p:cNvSpPr>
          <p:nvPr isPhoto="1"/>
        </p:nvSpPr>
        <p:spPr bwMode="auto">
          <a:xfrm>
            <a:off x="0" y="0"/>
            <a:ext cx="9144000" cy="6858000"/>
          </a:xfrm>
          <a:prstGeom prst="rect">
            <a:avLst/>
          </a:prstGeom>
          <a:blipFill dpi="0" rotWithShape="1">
            <a:blip r:embed="rId2" cstate="print"/>
            <a:srcRect/>
            <a:stretch>
              <a:fillRect r="-14545"/>
            </a:stretch>
          </a:blipFill>
          <a:ln w="9525">
            <a:solidFill>
              <a:schemeClr val="tx1"/>
            </a:solidFill>
            <a:miter lim="800000"/>
            <a:headEnd/>
            <a:tailEnd/>
          </a:ln>
          <a:effectLst/>
        </p:spPr>
        <p:txBody>
          <a:bodyPr/>
          <a:lstStyle/>
          <a:p>
            <a:r>
              <a:rPr lang="en-US"/>
              <a:t>SCC</a:t>
            </a:r>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SQUAMOUS CELL CARCINOMA</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lum bright="20000" contrast="10000"/>
          </a:blip>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2800" b="1" i="1" dirty="0" err="1" smtClean="0">
                <a:solidFill>
                  <a:schemeClr val="tx2">
                    <a:lumMod val="60000"/>
                    <a:lumOff val="40000"/>
                  </a:schemeClr>
                </a:solidFill>
              </a:rPr>
              <a:t>Squamous</a:t>
            </a:r>
            <a:r>
              <a:rPr lang="en-US" sz="2800" b="1" i="1" dirty="0" smtClean="0">
                <a:solidFill>
                  <a:schemeClr val="tx2">
                    <a:lumMod val="60000"/>
                    <a:lumOff val="40000"/>
                  </a:schemeClr>
                </a:solidFill>
              </a:rPr>
              <a:t> cell carcinoma of the skin : Section of the skin shows an ulcer covered by inflammatory </a:t>
            </a:r>
            <a:r>
              <a:rPr lang="en-US" sz="2800" b="1" i="1" dirty="0" err="1" smtClean="0">
                <a:solidFill>
                  <a:schemeClr val="tx2">
                    <a:lumMod val="60000"/>
                    <a:lumOff val="40000"/>
                  </a:schemeClr>
                </a:solidFill>
              </a:rPr>
              <a:t>exudate</a:t>
            </a:r>
            <a:r>
              <a:rPr lang="en-US" sz="2800" b="1" i="1" dirty="0" smtClean="0">
                <a:solidFill>
                  <a:schemeClr val="tx2">
                    <a:lumMod val="60000"/>
                    <a:lumOff val="40000"/>
                  </a:schemeClr>
                </a:solidFill>
              </a:rPr>
              <a:t> .</a:t>
            </a:r>
            <a:endParaRPr lang="en-US" sz="2800" b="1" i="1" dirty="0">
              <a:solidFill>
                <a:schemeClr val="tx2">
                  <a:lumMod val="60000"/>
                  <a:lumOff val="40000"/>
                </a:schemeClr>
              </a:solidFill>
            </a:endParaRPr>
          </a:p>
        </p:txBody>
      </p:sp>
      <p:sp>
        <p:nvSpPr>
          <p:cNvPr id="5" name="Content Placeholder 4"/>
          <p:cNvSpPr>
            <a:spLocks noGrp="1"/>
          </p:cNvSpPr>
          <p:nvPr>
            <p:ph idx="1"/>
          </p:nvPr>
        </p:nvSpPr>
        <p:spPr/>
        <p:txBody>
          <a:bodyPr/>
          <a:lstStyle/>
          <a:p>
            <a:r>
              <a:rPr lang="en-US" sz="2800" dirty="0" smtClean="0"/>
              <a:t>The dermis is infiltrated by masses of well differentiated </a:t>
            </a:r>
            <a:r>
              <a:rPr lang="en-US" sz="2800" dirty="0" err="1" smtClean="0"/>
              <a:t>neoplastic</a:t>
            </a:r>
            <a:r>
              <a:rPr lang="en-US" sz="2800" dirty="0" smtClean="0"/>
              <a:t> </a:t>
            </a:r>
            <a:r>
              <a:rPr lang="en-US" sz="2800" dirty="0" err="1" smtClean="0"/>
              <a:t>sqamous</a:t>
            </a:r>
            <a:r>
              <a:rPr lang="en-US" sz="2800" dirty="0" smtClean="0"/>
              <a:t> cells which are separated by fibrous tissue </a:t>
            </a:r>
            <a:r>
              <a:rPr lang="en-US" sz="2800" dirty="0" err="1" smtClean="0"/>
              <a:t>stroma</a:t>
            </a:r>
            <a:r>
              <a:rPr lang="en-US" dirty="0" smtClean="0"/>
              <a:t> </a:t>
            </a:r>
            <a:r>
              <a:rPr lang="en-US" sz="2800" dirty="0" smtClean="0"/>
              <a:t>with chronic inflammatory cells .                                               </a:t>
            </a:r>
            <a:r>
              <a:rPr lang="en-US" sz="2800" dirty="0" err="1" smtClean="0"/>
              <a:t>Tumour</a:t>
            </a:r>
            <a:r>
              <a:rPr lang="en-US" sz="2800" dirty="0" smtClean="0"/>
              <a:t> cells show </a:t>
            </a:r>
            <a:r>
              <a:rPr lang="en-US" sz="2800" dirty="0" err="1" smtClean="0"/>
              <a:t>pleomorphism,hyperchromatism</a:t>
            </a:r>
            <a:r>
              <a:rPr lang="en-US" sz="2800" dirty="0" smtClean="0"/>
              <a:t> and many mitotic figures .                                     Pinkish laminated keratin pearls (epithelial cell nests) are present in the center of some cell masses .</a:t>
            </a:r>
            <a:endParaRPr lang="en-US" sz="2800" dirty="0"/>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3600" dirty="0" smtClean="0"/>
              <a:t>2- </a:t>
            </a:r>
            <a:r>
              <a:rPr lang="en-US" sz="3600" dirty="0" err="1" smtClean="0"/>
              <a:t>Adenocarcinoma</a:t>
            </a:r>
            <a:r>
              <a:rPr lang="en-US" sz="3600" dirty="0" smtClean="0"/>
              <a:t> of the large intestine</a:t>
            </a:r>
            <a:endParaRPr lang="en-US" sz="3600"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http://www-medlib.med.utah.edu/WebPath/jpeg4/GI065.jpg"/>
          <p:cNvPicPr>
            <a:picLocks noChangeAspect="1" noChangeArrowheads="1"/>
          </p:cNvPicPr>
          <p:nvPr/>
        </p:nvPicPr>
        <p:blipFill>
          <a:blip r:embed="rId2" cstate="print"/>
          <a:stretch>
            <a:fillRect/>
          </a:stretch>
        </p:blipFill>
        <p:spPr bwMode="auto">
          <a:xfrm>
            <a:off x="642910" y="428604"/>
            <a:ext cx="7660586" cy="5000660"/>
          </a:xfrm>
          <a:prstGeom prst="rect">
            <a:avLst/>
          </a:prstGeom>
          <a:noFill/>
          <a:ln>
            <a:noFill/>
          </a:ln>
        </p:spPr>
      </p:pic>
      <p:sp>
        <p:nvSpPr>
          <p:cNvPr id="108547" name="Title 4"/>
          <p:cNvSpPr>
            <a:spLocks noGrp="1"/>
          </p:cNvSpPr>
          <p:nvPr>
            <p:ph type="title"/>
          </p:nvPr>
        </p:nvSpPr>
        <p:spPr>
          <a:xfrm>
            <a:off x="642910" y="5143512"/>
            <a:ext cx="7772400" cy="1143000"/>
          </a:xfrm>
        </p:spPr>
        <p:txBody>
          <a:bodyPr>
            <a:normAutofit/>
          </a:bodyPr>
          <a:lstStyle/>
          <a:p>
            <a:pPr eaLnBrk="1" hangingPunct="1"/>
            <a:r>
              <a:rPr lang="en-US" sz="3600" b="1" dirty="0" smtClean="0"/>
              <a:t>Organ: </a:t>
            </a:r>
            <a:r>
              <a:rPr lang="pl-PL" sz="3600" b="1" dirty="0" smtClean="0"/>
              <a:t>Colon </a:t>
            </a:r>
            <a:r>
              <a:rPr lang="en-US" sz="3600" b="1" dirty="0" smtClean="0"/>
              <a:t>     </a:t>
            </a:r>
            <a:r>
              <a:rPr lang="en-US" sz="3600" b="1" dirty="0" err="1" smtClean="0"/>
              <a:t>Dx</a:t>
            </a:r>
            <a:r>
              <a:rPr lang="en-US" sz="3600" b="1" dirty="0" smtClean="0"/>
              <a:t>:</a:t>
            </a:r>
            <a:r>
              <a:rPr lang="pl-PL" sz="3600" b="1" dirty="0" smtClean="0"/>
              <a:t> adenocarcinoma</a:t>
            </a:r>
            <a:endParaRPr lang="en-US" dirty="0" smtClean="0"/>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descr="coloncancer"/>
          <p:cNvSpPr>
            <a:spLocks noGrp="1" noChangeAspect="1" noChangeArrowheads="1"/>
          </p:cNvSpPr>
          <p:nvPr isPhoto="1"/>
        </p:nvSpPr>
        <p:spPr bwMode="auto">
          <a:xfrm>
            <a:off x="323528" y="332656"/>
            <a:ext cx="8568952" cy="6192688"/>
          </a:xfrm>
          <a:prstGeom prst="rect">
            <a:avLst/>
          </a:prstGeom>
          <a:blipFill dpi="0" rotWithShape="1">
            <a:blip r:embed="rId2" cstate="print"/>
            <a:srcRect/>
            <a:stretch>
              <a:fillRect r="-20000"/>
            </a:stretch>
          </a:blipFill>
          <a:ln w="9525">
            <a:solidFill>
              <a:schemeClr val="tx1"/>
            </a:solidFill>
            <a:miter lim="800000"/>
            <a:headEnd/>
            <a:tailEnd/>
          </a:ln>
          <a:effectLst/>
        </p:spPr>
        <p:txBody>
          <a:bodyPr/>
          <a:lstStyle/>
          <a:p>
            <a:endParaRPr lang="en-US"/>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0" y="0"/>
            <a:ext cx="9477375" cy="737235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LiverFattyChangeHP"/>
          <p:cNvPicPr>
            <a:picLocks noGrp="1" noChangeAspect="1" noChangeArrowheads="1"/>
          </p:cNvPicPr>
          <p:nvPr>
            <p:ph idx="1"/>
          </p:nvPr>
        </p:nvPicPr>
        <p:blipFill>
          <a:blip r:embed="rId3" cstate="print"/>
          <a:srcRect/>
          <a:stretch>
            <a:fillRect/>
          </a:stretch>
        </p:blipFill>
        <p:spPr>
          <a:xfrm>
            <a:off x="0" y="-1588"/>
            <a:ext cx="9144000" cy="6859588"/>
          </a:xfrm>
          <a:noFill/>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srcRect/>
          <a:stretch>
            <a:fillRect/>
          </a:stretch>
        </p:blipFill>
        <p:spPr bwMode="auto">
          <a:xfrm>
            <a:off x="0" y="0"/>
            <a:ext cx="9439275" cy="7353300"/>
          </a:xfrm>
          <a:prstGeom prst="rect">
            <a:avLst/>
          </a:prstGeom>
          <a:noFill/>
          <a:ln w="9525">
            <a:noFill/>
            <a:miter lim="800000"/>
            <a:headEnd/>
            <a:tailEnd/>
          </a:ln>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a:stretch>
            <a:fillRect/>
          </a:stretch>
        </p:blipFill>
        <p:spPr bwMode="auto">
          <a:xfrm>
            <a:off x="0" y="0"/>
            <a:ext cx="9496425" cy="7372350"/>
          </a:xfrm>
          <a:prstGeom prst="rect">
            <a:avLst/>
          </a:prstGeom>
          <a:noFill/>
          <a:ln w="9525">
            <a:noFill/>
            <a:miter lim="800000"/>
            <a:headEnd/>
            <a:tailEnd/>
          </a:ln>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err="1" smtClean="0">
                <a:solidFill>
                  <a:schemeClr val="accent1">
                    <a:satMod val="150000"/>
                  </a:schemeClr>
                </a:solidFill>
                <a:latin typeface="Franklin Gothic Demi" pitchFamily="34" charset="0"/>
              </a:rPr>
              <a:t>Adenocarcinoma</a:t>
            </a:r>
            <a:r>
              <a:rPr lang="en-US" sz="3600" i="1" dirty="0" smtClean="0">
                <a:solidFill>
                  <a:schemeClr val="accent1">
                    <a:satMod val="150000"/>
                  </a:schemeClr>
                </a:solidFill>
                <a:latin typeface="Franklin Gothic Demi" pitchFamily="34" charset="0"/>
              </a:rPr>
              <a:t> of the large intestine:</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large intestine shows:</a:t>
            </a:r>
            <a:endParaRPr lang="en-US" sz="3600" i="1" dirty="0">
              <a:solidFill>
                <a:schemeClr val="accent1">
                  <a:satMod val="150000"/>
                </a:schemeClr>
              </a:solidFill>
              <a:latin typeface="Franklin Gothic Demi" pitchFamily="34" charset="0"/>
            </a:endParaRPr>
          </a:p>
        </p:txBody>
      </p:sp>
      <p:sp>
        <p:nvSpPr>
          <p:cNvPr id="4" name="TextBox 3"/>
          <p:cNvSpPr txBox="1"/>
          <p:nvPr/>
        </p:nvSpPr>
        <p:spPr>
          <a:xfrm>
            <a:off x="214313" y="1500188"/>
            <a:ext cx="8715375" cy="4832350"/>
          </a:xfrm>
          <a:prstGeom prst="rect">
            <a:avLst/>
          </a:prstGeom>
          <a:noFill/>
        </p:spPr>
        <p:txBody>
          <a:bodyPr>
            <a:spAutoFit/>
          </a:bodyPr>
          <a:lstStyle/>
          <a:p>
            <a:pPr algn="just" fontAlgn="auto">
              <a:spcBef>
                <a:spcPts val="0"/>
              </a:spcBef>
              <a:spcAft>
                <a:spcPts val="0"/>
              </a:spcAft>
              <a:defRPr/>
            </a:pPr>
            <a:r>
              <a:rPr lang="en-US" sz="2800" i="1" dirty="0">
                <a:latin typeface="Franklin Gothic Demi" pitchFamily="34" charset="0"/>
                <a:cs typeface="+mn-cs"/>
              </a:rPr>
              <a:t>A </a:t>
            </a:r>
            <a:r>
              <a:rPr lang="en-US" sz="2800" i="1" dirty="0" err="1">
                <a:latin typeface="Franklin Gothic Demi" pitchFamily="34" charset="0"/>
                <a:cs typeface="+mn-cs"/>
              </a:rPr>
              <a:t>tumour</a:t>
            </a:r>
            <a:r>
              <a:rPr lang="en-US" sz="2800" i="1" dirty="0">
                <a:latin typeface="Franklin Gothic Demi" pitchFamily="34" charset="0"/>
                <a:cs typeface="+mn-cs"/>
              </a:rPr>
              <a:t> mass at one end, and a normal mucosa on the other side:</a:t>
            </a:r>
          </a:p>
          <a:p>
            <a:pPr algn="just" fontAlgn="auto">
              <a:spcBef>
                <a:spcPts val="0"/>
              </a:spcBef>
              <a:spcAft>
                <a:spcPts val="0"/>
              </a:spcAft>
              <a:defRPr/>
            </a:pPr>
            <a:endParaRPr lang="en-US" sz="2800" i="1" dirty="0">
              <a:latin typeface="Franklin Gothic Demi" pitchFamily="34" charset="0"/>
              <a:cs typeface="+mn-cs"/>
            </a:endParaRPr>
          </a:p>
          <a:p>
            <a:pPr marL="531813" indent="-531813" algn="just" fontAlgn="auto">
              <a:spcBef>
                <a:spcPts val="0"/>
              </a:spcBef>
              <a:spcAft>
                <a:spcPts val="0"/>
              </a:spcAft>
              <a:buFontTx/>
              <a:buBlip>
                <a:blip r:embed="rId3"/>
              </a:buBlip>
              <a:defRPr/>
            </a:pPr>
            <a:r>
              <a:rPr lang="en-US" sz="2800" dirty="0" err="1">
                <a:latin typeface="Franklin Gothic Demi" pitchFamily="34" charset="0"/>
                <a:cs typeface="+mn-cs"/>
              </a:rPr>
              <a:t>Tumour</a:t>
            </a:r>
            <a:r>
              <a:rPr lang="en-US" sz="2800" dirty="0">
                <a:latin typeface="Franklin Gothic Demi" pitchFamily="34" charset="0"/>
                <a:cs typeface="+mn-cs"/>
              </a:rPr>
              <a:t> consists of crowded irregular malignant </a:t>
            </a:r>
            <a:r>
              <a:rPr lang="en-US" sz="2800" dirty="0" err="1">
                <a:latin typeface="Franklin Gothic Demi" pitchFamily="34" charset="0"/>
                <a:cs typeface="+mn-cs"/>
              </a:rPr>
              <a:t>acini</a:t>
            </a:r>
            <a:r>
              <a:rPr lang="en-US" sz="2800" dirty="0">
                <a:latin typeface="Franklin Gothic Demi" pitchFamily="34" charset="0"/>
                <a:cs typeface="+mn-cs"/>
              </a:rPr>
              <a:t> separated by thin </a:t>
            </a:r>
            <a:r>
              <a:rPr lang="en-US" sz="2800" dirty="0" err="1">
                <a:latin typeface="Franklin Gothic Demi" pitchFamily="34" charset="0"/>
                <a:cs typeface="+mn-cs"/>
              </a:rPr>
              <a:t>fibrovascular</a:t>
            </a:r>
            <a:r>
              <a:rPr lang="en-US" sz="2800" dirty="0">
                <a:latin typeface="Franklin Gothic Demi" pitchFamily="34" charset="0"/>
                <a:cs typeface="+mn-cs"/>
              </a:rPr>
              <a:t> </a:t>
            </a:r>
            <a:r>
              <a:rPr lang="en-US" sz="2800" dirty="0" err="1">
                <a:latin typeface="Franklin Gothic Demi" pitchFamily="34" charset="0"/>
                <a:cs typeface="+mn-cs"/>
              </a:rPr>
              <a:t>stroma</a:t>
            </a:r>
            <a:r>
              <a:rPr lang="en-US" sz="2800" dirty="0">
                <a:latin typeface="Franklin Gothic Demi" pitchFamily="34" charset="0"/>
                <a:cs typeface="+mn-cs"/>
              </a:rPr>
              <a:t>.</a:t>
            </a:r>
          </a:p>
          <a:p>
            <a:pPr marL="531813" indent="-531813" algn="just" fontAlgn="auto">
              <a:spcBef>
                <a:spcPts val="0"/>
              </a:spcBef>
              <a:spcAft>
                <a:spcPts val="0"/>
              </a:spcAft>
              <a:buFontTx/>
              <a:buBlip>
                <a:blip r:embed="rId3"/>
              </a:buBlip>
              <a:defRPr/>
            </a:pPr>
            <a:endParaRPr lang="en-US" sz="2800" dirty="0">
              <a:latin typeface="Franklin Gothic Demi" pitchFamily="34" charset="0"/>
              <a:cs typeface="+mn-cs"/>
            </a:endParaRPr>
          </a:p>
          <a:p>
            <a:pPr marL="531813" indent="-531813" algn="just" fontAlgn="auto">
              <a:spcBef>
                <a:spcPts val="0"/>
              </a:spcBef>
              <a:spcAft>
                <a:spcPts val="0"/>
              </a:spcAft>
              <a:buFontTx/>
              <a:buBlip>
                <a:blip r:embed="rId3"/>
              </a:buBlip>
              <a:defRPr/>
            </a:pPr>
            <a:r>
              <a:rPr lang="en-US" sz="2800" dirty="0">
                <a:latin typeface="Franklin Gothic Demi" pitchFamily="34" charset="0"/>
                <a:cs typeface="+mn-cs"/>
              </a:rPr>
              <a:t>The </a:t>
            </a:r>
            <a:r>
              <a:rPr lang="en-US" sz="2800" dirty="0" err="1">
                <a:latin typeface="Franklin Gothic Demi" pitchFamily="34" charset="0"/>
                <a:cs typeface="+mn-cs"/>
              </a:rPr>
              <a:t>acini</a:t>
            </a:r>
            <a:r>
              <a:rPr lang="en-US" sz="2800" dirty="0">
                <a:latin typeface="Franklin Gothic Demi" pitchFamily="34" charset="0"/>
                <a:cs typeface="+mn-cs"/>
              </a:rPr>
              <a:t> are lined </a:t>
            </a:r>
            <a:r>
              <a:rPr lang="en-US" sz="2800" dirty="0" smtClean="0">
                <a:latin typeface="Franklin Gothic Demi" pitchFamily="34" charset="0"/>
                <a:cs typeface="+mn-cs"/>
              </a:rPr>
              <a:t>by </a:t>
            </a:r>
            <a:r>
              <a:rPr lang="en-US" sz="2800" dirty="0">
                <a:latin typeface="Franklin Gothic Demi" pitchFamily="34" charset="0"/>
                <a:cs typeface="+mn-cs"/>
              </a:rPr>
              <a:t>one or several layers of </a:t>
            </a:r>
            <a:r>
              <a:rPr lang="en-US" sz="2800" dirty="0" err="1">
                <a:latin typeface="Franklin Gothic Demi" pitchFamily="34" charset="0"/>
                <a:cs typeface="+mn-cs"/>
              </a:rPr>
              <a:t>neoplastic</a:t>
            </a:r>
            <a:r>
              <a:rPr lang="en-US" sz="2800" dirty="0">
                <a:latin typeface="Franklin Gothic Demi" pitchFamily="34" charset="0"/>
                <a:cs typeface="+mn-cs"/>
              </a:rPr>
              <a:t> cells with papillary projection showing pleomorphism, </a:t>
            </a:r>
            <a:r>
              <a:rPr lang="en-US" sz="2800" dirty="0" err="1">
                <a:latin typeface="Franklin Gothic Demi" pitchFamily="34" charset="0"/>
                <a:cs typeface="+mn-cs"/>
              </a:rPr>
              <a:t>hyperchromatism</a:t>
            </a:r>
            <a:r>
              <a:rPr lang="en-US" sz="2800" dirty="0">
                <a:latin typeface="Franklin Gothic Demi" pitchFamily="34" charset="0"/>
                <a:cs typeface="+mn-cs"/>
              </a:rPr>
              <a:t> and few mitoses.</a:t>
            </a:r>
          </a:p>
          <a:p>
            <a:pPr marL="531813" indent="-531813" algn="just" fontAlgn="auto">
              <a:spcBef>
                <a:spcPts val="0"/>
              </a:spcBef>
              <a:spcAft>
                <a:spcPts val="0"/>
              </a:spcAft>
              <a:buFontTx/>
              <a:buBlip>
                <a:blip r:embed="rId3"/>
              </a:buBlip>
              <a:defRPr/>
            </a:pPr>
            <a:endParaRPr lang="en-US" sz="2800" dirty="0">
              <a:latin typeface="Franklin Gothic Demi" pitchFamily="34" charset="0"/>
              <a:cs typeface="+mn-cs"/>
            </a:endParaRPr>
          </a:p>
          <a:p>
            <a:pPr marL="531813" indent="-531813" algn="just" fontAlgn="auto">
              <a:spcBef>
                <a:spcPts val="0"/>
              </a:spcBef>
              <a:spcAft>
                <a:spcPts val="0"/>
              </a:spcAft>
              <a:buFontTx/>
              <a:buBlip>
                <a:blip r:embed="rId3"/>
              </a:buBlip>
              <a:defRPr/>
            </a:pPr>
            <a:r>
              <a:rPr lang="en-US" sz="2800" dirty="0">
                <a:latin typeface="Franklin Gothic Demi" pitchFamily="34" charset="0"/>
                <a:cs typeface="+mn-cs"/>
              </a:rPr>
              <a:t>Muscle coat is invaded by </a:t>
            </a:r>
            <a:r>
              <a:rPr lang="en-US" sz="2800" dirty="0" err="1">
                <a:latin typeface="Franklin Gothic Demi" pitchFamily="34" charset="0"/>
                <a:cs typeface="+mn-cs"/>
              </a:rPr>
              <a:t>neoplastc</a:t>
            </a:r>
            <a:r>
              <a:rPr lang="en-US" sz="2800" dirty="0">
                <a:latin typeface="Franklin Gothic Demi" pitchFamily="34" charset="0"/>
                <a:cs typeface="+mn-cs"/>
              </a:rPr>
              <a:t> glands.</a:t>
            </a:r>
          </a:p>
        </p:txBody>
      </p:sp>
    </p:spTree>
  </p:cSld>
  <p:clrMapOvr>
    <a:masterClrMapping/>
  </p:clrMapOv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3- </a:t>
            </a:r>
            <a:r>
              <a:rPr lang="en-US" dirty="0" err="1" smtClean="0"/>
              <a:t>Leiomyosarcoma</a:t>
            </a:r>
            <a:endParaRPr lang="en-US" dirty="0"/>
          </a:p>
        </p:txBody>
      </p:sp>
      <p:sp>
        <p:nvSpPr>
          <p:cNvPr id="4" name="Subtitle 3"/>
          <p:cNvSpPr>
            <a:spLocks noGrp="1"/>
          </p:cNvSpPr>
          <p:nvPr>
            <p:ph type="subTitle" idx="1"/>
          </p:nvPr>
        </p:nvSpPr>
        <p:spPr/>
        <p:txBody>
          <a:bodyPr/>
          <a:lstStyle/>
          <a:p>
            <a:endParaRPr lang="en-US"/>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Documents and Settings\Mr. Amer Shafie\My Documents\My Pictures\leiomyosarcoma.jpg"/>
          <p:cNvPicPr>
            <a:picLocks noGrp="1" noChangeAspect="1" noChangeArrowheads="1"/>
          </p:cNvPicPr>
          <p:nvPr>
            <p:ph idx="4294967295"/>
          </p:nvPr>
        </p:nvPicPr>
        <p:blipFill>
          <a:blip r:embed="rId2" cstate="print"/>
          <a:srcRect/>
          <a:stretch>
            <a:fillRect/>
          </a:stretch>
        </p:blipFill>
        <p:spPr bwMode="auto">
          <a:xfrm>
            <a:off x="1763688" y="260648"/>
            <a:ext cx="5518150" cy="4525962"/>
          </a:xfrm>
          <a:prstGeom prst="rect">
            <a:avLst/>
          </a:prstGeom>
          <a:noFill/>
        </p:spPr>
      </p:pic>
      <p:sp>
        <p:nvSpPr>
          <p:cNvPr id="5" name="Rectangle 4"/>
          <p:cNvSpPr/>
          <p:nvPr/>
        </p:nvSpPr>
        <p:spPr>
          <a:xfrm>
            <a:off x="179512" y="5085184"/>
            <a:ext cx="8784976" cy="1384995"/>
          </a:xfrm>
          <a:prstGeom prst="rect">
            <a:avLst/>
          </a:prstGeom>
        </p:spPr>
        <p:txBody>
          <a:bodyPr wrap="square">
            <a:spAutoFit/>
          </a:bodyPr>
          <a:lstStyle/>
          <a:p>
            <a:r>
              <a:rPr lang="en-US" sz="2800" dirty="0" smtClean="0"/>
              <a:t> Cut surface of this </a:t>
            </a:r>
            <a:r>
              <a:rPr lang="en-US" sz="2800" dirty="0" err="1" smtClean="0"/>
              <a:t>leiomyosarcoma</a:t>
            </a:r>
            <a:r>
              <a:rPr lang="en-US" sz="2800" dirty="0" smtClean="0"/>
              <a:t> showing  ill defined pale and soft large fleshy mass with hemorrhage and necrosis. </a:t>
            </a:r>
            <a:endParaRPr lang="en-US" sz="2800" dirty="0"/>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885825" y="571500"/>
            <a:ext cx="7372350" cy="5715000"/>
          </a:xfrm>
          <a:prstGeom prst="rect">
            <a:avLst/>
          </a:prstGeom>
          <a:noFill/>
          <a:ln w="9525">
            <a:noFill/>
            <a:miter lim="800000"/>
            <a:headEnd/>
            <a:tailEnd/>
          </a:ln>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a:stretch>
            <a:fillRect/>
          </a:stretch>
        </p:blipFill>
        <p:spPr bwMode="auto">
          <a:xfrm>
            <a:off x="885825" y="571500"/>
            <a:ext cx="7372350" cy="5715000"/>
          </a:xfrm>
          <a:prstGeom prst="rect">
            <a:avLst/>
          </a:prstGeom>
          <a:noFill/>
          <a:ln w="9525">
            <a:noFill/>
            <a:miter lim="800000"/>
            <a:headEnd/>
            <a:tailEnd/>
          </a:ln>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ars.els-cdn.com/content/image/1-s2.0-S1756231708000339-gr7.jpg"/>
          <p:cNvPicPr>
            <a:picLocks noChangeAspect="1" noChangeArrowheads="1"/>
          </p:cNvPicPr>
          <p:nvPr/>
        </p:nvPicPr>
        <p:blipFill>
          <a:blip r:embed="rId2" cstate="print"/>
          <a:srcRect/>
          <a:stretch>
            <a:fillRect/>
          </a:stretch>
        </p:blipFill>
        <p:spPr bwMode="auto">
          <a:xfrm>
            <a:off x="1691680" y="764704"/>
            <a:ext cx="5472608" cy="3741788"/>
          </a:xfrm>
          <a:prstGeom prst="rect">
            <a:avLst/>
          </a:prstGeom>
          <a:noFill/>
        </p:spPr>
      </p:pic>
      <p:sp>
        <p:nvSpPr>
          <p:cNvPr id="3" name="Rectangle 2"/>
          <p:cNvSpPr/>
          <p:nvPr/>
        </p:nvSpPr>
        <p:spPr>
          <a:xfrm>
            <a:off x="0" y="5013176"/>
            <a:ext cx="9144000" cy="954107"/>
          </a:xfrm>
          <a:prstGeom prst="rect">
            <a:avLst/>
          </a:prstGeom>
        </p:spPr>
        <p:txBody>
          <a:bodyPr wrap="square">
            <a:spAutoFit/>
          </a:bodyPr>
          <a:lstStyle/>
          <a:p>
            <a:r>
              <a:rPr lang="en-US" sz="2800" dirty="0" smtClean="0"/>
              <a:t>Uterine  </a:t>
            </a:r>
            <a:r>
              <a:rPr lang="en-US" sz="2800" b="1" dirty="0" err="1" smtClean="0"/>
              <a:t>leiomyosarcoma</a:t>
            </a:r>
            <a:r>
              <a:rPr lang="en-US" sz="2800" dirty="0" smtClean="0"/>
              <a:t>, </a:t>
            </a:r>
            <a:r>
              <a:rPr lang="en-US" sz="2800" dirty="0" err="1" smtClean="0"/>
              <a:t>desmin</a:t>
            </a:r>
            <a:r>
              <a:rPr lang="en-US" sz="2800" dirty="0" smtClean="0"/>
              <a:t> </a:t>
            </a:r>
            <a:r>
              <a:rPr lang="en-US" sz="2800" dirty="0" err="1" smtClean="0"/>
              <a:t>immunohistochemistry</a:t>
            </a:r>
            <a:r>
              <a:rPr lang="en-US" sz="2800" dirty="0" smtClean="0"/>
              <a:t> stain</a:t>
            </a:r>
            <a:endParaRPr lang="en-US" sz="28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Cond" pitchFamily="34" charset="0"/>
              </a:rPr>
              <a:t>Fatty change of the liver:</a:t>
            </a:r>
            <a:br>
              <a:rPr lang="en-US" sz="3600" i="1" dirty="0" smtClean="0">
                <a:solidFill>
                  <a:schemeClr val="accent1">
                    <a:satMod val="150000"/>
                  </a:schemeClr>
                </a:solidFill>
                <a:latin typeface="Franklin Gothic Demi Cond" pitchFamily="34" charset="0"/>
              </a:rPr>
            </a:br>
            <a:r>
              <a:rPr lang="en-US" sz="2800" i="1" dirty="0" smtClean="0">
                <a:solidFill>
                  <a:schemeClr val="accent1">
                    <a:satMod val="150000"/>
                  </a:schemeClr>
                </a:solidFill>
                <a:latin typeface="Franklin Gothic Demi Cond" pitchFamily="34" charset="0"/>
              </a:rPr>
              <a:t>Section of liver shows:</a:t>
            </a:r>
            <a:endParaRPr lang="en-US" sz="2800" i="1" dirty="0">
              <a:solidFill>
                <a:schemeClr val="accent1">
                  <a:satMod val="150000"/>
                </a:schemeClr>
              </a:solidFill>
              <a:latin typeface="Franklin Gothic Demi Cond" pitchFamily="34" charset="0"/>
            </a:endParaRPr>
          </a:p>
        </p:txBody>
      </p:sp>
      <p:sp>
        <p:nvSpPr>
          <p:cNvPr id="24579" name="TextBox 2"/>
          <p:cNvSpPr txBox="1">
            <a:spLocks noChangeArrowheads="1"/>
          </p:cNvSpPr>
          <p:nvPr/>
        </p:nvSpPr>
        <p:spPr bwMode="auto">
          <a:xfrm>
            <a:off x="285750" y="2000250"/>
            <a:ext cx="8643938" cy="4524315"/>
          </a:xfrm>
          <a:prstGeom prst="rect">
            <a:avLst/>
          </a:prstGeom>
          <a:noFill/>
          <a:ln w="9525">
            <a:noFill/>
            <a:miter lim="800000"/>
            <a:headEnd/>
            <a:tailEnd/>
          </a:ln>
        </p:spPr>
        <p:txBody>
          <a:bodyPr>
            <a:spAutoFit/>
          </a:bodyPr>
          <a:lstStyle/>
          <a:p>
            <a:pPr marL="534988" indent="-534988" algn="just">
              <a:buFontTx/>
              <a:buBlip>
                <a:blip r:embed="rId3"/>
              </a:buBlip>
            </a:pPr>
            <a:r>
              <a:rPr lang="en-US" sz="3200" dirty="0">
                <a:latin typeface="Franklin Gothic Demi Cond" pitchFamily="34" charset="0"/>
              </a:rPr>
              <a:t>Normal lobular architecture.</a:t>
            </a:r>
          </a:p>
          <a:p>
            <a:pPr marL="534988" indent="-534988" algn="just">
              <a:buFontTx/>
              <a:buBlip>
                <a:blip r:embed="rId3"/>
              </a:buBlip>
            </a:pPr>
            <a:endParaRPr lang="en-US" sz="3200" dirty="0">
              <a:latin typeface="Franklin Gothic Demi Cond" pitchFamily="34" charset="0"/>
            </a:endParaRPr>
          </a:p>
          <a:p>
            <a:pPr marL="534988" indent="-534988" algn="just">
              <a:buFontTx/>
              <a:buBlip>
                <a:blip r:embed="rId3"/>
              </a:buBlip>
            </a:pPr>
            <a:r>
              <a:rPr lang="en-US" sz="3200" dirty="0">
                <a:latin typeface="Franklin Gothic Demi Cond" pitchFamily="34" charset="0"/>
              </a:rPr>
              <a:t>The liver cells are distended by clear vacuoles of dissolved fat with displacement of </a:t>
            </a:r>
            <a:r>
              <a:rPr lang="en-US" sz="3200" dirty="0" smtClean="0">
                <a:latin typeface="Franklin Gothic Demi Cond" pitchFamily="34" charset="0"/>
              </a:rPr>
              <a:t>the nuclei to the </a:t>
            </a:r>
            <a:r>
              <a:rPr lang="en-US" sz="3200" dirty="0">
                <a:latin typeface="Franklin Gothic Demi Cond" pitchFamily="34" charset="0"/>
              </a:rPr>
              <a:t>periphery.</a:t>
            </a:r>
          </a:p>
          <a:p>
            <a:pPr marL="534988" indent="-534988" algn="just">
              <a:buFontTx/>
              <a:buBlip>
                <a:blip r:embed="rId3"/>
              </a:buBlip>
            </a:pPr>
            <a:endParaRPr lang="en-US" sz="3200" dirty="0">
              <a:latin typeface="Franklin Gothic Demi Cond" pitchFamily="34" charset="0"/>
            </a:endParaRPr>
          </a:p>
          <a:p>
            <a:pPr marL="534988" indent="-534988" algn="just">
              <a:buFontTx/>
              <a:buBlip>
                <a:blip r:embed="rId3"/>
              </a:buBlip>
            </a:pPr>
            <a:r>
              <a:rPr lang="en-US" sz="3200" dirty="0">
                <a:latin typeface="Franklin Gothic Demi Cond" pitchFamily="34" charset="0"/>
              </a:rPr>
              <a:t>Fatty cysts may be seen.</a:t>
            </a:r>
          </a:p>
          <a:p>
            <a:pPr marL="534988" indent="-534988" algn="just">
              <a:buFontTx/>
              <a:buBlip>
                <a:blip r:embed="rId3"/>
              </a:buBlip>
            </a:pPr>
            <a:endParaRPr lang="en-US" sz="3200" dirty="0">
              <a:latin typeface="Franklin Gothic Demi Cond" pitchFamily="34" charset="0"/>
            </a:endParaRPr>
          </a:p>
          <a:p>
            <a:pPr marL="534988" indent="-534988" algn="just">
              <a:buFontTx/>
              <a:buBlip>
                <a:blip r:embed="rId3"/>
              </a:buBlip>
            </a:pPr>
            <a:r>
              <a:rPr lang="en-US" sz="3200" dirty="0">
                <a:latin typeface="Franklin Gothic Demi Cond" pitchFamily="34" charset="0"/>
              </a:rPr>
              <a:t>No inflammation and no fibrosis.</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t>2- </a:t>
            </a:r>
            <a:r>
              <a:rPr lang="en-US" sz="3600" dirty="0" err="1" smtClean="0"/>
              <a:t>Coagulative</a:t>
            </a:r>
            <a:r>
              <a:rPr lang="en-US" sz="3600" dirty="0" smtClean="0"/>
              <a:t> necrosis of the kidney</a:t>
            </a:r>
            <a:endParaRPr lang="en-US" sz="36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t>Normal anatomy and histology of organs related to this chapter</a:t>
            </a:r>
            <a:endParaRPr lang="en-US" sz="36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1319" name="Object 7"/>
          <p:cNvGraphicFramePr>
            <a:graphicFrameLocks noChangeAspect="1"/>
          </p:cNvGraphicFramePr>
          <p:nvPr/>
        </p:nvGraphicFramePr>
        <p:xfrm>
          <a:off x="2143108" y="357166"/>
          <a:ext cx="3994150" cy="4714908"/>
        </p:xfrm>
        <a:graphic>
          <a:graphicData uri="http://schemas.openxmlformats.org/presentationml/2006/ole">
            <p:oleObj spid="_x0000_s19458" name="Photo Editor Photo" r:id="rId3" imgW="3142857" imgH="4800000" progId="">
              <p:embed/>
            </p:oleObj>
          </a:graphicData>
        </a:graphic>
      </p:graphicFrame>
      <p:sp>
        <p:nvSpPr>
          <p:cNvPr id="141321" name="Text Box 9"/>
          <p:cNvSpPr txBox="1">
            <a:spLocks noChangeArrowheads="1"/>
          </p:cNvSpPr>
          <p:nvPr/>
        </p:nvSpPr>
        <p:spPr bwMode="auto">
          <a:xfrm>
            <a:off x="1214414" y="5572140"/>
            <a:ext cx="5815566" cy="369332"/>
          </a:xfrm>
          <a:prstGeom prst="rect">
            <a:avLst/>
          </a:prstGeom>
          <a:noFill/>
          <a:ln w="9525">
            <a:noFill/>
            <a:miter lim="800000"/>
            <a:headEnd/>
            <a:tailEnd/>
          </a:ln>
          <a:effectLst/>
        </p:spPr>
        <p:txBody>
          <a:bodyPr wrap="none">
            <a:spAutoFit/>
          </a:bodyPr>
          <a:lstStyle/>
          <a:p>
            <a:r>
              <a:rPr lang="en-US" dirty="0" smtClean="0">
                <a:latin typeface="Verdana" pitchFamily="34" charset="0"/>
              </a:rPr>
              <a:t>Organ: Kidney              </a:t>
            </a:r>
            <a:r>
              <a:rPr lang="en-US" dirty="0" err="1" smtClean="0">
                <a:latin typeface="Verdana" pitchFamily="34" charset="0"/>
              </a:rPr>
              <a:t>Dx:Coagulative</a:t>
            </a:r>
            <a:r>
              <a:rPr lang="en-US" dirty="0" smtClean="0">
                <a:latin typeface="Verdana" pitchFamily="34" charset="0"/>
              </a:rPr>
              <a:t> </a:t>
            </a:r>
            <a:r>
              <a:rPr lang="en-US" dirty="0">
                <a:latin typeface="Verdana" pitchFamily="34" charset="0"/>
              </a:rPr>
              <a:t>necrosis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p:cNvPicPr>
            <a:picLocks noChangeAspect="1" noChangeArrowheads="1"/>
          </p:cNvPicPr>
          <p:nvPr/>
        </p:nvPicPr>
        <p:blipFill>
          <a:blip r:embed="rId2" cstate="print"/>
          <a:srcRect/>
          <a:stretch>
            <a:fillRect/>
          </a:stretch>
        </p:blipFill>
        <p:spPr bwMode="auto">
          <a:xfrm>
            <a:off x="323528" y="404664"/>
            <a:ext cx="8352928" cy="590465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a:t>
            </a:r>
            <a:r>
              <a:rPr lang="en-US" sz="3600" dirty="0" err="1" smtClean="0">
                <a:solidFill>
                  <a:schemeClr val="accent1">
                    <a:satMod val="150000"/>
                  </a:schemeClr>
                </a:solidFill>
                <a:latin typeface="Franklin Gothic Demi" pitchFamily="34" charset="0"/>
              </a:rPr>
              <a:t>Coagulative</a:t>
            </a:r>
            <a:r>
              <a:rPr lang="en-US" sz="3600" dirty="0" smtClean="0">
                <a:solidFill>
                  <a:schemeClr val="accent1">
                    <a:satMod val="150000"/>
                  </a:schemeClr>
                </a:solidFill>
                <a:latin typeface="Franklin Gothic Demi" pitchFamily="34" charset="0"/>
              </a:rPr>
              <a:t> necrosis in an </a:t>
            </a:r>
            <a:r>
              <a:rPr lang="en-US" sz="3600" dirty="0" err="1" smtClean="0">
                <a:solidFill>
                  <a:schemeClr val="accent1">
                    <a:satMod val="150000"/>
                  </a:schemeClr>
                </a:solidFill>
                <a:latin typeface="Franklin Gothic Demi" pitchFamily="34" charset="0"/>
              </a:rPr>
              <a:t>infarcted</a:t>
            </a:r>
            <a:r>
              <a:rPr lang="en-US" sz="3600" dirty="0" smtClean="0">
                <a:solidFill>
                  <a:schemeClr val="accent1">
                    <a:satMod val="150000"/>
                  </a:schemeClr>
                </a:solidFill>
                <a:latin typeface="Franklin Gothic Demi" pitchFamily="34" charset="0"/>
              </a:rPr>
              <a:t>  KIDNEY</a:t>
            </a:r>
            <a:endParaRPr lang="en-US" sz="3600" dirty="0">
              <a:solidFill>
                <a:schemeClr val="accent1">
                  <a:satMod val="150000"/>
                </a:schemeClr>
              </a:solidFill>
              <a:latin typeface="Franklin Gothic Demi" pitchFamily="34" charset="0"/>
            </a:endParaRPr>
          </a:p>
        </p:txBody>
      </p:sp>
      <p:pic>
        <p:nvPicPr>
          <p:cNvPr id="3" name="Picture 6" descr="13 e"/>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err="1" smtClean="0">
                <a:solidFill>
                  <a:schemeClr val="accent1">
                    <a:satMod val="150000"/>
                  </a:schemeClr>
                </a:solidFill>
                <a:latin typeface="Franklin Gothic Demi" pitchFamily="34" charset="0"/>
              </a:rPr>
              <a:t>Coagulative</a:t>
            </a:r>
            <a:r>
              <a:rPr lang="en-US" sz="3600" i="1" dirty="0" smtClean="0">
                <a:solidFill>
                  <a:schemeClr val="accent1">
                    <a:satMod val="150000"/>
                  </a:schemeClr>
                </a:solidFill>
                <a:latin typeface="Franklin Gothic Demi" pitchFamily="34" charset="0"/>
              </a:rPr>
              <a:t> necrosis in an </a:t>
            </a:r>
            <a:r>
              <a:rPr lang="en-US" sz="3600" i="1" dirty="0" err="1" smtClean="0">
                <a:solidFill>
                  <a:schemeClr val="accent1">
                    <a:satMod val="150000"/>
                  </a:schemeClr>
                </a:solidFill>
                <a:latin typeface="Franklin Gothic Demi" pitchFamily="34" charset="0"/>
              </a:rPr>
              <a:t>infarcted</a:t>
            </a:r>
            <a:r>
              <a:rPr lang="en-US" sz="3600" i="1" dirty="0" smtClean="0">
                <a:solidFill>
                  <a:schemeClr val="accent1">
                    <a:satMod val="150000"/>
                  </a:schemeClr>
                </a:solidFill>
                <a:latin typeface="Franklin Gothic Demi" pitchFamily="34" charset="0"/>
              </a:rPr>
              <a:t> kidney:</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kidney shows:</a:t>
            </a:r>
            <a:endParaRPr lang="en-US" sz="2800" i="1" dirty="0">
              <a:solidFill>
                <a:schemeClr val="accent1">
                  <a:satMod val="150000"/>
                </a:schemeClr>
              </a:solidFill>
              <a:latin typeface="Franklin Gothic Demi" pitchFamily="34" charset="0"/>
            </a:endParaRPr>
          </a:p>
        </p:txBody>
      </p:sp>
      <p:sp>
        <p:nvSpPr>
          <p:cNvPr id="46083" name="TextBox 3"/>
          <p:cNvSpPr txBox="1">
            <a:spLocks noChangeArrowheads="1"/>
          </p:cNvSpPr>
          <p:nvPr/>
        </p:nvSpPr>
        <p:spPr bwMode="auto">
          <a:xfrm>
            <a:off x="0" y="1714500"/>
            <a:ext cx="8715375" cy="3540125"/>
          </a:xfrm>
          <a:prstGeom prst="rect">
            <a:avLst/>
          </a:prstGeom>
          <a:noFill/>
          <a:ln w="9525">
            <a:noFill/>
            <a:miter lim="800000"/>
            <a:headEnd/>
            <a:tailEnd/>
          </a:ln>
        </p:spPr>
        <p:txBody>
          <a:bodyPr>
            <a:spAutoFit/>
          </a:bodyPr>
          <a:lstStyle/>
          <a:p>
            <a:pPr marL="534988" indent="-534988" algn="just">
              <a:buFontTx/>
              <a:buBlip>
                <a:blip r:embed="rId3"/>
              </a:buBlip>
            </a:pPr>
            <a:r>
              <a:rPr lang="en-US" sz="2800">
                <a:latin typeface="Franklin Gothic Demi" pitchFamily="34" charset="0"/>
              </a:rPr>
              <a:t>A cortical infarct showing coagulative necrosis of glomeruli, tubules and interstitial tissue with loss of cell nuclei.</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The haemorrhagic zone at the periphery of the infarct shows dilated and congested blood vessels and cellular infiltrate by neutrophils, red blood cells and lymphocytes.</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t>3- </a:t>
            </a:r>
            <a:r>
              <a:rPr lang="en-US" sz="3600" dirty="0" err="1" smtClean="0"/>
              <a:t>Liquefactive</a:t>
            </a:r>
            <a:r>
              <a:rPr lang="en-US" sz="3600" dirty="0" smtClean="0"/>
              <a:t> necrosis of the brain</a:t>
            </a:r>
            <a:endParaRPr lang="en-US" sz="36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7" name="Picture 2051" descr="http://medstat.med.utah.edu/WebPath/jpeg5/CNS043.jpg"/>
          <p:cNvPicPr>
            <a:picLocks noChangeAspect="1" noChangeArrowheads="1"/>
          </p:cNvPicPr>
          <p:nvPr/>
        </p:nvPicPr>
        <p:blipFill>
          <a:blip r:embed="rId2" cstate="print"/>
          <a:srcRect/>
          <a:stretch>
            <a:fillRect/>
          </a:stretch>
        </p:blipFill>
        <p:spPr bwMode="auto">
          <a:xfrm>
            <a:off x="285720" y="357166"/>
            <a:ext cx="8458200" cy="5537200"/>
          </a:xfrm>
          <a:prstGeom prst="rect">
            <a:avLst/>
          </a:prstGeom>
          <a:noFill/>
        </p:spPr>
      </p:pic>
      <p:sp>
        <p:nvSpPr>
          <p:cNvPr id="154628" name="Text Box 2052"/>
          <p:cNvSpPr txBox="1">
            <a:spLocks noChangeArrowheads="1"/>
          </p:cNvSpPr>
          <p:nvPr/>
        </p:nvSpPr>
        <p:spPr bwMode="auto">
          <a:xfrm>
            <a:off x="0" y="6000768"/>
            <a:ext cx="8676093" cy="707886"/>
          </a:xfrm>
          <a:prstGeom prst="rect">
            <a:avLst/>
          </a:prstGeom>
          <a:noFill/>
          <a:ln w="9525">
            <a:noFill/>
            <a:miter lim="800000"/>
            <a:headEnd/>
            <a:tailEnd/>
          </a:ln>
          <a:effectLst/>
        </p:spPr>
        <p:txBody>
          <a:bodyPr wrap="none">
            <a:spAutoFit/>
          </a:bodyPr>
          <a:lstStyle/>
          <a:p>
            <a:r>
              <a:rPr lang="en-US" sz="2000" dirty="0" smtClean="0">
                <a:latin typeface="Verdana" pitchFamily="34" charset="0"/>
              </a:rPr>
              <a:t>Organ: Brain </a:t>
            </a:r>
          </a:p>
          <a:p>
            <a:r>
              <a:rPr lang="en-US" sz="2000" dirty="0" err="1" smtClean="0">
                <a:latin typeface="Verdana" pitchFamily="34" charset="0"/>
              </a:rPr>
              <a:t>Dx</a:t>
            </a:r>
            <a:r>
              <a:rPr lang="en-US" sz="2000" dirty="0" smtClean="0">
                <a:latin typeface="Verdana" pitchFamily="34" charset="0"/>
              </a:rPr>
              <a:t>: </a:t>
            </a:r>
            <a:r>
              <a:rPr lang="en-US" dirty="0" err="1" smtClean="0">
                <a:latin typeface="Verdana" pitchFamily="34" charset="0"/>
              </a:rPr>
              <a:t>Liquefactive</a:t>
            </a:r>
            <a:r>
              <a:rPr lang="en-US" dirty="0" smtClean="0">
                <a:latin typeface="Verdana" pitchFamily="34" charset="0"/>
              </a:rPr>
              <a:t> </a:t>
            </a:r>
            <a:r>
              <a:rPr lang="en-US" dirty="0">
                <a:latin typeface="Verdana" pitchFamily="34" charset="0"/>
              </a:rPr>
              <a:t>necrosis in brain leads to resolution with cystic spaces. </a:t>
            </a:r>
            <a:endParaRPr lang="en-US" sz="2000" dirty="0">
              <a:latin typeface="Verdana" pitchFamily="34" charset="0"/>
            </a:endParaRPr>
          </a:p>
        </p:txBody>
      </p:sp>
      <p:sp>
        <p:nvSpPr>
          <p:cNvPr id="154630" name="Line 2054"/>
          <p:cNvSpPr>
            <a:spLocks noChangeShapeType="1"/>
          </p:cNvSpPr>
          <p:nvPr/>
        </p:nvSpPr>
        <p:spPr bwMode="auto">
          <a:xfrm>
            <a:off x="3200400" y="1828800"/>
            <a:ext cx="228600" cy="228600"/>
          </a:xfrm>
          <a:prstGeom prst="line">
            <a:avLst/>
          </a:prstGeom>
          <a:noFill/>
          <a:ln w="38100">
            <a:solidFill>
              <a:schemeClr val="tx1"/>
            </a:solidFill>
            <a:round/>
            <a:headEnd/>
            <a:tailEnd type="triangle" w="med" len="med"/>
          </a:ln>
          <a:effectLst/>
        </p:spPr>
        <p:txBody>
          <a:bodyPr/>
          <a:lstStyle/>
          <a:p>
            <a:endParaRPr lang="en-US"/>
          </a:p>
        </p:txBody>
      </p:sp>
      <p:sp>
        <p:nvSpPr>
          <p:cNvPr id="154631" name="Line 2055"/>
          <p:cNvSpPr>
            <a:spLocks noChangeShapeType="1"/>
          </p:cNvSpPr>
          <p:nvPr/>
        </p:nvSpPr>
        <p:spPr bwMode="auto">
          <a:xfrm>
            <a:off x="3124200" y="2362200"/>
            <a:ext cx="228600" cy="228600"/>
          </a:xfrm>
          <a:prstGeom prst="line">
            <a:avLst/>
          </a:prstGeom>
          <a:noFill/>
          <a:ln w="38100">
            <a:solidFill>
              <a:schemeClr val="tx1"/>
            </a:solidFill>
            <a:round/>
            <a:headEnd/>
            <a:tailEnd type="triangle" w="med" len="med"/>
          </a:ln>
          <a:effectLst/>
        </p:spPr>
        <p:txBody>
          <a:bodyPr/>
          <a:lstStyle/>
          <a:p>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t>4- </a:t>
            </a:r>
            <a:r>
              <a:rPr lang="en-US" sz="3600" dirty="0" err="1" smtClean="0"/>
              <a:t>Caseous</a:t>
            </a:r>
            <a:r>
              <a:rPr lang="en-US" sz="3600" dirty="0" smtClean="0"/>
              <a:t> necrosis of the lung</a:t>
            </a:r>
            <a:endParaRPr lang="en-US" sz="36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d:\eDitionsContent\0721601871\graphics\fullsize\S01871-001-f020.jpg"/>
          <p:cNvPicPr>
            <a:picLocks noChangeAspect="1" noChangeArrowheads="1"/>
          </p:cNvPicPr>
          <p:nvPr/>
        </p:nvPicPr>
        <p:blipFill>
          <a:blip r:embed="rId3" cstate="print"/>
          <a:srcRect b="7434"/>
          <a:stretch>
            <a:fillRect/>
          </a:stretch>
        </p:blipFill>
        <p:spPr bwMode="auto">
          <a:xfrm>
            <a:off x="1763688" y="332656"/>
            <a:ext cx="5616624" cy="5472608"/>
          </a:xfrm>
          <a:prstGeom prst="rect">
            <a:avLst/>
          </a:prstGeom>
          <a:ln w="88900" cap="sq" cmpd="thickThin">
            <a:solidFill>
              <a:srgbClr val="000000"/>
            </a:solidFill>
            <a:prstDash val="solid"/>
            <a:miter lim="800000"/>
          </a:ln>
          <a:effectLst>
            <a:innerShdw blurRad="76200">
              <a:srgbClr val="000000"/>
            </a:innerShdw>
          </a:effectLst>
        </p:spPr>
      </p:pic>
      <p:sp>
        <p:nvSpPr>
          <p:cNvPr id="14342" name="Picture 5" descr="admintitle"/>
          <p:cNvSpPr>
            <a:spLocks noChangeAspect="1" noChangeArrowheads="1"/>
          </p:cNvSpPr>
          <p:nvPr/>
        </p:nvSpPr>
        <p:spPr bwMode="auto">
          <a:xfrm>
            <a:off x="107950" y="115888"/>
            <a:ext cx="990600" cy="314325"/>
          </a:xfrm>
          <a:prstGeom prst="rect">
            <a:avLst/>
          </a:prstGeom>
          <a:noFill/>
          <a:ln w="9525">
            <a:noFill/>
            <a:miter lim="800000"/>
            <a:headEnd/>
            <a:tailEnd/>
          </a:ln>
        </p:spPr>
        <p:txBody>
          <a:bodyPr/>
          <a:lstStyle/>
          <a:p>
            <a:endParaRPr lang="en-US"/>
          </a:p>
        </p:txBody>
      </p:sp>
      <p:sp>
        <p:nvSpPr>
          <p:cNvPr id="4" name="TextBox 3"/>
          <p:cNvSpPr txBox="1"/>
          <p:nvPr/>
        </p:nvSpPr>
        <p:spPr>
          <a:xfrm>
            <a:off x="142844" y="6021288"/>
            <a:ext cx="9220200" cy="461665"/>
          </a:xfrm>
          <a:prstGeom prst="rect">
            <a:avLst/>
          </a:prstGeom>
          <a:noFill/>
        </p:spPr>
        <p:txBody>
          <a:bodyPr wrap="square" rtlCol="0">
            <a:spAutoFit/>
          </a:bodyPr>
          <a:lstStyle/>
          <a:p>
            <a:r>
              <a:rPr lang="en-US" sz="2400" dirty="0" smtClean="0">
                <a:latin typeface="Verdana" pitchFamily="34" charset="0"/>
              </a:rPr>
              <a:t>Organ: lung          </a:t>
            </a:r>
            <a:r>
              <a:rPr lang="en-US" sz="2400" dirty="0" err="1" smtClean="0">
                <a:latin typeface="Verdana" pitchFamily="34" charset="0"/>
              </a:rPr>
              <a:t>Dx</a:t>
            </a:r>
            <a:r>
              <a:rPr lang="en-US" sz="2400" dirty="0" smtClean="0">
                <a:latin typeface="Verdana" pitchFamily="34" charset="0"/>
              </a:rPr>
              <a:t> : </a:t>
            </a:r>
            <a:r>
              <a:rPr lang="en-US" sz="2400" dirty="0" err="1" smtClean="0">
                <a:latin typeface="Verdana" pitchFamily="34" charset="0"/>
              </a:rPr>
              <a:t>Caseous</a:t>
            </a:r>
            <a:r>
              <a:rPr lang="en-US" sz="2400" dirty="0" smtClean="0">
                <a:latin typeface="Verdana" pitchFamily="34" charset="0"/>
              </a:rPr>
              <a:t> necrosis</a:t>
            </a:r>
            <a:r>
              <a:rPr lang="en-US" sz="2400" dirty="0">
                <a:latin typeface="Verdana" pitchFamily="34" charset="0"/>
              </a:rPr>
              <a:t> </a:t>
            </a:r>
            <a:r>
              <a:rPr lang="en-US" sz="2400" dirty="0" smtClean="0">
                <a:latin typeface="Verdana" pitchFamily="34" charset="0"/>
              </a:rPr>
              <a:t>(tuberculosis)</a:t>
            </a:r>
            <a:endParaRPr lang="en-US" sz="24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t>5- Dystrophic calcification of aortic valve</a:t>
            </a:r>
            <a:endParaRPr lang="en-US" sz="36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50" name="Picture 6" descr="calcif-aorta"/>
          <p:cNvPicPr>
            <a:picLocks noGrp="1" noChangeAspect="1" noChangeArrowheads="1"/>
          </p:cNvPicPr>
          <p:nvPr>
            <p:ph/>
          </p:nvPr>
        </p:nvPicPr>
        <p:blipFill>
          <a:blip r:embed="rId3" cstate="print"/>
          <a:stretch>
            <a:fillRect/>
          </a:stretch>
        </p:blipFill>
        <p:spPr>
          <a:xfrm>
            <a:off x="571472" y="500042"/>
            <a:ext cx="7854950" cy="5184267"/>
          </a:xfrm>
          <a:noFill/>
          <a:ln/>
        </p:spPr>
      </p:pic>
      <p:sp>
        <p:nvSpPr>
          <p:cNvPr id="3" name="TextBox 2"/>
          <p:cNvSpPr txBox="1"/>
          <p:nvPr/>
        </p:nvSpPr>
        <p:spPr>
          <a:xfrm>
            <a:off x="214282" y="5929330"/>
            <a:ext cx="8278741" cy="523220"/>
          </a:xfrm>
          <a:prstGeom prst="rect">
            <a:avLst/>
          </a:prstGeom>
          <a:noFill/>
        </p:spPr>
        <p:txBody>
          <a:bodyPr wrap="none" rtlCol="0">
            <a:spAutoFit/>
          </a:bodyPr>
          <a:lstStyle/>
          <a:p>
            <a:r>
              <a:rPr lang="en-US" sz="2800" dirty="0" smtClean="0"/>
              <a:t>Organ: aortic valves               </a:t>
            </a:r>
            <a:r>
              <a:rPr lang="en-US" sz="2800" dirty="0" err="1" smtClean="0"/>
              <a:t>Dx</a:t>
            </a:r>
            <a:r>
              <a:rPr lang="en-US" sz="2800" dirty="0" smtClean="0"/>
              <a:t>: Dystrophic calcification </a:t>
            </a:r>
            <a:endParaRPr lang="en-US" sz="28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981200" y="-228600"/>
            <a:ext cx="5029200" cy="1143000"/>
          </a:xfrm>
        </p:spPr>
        <p:txBody>
          <a:bodyPr/>
          <a:lstStyle/>
          <a:p>
            <a:r>
              <a:rPr lang="en-US" b="1" smtClean="0"/>
              <a:t>Lung</a:t>
            </a:r>
          </a:p>
        </p:txBody>
      </p:sp>
      <p:pic>
        <p:nvPicPr>
          <p:cNvPr id="10243" name="Picture 6" descr="lung-normal-gross-1"/>
          <p:cNvPicPr>
            <a:picLocks noGrp="1" noChangeAspect="1" noChangeArrowheads="1"/>
          </p:cNvPicPr>
          <p:nvPr>
            <p:ph type="clipArt" sz="half" idx="2"/>
          </p:nvPr>
        </p:nvPicPr>
        <p:blipFill>
          <a:blip r:embed="rId3" cstate="print"/>
          <a:srcRect/>
          <a:stretch>
            <a:fillRect/>
          </a:stretch>
        </p:blipFill>
        <p:spPr>
          <a:xfrm>
            <a:off x="304800" y="792163"/>
            <a:ext cx="4038600" cy="2636837"/>
          </a:xfrm>
        </p:spPr>
      </p:pic>
      <p:pic>
        <p:nvPicPr>
          <p:cNvPr id="10244" name="Picture 8" descr="lung-parenchyma-normal-micro-1"/>
          <p:cNvPicPr>
            <a:picLocks noChangeAspect="1" noChangeArrowheads="1"/>
          </p:cNvPicPr>
          <p:nvPr/>
        </p:nvPicPr>
        <p:blipFill>
          <a:blip r:embed="rId4" cstate="print"/>
          <a:srcRect/>
          <a:stretch>
            <a:fillRect/>
          </a:stretch>
        </p:blipFill>
        <p:spPr bwMode="auto">
          <a:xfrm>
            <a:off x="304800" y="3429000"/>
            <a:ext cx="4038600" cy="2635250"/>
          </a:xfrm>
          <a:prstGeom prst="rect">
            <a:avLst/>
          </a:prstGeom>
          <a:noFill/>
          <a:ln w="9525">
            <a:noFill/>
            <a:miter lim="800000"/>
            <a:headEnd/>
            <a:tailEnd/>
          </a:ln>
        </p:spPr>
      </p:pic>
      <p:pic>
        <p:nvPicPr>
          <p:cNvPr id="10245" name="Picture 9" descr="lung-normal-drawing-1"/>
          <p:cNvPicPr>
            <a:picLocks noChangeAspect="1" noChangeArrowheads="1"/>
          </p:cNvPicPr>
          <p:nvPr/>
        </p:nvPicPr>
        <p:blipFill>
          <a:blip r:embed="rId5" cstate="print"/>
          <a:srcRect/>
          <a:stretch>
            <a:fillRect/>
          </a:stretch>
        </p:blipFill>
        <p:spPr bwMode="auto">
          <a:xfrm>
            <a:off x="4572000" y="838200"/>
            <a:ext cx="4572000" cy="5181600"/>
          </a:xfrm>
          <a:prstGeom prst="rect">
            <a:avLst/>
          </a:prstGeom>
          <a:noFill/>
          <a:ln w="9525">
            <a:noFill/>
            <a:miter lim="800000"/>
            <a:headEnd/>
            <a:tailEnd/>
          </a:ln>
        </p:spPr>
      </p:pic>
      <p:pic>
        <p:nvPicPr>
          <p:cNvPr id="10246" name="Picture 7" descr="lung-normal-airway-micro-1"/>
          <p:cNvPicPr>
            <a:picLocks noChangeAspect="1" noChangeArrowheads="1"/>
          </p:cNvPicPr>
          <p:nvPr/>
        </p:nvPicPr>
        <p:blipFill>
          <a:blip r:embed="rId6" cstate="print"/>
          <a:srcRect/>
          <a:stretch>
            <a:fillRect/>
          </a:stretch>
        </p:blipFill>
        <p:spPr bwMode="auto">
          <a:xfrm>
            <a:off x="304800" y="3429000"/>
            <a:ext cx="1955800" cy="2667000"/>
          </a:xfrm>
          <a:prstGeom prst="rect">
            <a:avLst/>
          </a:prstGeom>
          <a:noFill/>
          <a:ln w="9525">
            <a:noFill/>
            <a:miter lim="800000"/>
            <a:headEnd/>
            <a:tailEnd/>
          </a:ln>
        </p:spPr>
      </p:pic>
      <p:sp useBgFill="1">
        <p:nvSpPr>
          <p:cNvPr id="10247" name="Rectangle 10"/>
          <p:cNvSpPr>
            <a:spLocks noChangeArrowheads="1"/>
          </p:cNvSpPr>
          <p:nvPr/>
        </p:nvSpPr>
        <p:spPr bwMode="auto">
          <a:xfrm>
            <a:off x="228600" y="6019800"/>
            <a:ext cx="4343400" cy="304800"/>
          </a:xfrm>
          <a:prstGeom prst="rect">
            <a:avLst/>
          </a:prstGeom>
          <a:ln w="9525">
            <a:noFill/>
            <a:miter lim="800000"/>
            <a:headEnd/>
            <a:tailEnd/>
          </a:ln>
        </p:spPr>
        <p:txBody>
          <a:bodyPr wrap="none" anchor="ctr"/>
          <a:lstStyle/>
          <a:p>
            <a:endParaRPr lang="en-US"/>
          </a:p>
        </p:txBody>
      </p:sp>
      <p:sp>
        <p:nvSpPr>
          <p:cNvPr id="10248" name="Text Box 11"/>
          <p:cNvSpPr txBox="1">
            <a:spLocks noChangeArrowheads="1"/>
          </p:cNvSpPr>
          <p:nvPr/>
        </p:nvSpPr>
        <p:spPr bwMode="auto">
          <a:xfrm>
            <a:off x="5105400" y="4038600"/>
            <a:ext cx="1219200" cy="701675"/>
          </a:xfrm>
          <a:prstGeom prst="rect">
            <a:avLst/>
          </a:prstGeom>
          <a:solidFill>
            <a:schemeClr val="accent2"/>
          </a:solidFill>
          <a:ln w="9525">
            <a:noFill/>
            <a:miter lim="800000"/>
            <a:headEnd/>
            <a:tailEnd/>
          </a:ln>
        </p:spPr>
        <p:txBody>
          <a:bodyPr>
            <a:spAutoFit/>
          </a:bodyPr>
          <a:lstStyle/>
          <a:p>
            <a:pPr>
              <a:spcBef>
                <a:spcPct val="50000"/>
              </a:spcBef>
            </a:pPr>
            <a:r>
              <a:rPr lang="en-US" sz="2000"/>
              <a:t>Capillary lumen</a:t>
            </a:r>
          </a:p>
        </p:txBody>
      </p:sp>
      <p:sp>
        <p:nvSpPr>
          <p:cNvPr id="10249" name="Text Box 12"/>
          <p:cNvSpPr txBox="1">
            <a:spLocks noChangeArrowheads="1"/>
          </p:cNvSpPr>
          <p:nvPr/>
        </p:nvSpPr>
        <p:spPr bwMode="auto">
          <a:xfrm>
            <a:off x="4572000" y="1524000"/>
            <a:ext cx="1371600" cy="641350"/>
          </a:xfrm>
          <a:prstGeom prst="rect">
            <a:avLst/>
          </a:prstGeom>
          <a:solidFill>
            <a:schemeClr val="accent2"/>
          </a:solidFill>
          <a:ln w="9525">
            <a:noFill/>
            <a:miter lim="800000"/>
            <a:headEnd/>
            <a:tailEnd/>
          </a:ln>
        </p:spPr>
        <p:txBody>
          <a:bodyPr>
            <a:spAutoFit/>
          </a:bodyPr>
          <a:lstStyle/>
          <a:p>
            <a:pPr>
              <a:spcBef>
                <a:spcPct val="50000"/>
              </a:spcBef>
            </a:pPr>
            <a:r>
              <a:rPr lang="en-US"/>
              <a:t>Type I pneumocyte</a:t>
            </a:r>
          </a:p>
        </p:txBody>
      </p:sp>
      <p:sp>
        <p:nvSpPr>
          <p:cNvPr id="10250" name="Text Box 14"/>
          <p:cNvSpPr txBox="1">
            <a:spLocks noChangeArrowheads="1"/>
          </p:cNvSpPr>
          <p:nvPr/>
        </p:nvSpPr>
        <p:spPr bwMode="auto">
          <a:xfrm>
            <a:off x="7315200" y="1676400"/>
            <a:ext cx="1371600" cy="641350"/>
          </a:xfrm>
          <a:prstGeom prst="rect">
            <a:avLst/>
          </a:prstGeom>
          <a:solidFill>
            <a:schemeClr val="accent2"/>
          </a:solidFill>
          <a:ln w="9525">
            <a:noFill/>
            <a:miter lim="800000"/>
            <a:headEnd/>
            <a:tailEnd/>
          </a:ln>
        </p:spPr>
        <p:txBody>
          <a:bodyPr>
            <a:spAutoFit/>
          </a:bodyPr>
          <a:lstStyle/>
          <a:p>
            <a:pPr>
              <a:spcBef>
                <a:spcPct val="50000"/>
              </a:spcBef>
            </a:pPr>
            <a:r>
              <a:rPr lang="en-US"/>
              <a:t>Type I pneumocyte</a:t>
            </a:r>
          </a:p>
        </p:txBody>
      </p:sp>
      <p:sp>
        <p:nvSpPr>
          <p:cNvPr id="10251" name="Text Box 15"/>
          <p:cNvSpPr txBox="1">
            <a:spLocks noChangeArrowheads="1"/>
          </p:cNvSpPr>
          <p:nvPr/>
        </p:nvSpPr>
        <p:spPr bwMode="auto">
          <a:xfrm>
            <a:off x="7772400" y="5181600"/>
            <a:ext cx="1371600" cy="560388"/>
          </a:xfrm>
          <a:prstGeom prst="rect">
            <a:avLst/>
          </a:prstGeom>
          <a:solidFill>
            <a:schemeClr val="accent2"/>
          </a:solidFill>
          <a:ln w="9525">
            <a:noFill/>
            <a:miter lim="800000"/>
            <a:headEnd/>
            <a:tailEnd/>
          </a:ln>
        </p:spPr>
        <p:txBody>
          <a:bodyPr>
            <a:spAutoFit/>
          </a:bodyPr>
          <a:lstStyle/>
          <a:p>
            <a:pPr>
              <a:lnSpc>
                <a:spcPct val="60000"/>
              </a:lnSpc>
              <a:spcBef>
                <a:spcPct val="50000"/>
              </a:spcBef>
            </a:pPr>
            <a:r>
              <a:rPr lang="en-US"/>
              <a:t>Type II</a:t>
            </a:r>
          </a:p>
          <a:p>
            <a:pPr>
              <a:lnSpc>
                <a:spcPct val="60000"/>
              </a:lnSpc>
              <a:spcBef>
                <a:spcPct val="50000"/>
              </a:spcBef>
            </a:pPr>
            <a:r>
              <a:rPr lang="en-US"/>
              <a:t>pneumocyte</a:t>
            </a:r>
          </a:p>
        </p:txBody>
      </p:sp>
      <p:sp>
        <p:nvSpPr>
          <p:cNvPr id="10252" name="Text Box 16"/>
          <p:cNvSpPr txBox="1">
            <a:spLocks noChangeArrowheads="1"/>
          </p:cNvSpPr>
          <p:nvPr/>
        </p:nvSpPr>
        <p:spPr bwMode="auto">
          <a:xfrm>
            <a:off x="6858000" y="5715000"/>
            <a:ext cx="1524000" cy="366713"/>
          </a:xfrm>
          <a:prstGeom prst="rect">
            <a:avLst/>
          </a:prstGeom>
          <a:solidFill>
            <a:schemeClr val="accent2"/>
          </a:solidFill>
          <a:ln w="9525">
            <a:noFill/>
            <a:miter lim="800000"/>
            <a:headEnd/>
            <a:tailEnd/>
          </a:ln>
        </p:spPr>
        <p:txBody>
          <a:bodyPr>
            <a:spAutoFit/>
          </a:bodyPr>
          <a:lstStyle/>
          <a:p>
            <a:pPr>
              <a:spcBef>
                <a:spcPct val="50000"/>
              </a:spcBef>
            </a:pPr>
            <a:r>
              <a:rPr lang="en-US"/>
              <a:t>Endothelium</a:t>
            </a:r>
          </a:p>
        </p:txBody>
      </p:sp>
      <p:sp>
        <p:nvSpPr>
          <p:cNvPr id="10253" name="Line 17"/>
          <p:cNvSpPr>
            <a:spLocks noChangeShapeType="1"/>
          </p:cNvSpPr>
          <p:nvPr/>
        </p:nvSpPr>
        <p:spPr bwMode="auto">
          <a:xfrm flipH="1" flipV="1">
            <a:off x="6629400" y="5562600"/>
            <a:ext cx="609600" cy="152400"/>
          </a:xfrm>
          <a:prstGeom prst="line">
            <a:avLst/>
          </a:prstGeom>
          <a:noFill/>
          <a:ln w="38100">
            <a:solidFill>
              <a:srgbClr val="FF0000"/>
            </a:solidFill>
            <a:round/>
            <a:headEnd/>
            <a:tailEnd type="triangle" w="med" len="med"/>
          </a:ln>
        </p:spPr>
        <p:txBody>
          <a:bodyPr wrap="none" anchor="ctr"/>
          <a:lstStyle/>
          <a:p>
            <a:endParaRPr lang="en-US"/>
          </a:p>
        </p:txBody>
      </p:sp>
      <p:sp>
        <p:nvSpPr>
          <p:cNvPr id="10254" name="Line 18"/>
          <p:cNvSpPr>
            <a:spLocks noChangeShapeType="1"/>
          </p:cNvSpPr>
          <p:nvPr/>
        </p:nvSpPr>
        <p:spPr bwMode="auto">
          <a:xfrm flipH="1" flipV="1">
            <a:off x="8763000" y="4724400"/>
            <a:ext cx="0" cy="457200"/>
          </a:xfrm>
          <a:prstGeom prst="line">
            <a:avLst/>
          </a:prstGeom>
          <a:noFill/>
          <a:ln w="38100">
            <a:solidFill>
              <a:srgbClr val="FF0000"/>
            </a:solidFill>
            <a:round/>
            <a:headEnd/>
            <a:tailEnd type="triangle" w="med" len="med"/>
          </a:ln>
        </p:spPr>
        <p:txBody>
          <a:bodyPr wrap="none" anchor="ctr"/>
          <a:lstStyle/>
          <a:p>
            <a:endParaRPr lang="en-US"/>
          </a:p>
        </p:txBody>
      </p:sp>
      <p:sp>
        <p:nvSpPr>
          <p:cNvPr id="10255" name="Line 19"/>
          <p:cNvSpPr>
            <a:spLocks noChangeShapeType="1"/>
          </p:cNvSpPr>
          <p:nvPr/>
        </p:nvSpPr>
        <p:spPr bwMode="auto">
          <a:xfrm flipH="1">
            <a:off x="7086600" y="1981200"/>
            <a:ext cx="381000" cy="228600"/>
          </a:xfrm>
          <a:prstGeom prst="line">
            <a:avLst/>
          </a:prstGeom>
          <a:noFill/>
          <a:ln w="38100">
            <a:solidFill>
              <a:srgbClr val="FF0000"/>
            </a:solidFill>
            <a:round/>
            <a:headEnd/>
            <a:tailEnd type="triangle" w="med" len="med"/>
          </a:ln>
        </p:spPr>
        <p:txBody>
          <a:bodyPr wrap="none" anchor="ctr"/>
          <a:lstStyle/>
          <a:p>
            <a:endParaRPr lang="en-US"/>
          </a:p>
        </p:txBody>
      </p:sp>
      <p:sp>
        <p:nvSpPr>
          <p:cNvPr id="10256" name="Line 20"/>
          <p:cNvSpPr>
            <a:spLocks noChangeShapeType="1"/>
          </p:cNvSpPr>
          <p:nvPr/>
        </p:nvSpPr>
        <p:spPr bwMode="auto">
          <a:xfrm>
            <a:off x="5105400" y="2133600"/>
            <a:ext cx="304800" cy="228600"/>
          </a:xfrm>
          <a:prstGeom prst="line">
            <a:avLst/>
          </a:prstGeom>
          <a:noFill/>
          <a:ln w="38100">
            <a:solidFill>
              <a:srgbClr val="FF0000"/>
            </a:solidFill>
            <a:round/>
            <a:headEnd/>
            <a:tailEnd type="triangle" w="med" len="med"/>
          </a:ln>
        </p:spPr>
        <p:txBody>
          <a:bodyPr wrap="none" anchor="ctr"/>
          <a:lstStyle/>
          <a:p>
            <a:endParaRPr lang="en-US"/>
          </a:p>
        </p:txBody>
      </p:sp>
      <p:sp>
        <p:nvSpPr>
          <p:cNvPr id="10257" name="Text Box 21"/>
          <p:cNvSpPr txBox="1">
            <a:spLocks noChangeArrowheads="1"/>
          </p:cNvSpPr>
          <p:nvPr/>
        </p:nvSpPr>
        <p:spPr bwMode="auto">
          <a:xfrm>
            <a:off x="7543800" y="2438400"/>
            <a:ext cx="1143000" cy="641350"/>
          </a:xfrm>
          <a:prstGeom prst="rect">
            <a:avLst/>
          </a:prstGeom>
          <a:solidFill>
            <a:schemeClr val="accent2"/>
          </a:solidFill>
          <a:ln w="9525">
            <a:noFill/>
            <a:miter lim="800000"/>
            <a:headEnd/>
            <a:tailEnd/>
          </a:ln>
        </p:spPr>
        <p:txBody>
          <a:bodyPr>
            <a:spAutoFit/>
          </a:bodyPr>
          <a:lstStyle/>
          <a:p>
            <a:pPr>
              <a:spcBef>
                <a:spcPct val="50000"/>
              </a:spcBef>
            </a:pPr>
            <a:r>
              <a:rPr lang="en-US"/>
              <a:t>Alveolar space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t>6- Dystrophic calcification of the skin</a:t>
            </a:r>
            <a:endParaRPr lang="en-US" sz="36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39750" y="764704"/>
            <a:ext cx="8280400" cy="584775"/>
          </a:xfrm>
          <a:prstGeom prst="rect">
            <a:avLst/>
          </a:prstGeom>
        </p:spPr>
        <p:txBody>
          <a:bodyPr wrap="square">
            <a:spAutoFit/>
          </a:bodyPr>
          <a:lstStyle/>
          <a:p>
            <a:pPr>
              <a:defRPr/>
            </a:pPr>
            <a:r>
              <a:rPr lang="en-US" sz="3200" dirty="0">
                <a:solidFill>
                  <a:schemeClr val="accent1">
                    <a:satMod val="150000"/>
                  </a:schemeClr>
                </a:solidFill>
                <a:latin typeface="Franklin Gothic Demi" pitchFamily="34" charset="0"/>
              </a:rPr>
              <a:t>6</a:t>
            </a:r>
            <a:r>
              <a:rPr lang="en-US" sz="3200" dirty="0" smtClean="0">
                <a:solidFill>
                  <a:schemeClr val="accent1">
                    <a:satMod val="150000"/>
                  </a:schemeClr>
                </a:solidFill>
                <a:latin typeface="Franklin Gothic Demi" pitchFamily="34" charset="0"/>
              </a:rPr>
              <a:t>- </a:t>
            </a:r>
            <a:r>
              <a:rPr lang="en-US" sz="3200" dirty="0">
                <a:solidFill>
                  <a:schemeClr val="accent1">
                    <a:satMod val="150000"/>
                  </a:schemeClr>
                </a:solidFill>
                <a:latin typeface="Franklin Gothic Demi" pitchFamily="34" charset="0"/>
              </a:rPr>
              <a:t>DYSTROPHIC CALCIFICATION (</a:t>
            </a:r>
            <a:r>
              <a:rPr lang="en-US" sz="3200" dirty="0" smtClean="0">
                <a:solidFill>
                  <a:schemeClr val="accent1">
                    <a:satMod val="150000"/>
                  </a:schemeClr>
                </a:solidFill>
                <a:latin typeface="Franklin Gothic Demi" pitchFamily="34" charset="0"/>
              </a:rPr>
              <a:t>Skin</a:t>
            </a:r>
            <a:r>
              <a:rPr lang="en-US" dirty="0">
                <a:solidFill>
                  <a:schemeClr val="accent1">
                    <a:satMod val="150000"/>
                  </a:schemeClr>
                </a:solidFill>
                <a:latin typeface="Franklin Gothic Demi" pitchFamily="34" charset="0"/>
              </a:rPr>
              <a:t>)</a:t>
            </a:r>
            <a:endParaRPr lang="en-US" dirty="0"/>
          </a:p>
        </p:txBody>
      </p:sp>
      <p:pic>
        <p:nvPicPr>
          <p:cNvPr id="267266" name="Picture 2" descr="http://accessmedicine.net/loadBinary.aspx?name=wolf7&amp;filename=wolf7_c138f001t.jpg"/>
          <p:cNvPicPr>
            <a:picLocks noChangeAspect="1" noChangeArrowheads="1"/>
          </p:cNvPicPr>
          <p:nvPr/>
        </p:nvPicPr>
        <p:blipFill>
          <a:blip r:embed="rId2" cstate="print"/>
          <a:srcRect/>
          <a:stretch>
            <a:fillRect/>
          </a:stretch>
        </p:blipFill>
        <p:spPr bwMode="auto">
          <a:xfrm>
            <a:off x="2195736" y="2132856"/>
            <a:ext cx="4320480" cy="3816424"/>
          </a:xfrm>
          <a:prstGeom prst="rect">
            <a:avLst/>
          </a:prstGeom>
          <a:noFill/>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54538"/>
            <a:ext cx="9144000" cy="1403462"/>
          </a:xfrm>
        </p:spPr>
        <p:txBody>
          <a:bodyPr>
            <a:normAutofit/>
          </a:bodyPr>
          <a:lstStyle/>
          <a:p>
            <a:pPr>
              <a:defRPr/>
            </a:pPr>
            <a:r>
              <a:rPr lang="en-US" sz="3200" dirty="0" smtClean="0">
                <a:latin typeface="Franklin Gothic Demi" pitchFamily="34" charset="0"/>
              </a:rPr>
              <a:t>Organ: </a:t>
            </a:r>
            <a:r>
              <a:rPr lang="en-US" sz="3200" dirty="0">
                <a:latin typeface="Franklin Gothic Demi" pitchFamily="34" charset="0"/>
              </a:rPr>
              <a:t>Skin </a:t>
            </a:r>
            <a:r>
              <a:rPr lang="en-US" sz="3200" dirty="0" smtClean="0">
                <a:latin typeface="Franklin Gothic Demi" pitchFamily="34" charset="0"/>
              </a:rPr>
              <a:t>   </a:t>
            </a:r>
            <a:r>
              <a:rPr lang="en-US" sz="3200" dirty="0" err="1" smtClean="0">
                <a:latin typeface="Franklin Gothic Demi" pitchFamily="34" charset="0"/>
              </a:rPr>
              <a:t>Dx</a:t>
            </a:r>
            <a:r>
              <a:rPr lang="en-US" sz="3200" dirty="0" smtClean="0">
                <a:latin typeface="Franklin Gothic Demi" pitchFamily="34" charset="0"/>
              </a:rPr>
              <a:t>: DYSTROPHIC CALCIFICATION</a:t>
            </a:r>
            <a:endParaRPr lang="en-US" sz="3200" dirty="0">
              <a:latin typeface="Franklin Gothic Demi" pitchFamily="34" charset="0"/>
            </a:endParaRPr>
          </a:p>
        </p:txBody>
      </p:sp>
      <p:pic>
        <p:nvPicPr>
          <p:cNvPr id="4" name="Picture 6" descr="8 b"/>
          <p:cNvPicPr>
            <a:picLocks noChangeAspect="1" noChangeArrowheads="1"/>
          </p:cNvPicPr>
          <p:nvPr/>
        </p:nvPicPr>
        <p:blipFill>
          <a:blip r:embed="rId3" cstate="print"/>
          <a:srcRect/>
          <a:stretch>
            <a:fillRect/>
          </a:stretch>
        </p:blipFill>
        <p:spPr bwMode="auto">
          <a:xfrm>
            <a:off x="0" y="-152400"/>
            <a:ext cx="9144000" cy="5357812"/>
          </a:xfrm>
          <a:prstGeom prst="rect">
            <a:avLst/>
          </a:prstGeom>
          <a:noFill/>
          <a:ln w="38100" cap="sq">
            <a:solidFill>
              <a:srgbClr val="000000"/>
            </a:solidFill>
            <a:miter lim="800000"/>
            <a:headEnd/>
            <a:tailEnd/>
          </a:ln>
          <a:effectLst>
            <a:outerShdw dist="38100" dir="2700000" algn="tl" rotWithShape="0">
              <a:srgbClr val="000000">
                <a:alpha val="42999"/>
              </a:srgbClr>
            </a:outerShdw>
          </a:effectLst>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DYSTROPHIC CALCIFICATION </a:t>
            </a:r>
            <a:endParaRPr lang="en-US" sz="3600" dirty="0">
              <a:solidFill>
                <a:schemeClr val="accent1">
                  <a:satMod val="150000"/>
                </a:schemeClr>
              </a:solidFill>
              <a:latin typeface="Franklin Gothic Demi" pitchFamily="34" charset="0"/>
            </a:endParaRPr>
          </a:p>
        </p:txBody>
      </p:sp>
      <p:pic>
        <p:nvPicPr>
          <p:cNvPr id="3" name="Picture 5" descr="8 c"/>
          <p:cNvPicPr>
            <a:picLocks noChangeAspect="1" noChangeArrowheads="1"/>
          </p:cNvPicPr>
          <p:nvPr/>
        </p:nvPicPr>
        <p:blipFill>
          <a:blip r:embed="rId3" cstate="print"/>
          <a:srcRect/>
          <a:stretch>
            <a:fillRect/>
          </a:stretch>
        </p:blipFill>
        <p:spPr bwMode="auto">
          <a:xfrm>
            <a:off x="0" y="1500188"/>
            <a:ext cx="9144000" cy="5391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Dystrophic calcification:</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skin shows:</a:t>
            </a:r>
            <a:endParaRPr lang="en-US" sz="3200" i="1" dirty="0">
              <a:solidFill>
                <a:schemeClr val="accent1">
                  <a:satMod val="150000"/>
                </a:schemeClr>
              </a:solidFill>
              <a:latin typeface="Franklin Gothic Demi" pitchFamily="34" charset="0"/>
            </a:endParaRPr>
          </a:p>
        </p:txBody>
      </p:sp>
      <p:sp>
        <p:nvSpPr>
          <p:cNvPr id="31747" name="TextBox 2"/>
          <p:cNvSpPr txBox="1">
            <a:spLocks noChangeArrowheads="1"/>
          </p:cNvSpPr>
          <p:nvPr/>
        </p:nvSpPr>
        <p:spPr bwMode="auto">
          <a:xfrm>
            <a:off x="357188" y="2071688"/>
            <a:ext cx="8358187" cy="1384300"/>
          </a:xfrm>
          <a:prstGeom prst="rect">
            <a:avLst/>
          </a:prstGeom>
          <a:noFill/>
          <a:ln w="9525">
            <a:noFill/>
            <a:miter lim="800000"/>
            <a:headEnd/>
            <a:tailEnd/>
          </a:ln>
        </p:spPr>
        <p:txBody>
          <a:bodyPr>
            <a:spAutoFit/>
          </a:bodyPr>
          <a:lstStyle/>
          <a:p>
            <a:pPr marL="450850" indent="-450850">
              <a:buFontTx/>
              <a:buBlip>
                <a:blip r:embed="rId3"/>
              </a:buBlip>
            </a:pPr>
            <a:r>
              <a:rPr lang="en-US" sz="2800">
                <a:latin typeface="Franklin Gothic Demi" pitchFamily="34" charset="0"/>
              </a:rPr>
              <a:t>Irregular blue granular deposits of calcium in the dermis surrounded by fibrous tissue and foreign body giant cell reaction. </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4000" dirty="0" smtClean="0"/>
              <a:t>7- Atrophy of the brain and testis</a:t>
            </a:r>
            <a:endParaRPr lang="en-US" sz="4000"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rrowheads="1"/>
          </p:cNvPicPr>
          <p:nvPr/>
        </p:nvPicPr>
        <p:blipFill>
          <a:blip r:embed="rId2" cstate="print"/>
          <a:srcRect/>
          <a:stretch>
            <a:fillRect/>
          </a:stretch>
        </p:blipFill>
        <p:spPr bwMode="auto">
          <a:xfrm>
            <a:off x="622300" y="381000"/>
            <a:ext cx="7874000" cy="60833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descr="http://www-medlib.med.utah.edu/WebPath/jpeg1/MALE082.jpg"/>
          <p:cNvPicPr>
            <a:picLocks noChangeAspect="1" noChangeArrowheads="1"/>
          </p:cNvPicPr>
          <p:nvPr/>
        </p:nvPicPr>
        <p:blipFill>
          <a:blip r:embed="rId2" cstate="print"/>
          <a:srcRect/>
          <a:stretch>
            <a:fillRect/>
          </a:stretch>
        </p:blipFill>
        <p:spPr bwMode="auto">
          <a:xfrm>
            <a:off x="714348" y="428604"/>
            <a:ext cx="7772400" cy="5089525"/>
          </a:xfrm>
          <a:prstGeom prst="rect">
            <a:avLst/>
          </a:prstGeom>
          <a:noFill/>
          <a:ln w="9525">
            <a:solidFill>
              <a:srgbClr val="FF6600"/>
            </a:solidFill>
            <a:miter lim="800000"/>
            <a:headEnd/>
            <a:tailEnd/>
          </a:ln>
        </p:spPr>
      </p:pic>
      <p:sp>
        <p:nvSpPr>
          <p:cNvPr id="36870" name="Line 6"/>
          <p:cNvSpPr>
            <a:spLocks noChangeShapeType="1"/>
          </p:cNvSpPr>
          <p:nvPr/>
        </p:nvSpPr>
        <p:spPr bwMode="auto">
          <a:xfrm>
            <a:off x="1066800" y="2133600"/>
            <a:ext cx="1676400" cy="1066800"/>
          </a:xfrm>
          <a:prstGeom prst="line">
            <a:avLst/>
          </a:prstGeom>
          <a:noFill/>
          <a:ln w="9525">
            <a:solidFill>
              <a:schemeClr val="tx1"/>
            </a:solidFill>
            <a:round/>
            <a:headEnd/>
            <a:tailEnd type="triangle" w="med" len="med"/>
          </a:ln>
          <a:effectLst/>
        </p:spPr>
        <p:txBody>
          <a:bodyPr/>
          <a:lstStyle/>
          <a:p>
            <a:endParaRPr lang="en-US"/>
          </a:p>
        </p:txBody>
      </p:sp>
      <p:sp>
        <p:nvSpPr>
          <p:cNvPr id="36871" name="Text Box 7"/>
          <p:cNvSpPr txBox="1">
            <a:spLocks noChangeArrowheads="1"/>
          </p:cNvSpPr>
          <p:nvPr/>
        </p:nvSpPr>
        <p:spPr bwMode="auto">
          <a:xfrm>
            <a:off x="609600" y="1676400"/>
            <a:ext cx="902811" cy="369332"/>
          </a:xfrm>
          <a:prstGeom prst="rect">
            <a:avLst/>
          </a:prstGeom>
          <a:noFill/>
          <a:ln w="9525">
            <a:noFill/>
            <a:miter lim="800000"/>
            <a:headEnd/>
            <a:tailEnd/>
          </a:ln>
          <a:effectLst/>
        </p:spPr>
        <p:txBody>
          <a:bodyPr wrap="none">
            <a:spAutoFit/>
          </a:bodyPr>
          <a:lstStyle/>
          <a:p>
            <a:r>
              <a:rPr lang="en-US" b="0" dirty="0">
                <a:solidFill>
                  <a:schemeClr val="bg1"/>
                </a:solidFill>
              </a:rPr>
              <a:t>Normal</a:t>
            </a:r>
          </a:p>
        </p:txBody>
      </p:sp>
      <p:sp>
        <p:nvSpPr>
          <p:cNvPr id="6" name="Rectangle 5"/>
          <p:cNvSpPr/>
          <p:nvPr/>
        </p:nvSpPr>
        <p:spPr>
          <a:xfrm>
            <a:off x="857224" y="5643578"/>
            <a:ext cx="6929486" cy="646331"/>
          </a:xfrm>
          <a:prstGeom prst="rect">
            <a:avLst/>
          </a:prstGeom>
        </p:spPr>
        <p:txBody>
          <a:bodyPr wrap="square">
            <a:spAutoFit/>
          </a:bodyPr>
          <a:lstStyle/>
          <a:p>
            <a:r>
              <a:rPr lang="en-US" dirty="0" smtClean="0"/>
              <a:t>Organ: Testis                                                    </a:t>
            </a:r>
            <a:r>
              <a:rPr lang="en-US" dirty="0" err="1" smtClean="0"/>
              <a:t>Dx</a:t>
            </a:r>
            <a:r>
              <a:rPr lang="en-US" dirty="0" smtClean="0"/>
              <a:t>: Atrophy</a:t>
            </a:r>
            <a:r>
              <a:rPr lang="en-US" b="0" dirty="0" smtClean="0"/>
              <a:t/>
            </a:r>
            <a:br>
              <a:rPr lang="en-US" b="0" dirty="0" smtClean="0"/>
            </a:b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smtClean="0"/>
              <a:t>8- Left ventricular hypertrophy</a:t>
            </a:r>
            <a:endParaRPr lang="en-US" sz="40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ChangeArrowheads="1"/>
          </p:cNvPicPr>
          <p:nvPr/>
        </p:nvPicPr>
        <p:blipFill>
          <a:blip r:embed="rId3" cstate="print"/>
          <a:srcRect/>
          <a:stretch>
            <a:fillRect/>
          </a:stretch>
        </p:blipFill>
        <p:spPr bwMode="auto">
          <a:xfrm>
            <a:off x="0" y="0"/>
            <a:ext cx="5435600" cy="3429000"/>
          </a:xfrm>
          <a:prstGeom prst="rect">
            <a:avLst/>
          </a:prstGeom>
          <a:noFill/>
          <a:ln w="12700">
            <a:noFill/>
            <a:miter lim="800000"/>
            <a:headEnd/>
            <a:tailEnd/>
          </a:ln>
        </p:spPr>
      </p:pic>
      <p:pic>
        <p:nvPicPr>
          <p:cNvPr id="23555" name="Picture 2"/>
          <p:cNvPicPr>
            <a:picLocks noChangeArrowheads="1"/>
          </p:cNvPicPr>
          <p:nvPr/>
        </p:nvPicPr>
        <p:blipFill>
          <a:blip r:embed="rId4" cstate="print"/>
          <a:srcRect/>
          <a:stretch>
            <a:fillRect/>
          </a:stretch>
        </p:blipFill>
        <p:spPr bwMode="auto">
          <a:xfrm>
            <a:off x="3059113" y="2781300"/>
            <a:ext cx="6084887" cy="3862388"/>
          </a:xfrm>
          <a:prstGeom prst="rect">
            <a:avLst/>
          </a:prstGeom>
          <a:noFill/>
          <a:ln w="12700">
            <a:noFill/>
            <a:miter lim="800000"/>
            <a:headEnd/>
            <a:tailEnd/>
          </a:ln>
        </p:spPr>
      </p:pic>
      <p:sp>
        <p:nvSpPr>
          <p:cNvPr id="23556" name="Text Box 4"/>
          <p:cNvSpPr txBox="1">
            <a:spLocks noChangeArrowheads="1"/>
          </p:cNvSpPr>
          <p:nvPr/>
        </p:nvSpPr>
        <p:spPr bwMode="auto">
          <a:xfrm>
            <a:off x="5016500" y="6165850"/>
            <a:ext cx="4127500" cy="396875"/>
          </a:xfrm>
          <a:prstGeom prst="rect">
            <a:avLst/>
          </a:prstGeom>
          <a:noFill/>
          <a:ln w="12700">
            <a:noFill/>
            <a:miter lim="800000"/>
            <a:headEnd/>
            <a:tailEnd/>
          </a:ln>
        </p:spPr>
        <p:txBody>
          <a:bodyPr>
            <a:spAutoFit/>
          </a:bodyPr>
          <a:lstStyle/>
          <a:p>
            <a:pPr>
              <a:spcBef>
                <a:spcPct val="30000"/>
              </a:spcBef>
            </a:pPr>
            <a:r>
              <a:rPr lang="en-US" sz="2000" dirty="0">
                <a:solidFill>
                  <a:schemeClr val="bg1"/>
                </a:solidFill>
              </a:rPr>
              <a:t>Heart, left ventricular hypertrophy</a:t>
            </a:r>
          </a:p>
        </p:txBody>
      </p:sp>
      <p:sp>
        <p:nvSpPr>
          <p:cNvPr id="23557" name="Text Box 5"/>
          <p:cNvSpPr txBox="1">
            <a:spLocks noChangeArrowheads="1"/>
          </p:cNvSpPr>
          <p:nvPr/>
        </p:nvSpPr>
        <p:spPr bwMode="auto">
          <a:xfrm>
            <a:off x="444500" y="2557463"/>
            <a:ext cx="4895850" cy="366712"/>
          </a:xfrm>
          <a:prstGeom prst="rect">
            <a:avLst/>
          </a:prstGeom>
          <a:noFill/>
          <a:ln w="12700">
            <a:noFill/>
            <a:miter lim="800000"/>
            <a:headEnd/>
            <a:tailEnd/>
          </a:ln>
        </p:spPr>
        <p:txBody>
          <a:bodyPr>
            <a:spAutoFit/>
          </a:bodyPr>
          <a:lstStyle/>
          <a:p>
            <a:pPr>
              <a:spcBef>
                <a:spcPct val="50000"/>
              </a:spcBef>
            </a:pPr>
            <a:r>
              <a:rPr lang="en-US">
                <a:solidFill>
                  <a:schemeClr val="bg1"/>
                </a:solidFill>
              </a:rPr>
              <a:t>Heart, normal</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eart - diaphragmatic posteroinferior"/>
          <p:cNvPicPr>
            <a:picLocks noChangeArrowheads="1"/>
          </p:cNvPicPr>
          <p:nvPr/>
        </p:nvPicPr>
        <p:blipFill>
          <a:blip r:embed="rId2" cstate="print"/>
          <a:srcRect/>
          <a:stretch>
            <a:fillRect/>
          </a:stretch>
        </p:blipFill>
        <p:spPr bwMode="auto">
          <a:xfrm>
            <a:off x="0" y="0"/>
            <a:ext cx="4570413" cy="3581400"/>
          </a:xfrm>
          <a:prstGeom prst="rect">
            <a:avLst/>
          </a:prstGeom>
          <a:noFill/>
        </p:spPr>
      </p:pic>
      <p:sp>
        <p:nvSpPr>
          <p:cNvPr id="7173" name="Text Box 5"/>
          <p:cNvSpPr txBox="1">
            <a:spLocks noChangeArrowheads="1"/>
          </p:cNvSpPr>
          <p:nvPr/>
        </p:nvSpPr>
        <p:spPr bwMode="auto">
          <a:xfrm>
            <a:off x="4572000" y="0"/>
            <a:ext cx="4572000" cy="3814763"/>
          </a:xfrm>
          <a:prstGeom prst="rect">
            <a:avLst/>
          </a:prstGeom>
          <a:noFill/>
          <a:ln w="9525">
            <a:noFill/>
            <a:miter lim="800000"/>
            <a:headEnd/>
            <a:tailEnd/>
          </a:ln>
          <a:effectLst/>
        </p:spPr>
        <p:txBody>
          <a:bodyPr>
            <a:spAutoFit/>
          </a:bodyPr>
          <a:lstStyle/>
          <a:p>
            <a:pPr marL="342900" indent="-342900"/>
            <a:r>
              <a:rPr lang="en-US" b="1"/>
              <a:t>NOTE:</a:t>
            </a:r>
          </a:p>
          <a:p>
            <a:pPr marL="342900" indent="-342900">
              <a:buFontTx/>
              <a:buChar char="-"/>
            </a:pPr>
            <a:r>
              <a:rPr lang="en-US"/>
              <a:t>The heart serves as a </a:t>
            </a:r>
            <a:r>
              <a:rPr lang="en-US" b="1"/>
              <a:t>mechanical pump</a:t>
            </a:r>
            <a:r>
              <a:rPr lang="en-US"/>
              <a:t> to supply the entire body with blood, both providing nutrients and removing waste products.</a:t>
            </a:r>
          </a:p>
          <a:p>
            <a:pPr marL="342900" indent="-342900">
              <a:buFontTx/>
              <a:buChar char="-"/>
            </a:pPr>
            <a:r>
              <a:rPr lang="en-US"/>
              <a:t>The great vessels exit the base of the heart.</a:t>
            </a:r>
          </a:p>
          <a:p>
            <a:pPr marL="342900" indent="-342900">
              <a:buFontTx/>
              <a:buChar char="-"/>
            </a:pPr>
            <a:r>
              <a:rPr lang="en-US"/>
              <a:t>Blood flow: body</a:t>
            </a:r>
            <a:r>
              <a:rPr lang="en-US">
                <a:cs typeface="Arial" charset="0"/>
              </a:rPr>
              <a:t>→vena cava→right atrium→right ventricle→lungs→left atrium→left ventricle→body</a:t>
            </a:r>
          </a:p>
          <a:p>
            <a:pPr marL="342900" indent="-342900">
              <a:buFontTx/>
              <a:buChar char="-"/>
            </a:pPr>
            <a:r>
              <a:rPr lang="en-US"/>
              <a:t>The heart consists of 3 layers – the </a:t>
            </a:r>
            <a:r>
              <a:rPr lang="en-US" b="1"/>
              <a:t>endocardium</a:t>
            </a:r>
            <a:r>
              <a:rPr lang="en-US"/>
              <a:t>, </a:t>
            </a:r>
            <a:r>
              <a:rPr lang="en-US" b="1"/>
              <a:t>myocardium</a:t>
            </a:r>
            <a:r>
              <a:rPr lang="en-US"/>
              <a:t>, and </a:t>
            </a:r>
            <a:r>
              <a:rPr lang="en-US" b="1"/>
              <a:t>epicardium</a:t>
            </a:r>
            <a:r>
              <a:rPr lang="en-US"/>
              <a:t>. The </a:t>
            </a:r>
            <a:r>
              <a:rPr lang="en-US" b="1"/>
              <a:t>epicardium</a:t>
            </a:r>
            <a:r>
              <a:rPr lang="en-US"/>
              <a:t> (bottom left) consists of arteries, veins, nerves, connective tissue, and variable amounts of fat.</a:t>
            </a:r>
          </a:p>
          <a:p>
            <a:pPr marL="342900" indent="-342900">
              <a:buFontTx/>
              <a:buChar char="-"/>
            </a:pPr>
            <a:r>
              <a:rPr lang="en-US"/>
              <a:t>The </a:t>
            </a:r>
            <a:r>
              <a:rPr lang="en-US" b="1"/>
              <a:t>myocardium</a:t>
            </a:r>
            <a:r>
              <a:rPr lang="en-US"/>
              <a:t> contains </a:t>
            </a:r>
            <a:r>
              <a:rPr lang="en-US" b="1"/>
              <a:t>branching, striated muscle cells with centrally located nuclei</a:t>
            </a:r>
            <a:r>
              <a:rPr lang="en-US"/>
              <a:t>. They are connected by </a:t>
            </a:r>
            <a:r>
              <a:rPr lang="en-US" b="1"/>
              <a:t>intercalated disks</a:t>
            </a:r>
            <a:r>
              <a:rPr lang="en-US"/>
              <a:t> (arrowheads).</a:t>
            </a:r>
          </a:p>
        </p:txBody>
      </p:sp>
      <p:pic>
        <p:nvPicPr>
          <p:cNvPr id="7174" name="Picture 6" descr="L1116"/>
          <p:cNvPicPr>
            <a:picLocks noChangeArrowheads="1"/>
          </p:cNvPicPr>
          <p:nvPr/>
        </p:nvPicPr>
        <p:blipFill>
          <a:blip r:embed="rId3" cstate="print"/>
          <a:srcRect/>
          <a:stretch>
            <a:fillRect/>
          </a:stretch>
        </p:blipFill>
        <p:spPr bwMode="auto">
          <a:xfrm>
            <a:off x="0" y="3581400"/>
            <a:ext cx="4570413" cy="3276600"/>
          </a:xfrm>
          <a:prstGeom prst="rect">
            <a:avLst/>
          </a:prstGeom>
          <a:noFill/>
        </p:spPr>
      </p:pic>
      <p:pic>
        <p:nvPicPr>
          <p:cNvPr id="7175" name="Picture 7" descr="L1117"/>
          <p:cNvPicPr>
            <a:picLocks noChangeArrowheads="1"/>
          </p:cNvPicPr>
          <p:nvPr/>
        </p:nvPicPr>
        <p:blipFill>
          <a:blip r:embed="rId4" cstate="print"/>
          <a:srcRect/>
          <a:stretch>
            <a:fillRect/>
          </a:stretch>
        </p:blipFill>
        <p:spPr bwMode="auto">
          <a:xfrm>
            <a:off x="4573588" y="3581400"/>
            <a:ext cx="4570412" cy="3276600"/>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3600" dirty="0" smtClean="0"/>
              <a:t>9- Prostatic hyperplasia</a:t>
            </a:r>
            <a:endParaRPr lang="en-US" sz="3600"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BLAD062"/>
          <p:cNvPicPr>
            <a:picLocks noChangeAspect="1" noChangeArrowheads="1"/>
          </p:cNvPicPr>
          <p:nvPr/>
        </p:nvPicPr>
        <p:blipFill>
          <a:blip r:embed="rId3" cstate="print"/>
          <a:srcRect/>
          <a:stretch>
            <a:fillRect/>
          </a:stretch>
        </p:blipFill>
        <p:spPr bwMode="auto">
          <a:xfrm>
            <a:off x="2267744" y="332656"/>
            <a:ext cx="4225925" cy="6120532"/>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MALE041"/>
          <p:cNvPicPr>
            <a:picLocks noChangeAspect="1" noChangeArrowheads="1"/>
          </p:cNvPicPr>
          <p:nvPr/>
        </p:nvPicPr>
        <p:blipFill>
          <a:blip r:embed="rId3" cstate="print"/>
          <a:srcRect/>
          <a:stretch>
            <a:fillRect/>
          </a:stretch>
        </p:blipFill>
        <p:spPr bwMode="auto">
          <a:xfrm>
            <a:off x="0" y="434975"/>
            <a:ext cx="9144000" cy="5989638"/>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2"/>
          <p:cNvPicPr>
            <a:picLocks noChangeAspect="1" noChangeArrowheads="1"/>
          </p:cNvPicPr>
          <p:nvPr/>
        </p:nvPicPr>
        <p:blipFill>
          <a:blip r:embed="rId2" cstate="print"/>
          <a:srcRect/>
          <a:stretch>
            <a:fillRect/>
          </a:stretch>
        </p:blipFill>
        <p:spPr bwMode="auto">
          <a:xfrm>
            <a:off x="395537" y="332656"/>
            <a:ext cx="8352928" cy="6192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Picture 2"/>
          <p:cNvPicPr>
            <a:picLocks noChangeAspect="1" noChangeArrowheads="1"/>
          </p:cNvPicPr>
          <p:nvPr/>
        </p:nvPicPr>
        <p:blipFill>
          <a:blip r:embed="rId2" cstate="print"/>
          <a:srcRect/>
          <a:stretch>
            <a:fillRect/>
          </a:stretch>
        </p:blipFill>
        <p:spPr bwMode="auto">
          <a:xfrm>
            <a:off x="395536" y="332656"/>
            <a:ext cx="8496944" cy="6192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descr="MALE073"/>
          <p:cNvPicPr>
            <a:picLocks noChangeAspect="1" noChangeArrowheads="1"/>
          </p:cNvPicPr>
          <p:nvPr/>
        </p:nvPicPr>
        <p:blipFill>
          <a:blip r:embed="rId3" cstate="print"/>
          <a:srcRect/>
          <a:stretch>
            <a:fillRect/>
          </a:stretch>
        </p:blipFill>
        <p:spPr bwMode="auto">
          <a:xfrm>
            <a:off x="323528" y="476672"/>
            <a:ext cx="8424936" cy="5988050"/>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Hyperplasia of the prostate:</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prostate shows:</a:t>
            </a:r>
            <a:endParaRPr lang="en-US" sz="3600" i="1" dirty="0">
              <a:solidFill>
                <a:schemeClr val="accent1">
                  <a:satMod val="150000"/>
                </a:schemeClr>
              </a:solidFill>
              <a:latin typeface="Franklin Gothic Demi" pitchFamily="34" charset="0"/>
            </a:endParaRPr>
          </a:p>
        </p:txBody>
      </p:sp>
      <p:sp>
        <p:nvSpPr>
          <p:cNvPr id="82947" name="TextBox 2"/>
          <p:cNvSpPr txBox="1">
            <a:spLocks noChangeArrowheads="1"/>
          </p:cNvSpPr>
          <p:nvPr/>
        </p:nvSpPr>
        <p:spPr bwMode="auto">
          <a:xfrm>
            <a:off x="214313" y="1544638"/>
            <a:ext cx="8643937" cy="5170487"/>
          </a:xfrm>
          <a:prstGeom prst="rect">
            <a:avLst/>
          </a:prstGeom>
          <a:noFill/>
          <a:ln w="9525">
            <a:noFill/>
            <a:miter lim="800000"/>
            <a:headEnd/>
            <a:tailEnd/>
          </a:ln>
        </p:spPr>
        <p:txBody>
          <a:bodyPr>
            <a:spAutoFit/>
          </a:bodyPr>
          <a:lstStyle/>
          <a:p>
            <a:pPr marL="533400" indent="-533400" algn="just">
              <a:buFontTx/>
              <a:buBlip>
                <a:blip r:embed="rId3"/>
              </a:buBlip>
            </a:pPr>
            <a:r>
              <a:rPr lang="en-US" sz="2800" dirty="0">
                <a:latin typeface="Franklin Gothic Demi" pitchFamily="34" charset="0"/>
              </a:rPr>
              <a:t>Nodular hyperplasia of </a:t>
            </a:r>
            <a:r>
              <a:rPr lang="en-US" sz="2800" dirty="0" smtClean="0">
                <a:latin typeface="Franklin Gothic Demi" pitchFamily="34" charset="0"/>
              </a:rPr>
              <a:t>glandular and </a:t>
            </a:r>
            <a:r>
              <a:rPr lang="en-US" sz="2800" dirty="0" err="1">
                <a:latin typeface="Franklin Gothic Demi" pitchFamily="34" charset="0"/>
              </a:rPr>
              <a:t>fibromuscular</a:t>
            </a:r>
            <a:r>
              <a:rPr lang="en-US" sz="2800" dirty="0">
                <a:latin typeface="Franklin Gothic Demi" pitchFamily="34" charset="0"/>
              </a:rPr>
              <a:t> </a:t>
            </a:r>
            <a:r>
              <a:rPr lang="en-US" sz="2800" dirty="0" err="1">
                <a:latin typeface="Franklin Gothic Demi" pitchFamily="34" charset="0"/>
              </a:rPr>
              <a:t>stromal</a:t>
            </a:r>
            <a:r>
              <a:rPr lang="en-US" sz="2800" dirty="0">
                <a:latin typeface="Franklin Gothic Demi" pitchFamily="34" charset="0"/>
              </a:rPr>
              <a:t> tissue.</a:t>
            </a:r>
          </a:p>
          <a:p>
            <a:pPr marL="533400" indent="-533400" algn="just">
              <a:buFontTx/>
              <a:buBlip>
                <a:blip r:embed="rId3"/>
              </a:buBlip>
            </a:pPr>
            <a:endParaRPr lang="en-US" sz="1600" dirty="0">
              <a:latin typeface="Franklin Gothic Demi" pitchFamily="34" charset="0"/>
            </a:endParaRPr>
          </a:p>
          <a:p>
            <a:pPr marL="533400" indent="-533400" algn="just">
              <a:buFontTx/>
              <a:buBlip>
                <a:blip r:embed="rId3"/>
              </a:buBlip>
            </a:pPr>
            <a:r>
              <a:rPr lang="en-US" sz="2800" dirty="0">
                <a:latin typeface="Franklin Gothic Demi" pitchFamily="34" charset="0"/>
              </a:rPr>
              <a:t>Each  nodule shows large number of glands of variable sizes lined by tall columnar epithelium and some are  </a:t>
            </a:r>
            <a:r>
              <a:rPr lang="en-US" sz="2800" dirty="0" err="1">
                <a:latin typeface="Franklin Gothic Demi" pitchFamily="34" charset="0"/>
              </a:rPr>
              <a:t>cystically</a:t>
            </a:r>
            <a:r>
              <a:rPr lang="en-US" sz="2800" dirty="0">
                <a:latin typeface="Franklin Gothic Demi" pitchFamily="34" charset="0"/>
              </a:rPr>
              <a:t> dilated.</a:t>
            </a:r>
          </a:p>
          <a:p>
            <a:pPr marL="533400" indent="-533400" algn="just">
              <a:buFontTx/>
              <a:buBlip>
                <a:blip r:embed="rId3"/>
              </a:buBlip>
            </a:pPr>
            <a:endParaRPr lang="en-US" sz="1600" dirty="0">
              <a:latin typeface="Franklin Gothic Demi" pitchFamily="34" charset="0"/>
            </a:endParaRPr>
          </a:p>
          <a:p>
            <a:pPr marL="533400" indent="-533400" algn="just">
              <a:buFontTx/>
              <a:buBlip>
                <a:blip r:embed="rId3"/>
              </a:buBlip>
            </a:pPr>
            <a:r>
              <a:rPr lang="en-US" sz="2800" dirty="0" err="1">
                <a:latin typeface="Franklin Gothic Demi" pitchFamily="34" charset="0"/>
              </a:rPr>
              <a:t>Eosinophilic</a:t>
            </a:r>
            <a:r>
              <a:rPr lang="en-US" sz="2800" dirty="0">
                <a:latin typeface="Franklin Gothic Demi" pitchFamily="34" charset="0"/>
              </a:rPr>
              <a:t> hyaline corpora </a:t>
            </a:r>
            <a:r>
              <a:rPr lang="en-US" sz="2800" dirty="0" err="1">
                <a:latin typeface="Franklin Gothic Demi" pitchFamily="34" charset="0"/>
              </a:rPr>
              <a:t>amylacea</a:t>
            </a:r>
            <a:r>
              <a:rPr lang="en-US" sz="2800" dirty="0">
                <a:latin typeface="Franklin Gothic Demi" pitchFamily="34" charset="0"/>
              </a:rPr>
              <a:t> is present in some glands.</a:t>
            </a:r>
          </a:p>
          <a:p>
            <a:pPr marL="533400" indent="-533400" algn="just">
              <a:buFontTx/>
              <a:buBlip>
                <a:blip r:embed="rId3"/>
              </a:buBlip>
            </a:pPr>
            <a:endParaRPr lang="en-US" sz="1600" dirty="0">
              <a:latin typeface="Franklin Gothic Demi" pitchFamily="34" charset="0"/>
            </a:endParaRPr>
          </a:p>
          <a:p>
            <a:pPr marL="533400" indent="-533400" algn="just">
              <a:buFontTx/>
              <a:buBlip>
                <a:blip r:embed="rId3"/>
              </a:buBlip>
            </a:pPr>
            <a:r>
              <a:rPr lang="en-US" sz="2800" dirty="0">
                <a:latin typeface="Franklin Gothic Demi" pitchFamily="34" charset="0"/>
              </a:rPr>
              <a:t>There is increase in </a:t>
            </a:r>
            <a:r>
              <a:rPr lang="en-US" sz="2800" dirty="0" err="1">
                <a:latin typeface="Franklin Gothic Demi" pitchFamily="34" charset="0"/>
              </a:rPr>
              <a:t>fibromuscular</a:t>
            </a:r>
            <a:r>
              <a:rPr lang="en-US" sz="2800" dirty="0">
                <a:latin typeface="Franklin Gothic Demi" pitchFamily="34" charset="0"/>
              </a:rPr>
              <a:t> </a:t>
            </a:r>
            <a:r>
              <a:rPr lang="en-US" sz="2800" dirty="0" err="1">
                <a:latin typeface="Franklin Gothic Demi" pitchFamily="34" charset="0"/>
              </a:rPr>
              <a:t>stroma</a:t>
            </a:r>
            <a:r>
              <a:rPr lang="en-US" sz="2800" dirty="0">
                <a:latin typeface="Franklin Gothic Demi" pitchFamily="34" charset="0"/>
              </a:rPr>
              <a:t> around the glands with focal chronic inflammatory cell infiltration.</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4000" dirty="0" smtClean="0"/>
              <a:t>10-Endocervical </a:t>
            </a:r>
            <a:r>
              <a:rPr lang="en-US" sz="4000" dirty="0" err="1" smtClean="0"/>
              <a:t>sqamous</a:t>
            </a:r>
            <a:r>
              <a:rPr lang="en-US" sz="4000" dirty="0" smtClean="0"/>
              <a:t> </a:t>
            </a:r>
            <a:r>
              <a:rPr lang="en-US" sz="4000" dirty="0" err="1" smtClean="0"/>
              <a:t>metaplasia</a:t>
            </a:r>
            <a:r>
              <a:rPr lang="en-US" sz="4000" dirty="0" smtClean="0"/>
              <a:t> </a:t>
            </a:r>
            <a:endParaRPr lang="en-US" sz="4000"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4" name="Picture 2" descr="C:\Documents and Settings\Mr. Amer Shafie\My Documents\My Pictures\CellInjuru_clip_image002_0004.jpg"/>
          <p:cNvPicPr>
            <a:picLocks noGrp="1" noChangeAspect="1" noChangeArrowheads="1"/>
          </p:cNvPicPr>
          <p:nvPr>
            <p:ph idx="4294967295"/>
          </p:nvPr>
        </p:nvPicPr>
        <p:blipFill>
          <a:blip r:embed="rId2" cstate="print"/>
          <a:srcRect/>
          <a:stretch>
            <a:fillRect/>
          </a:stretch>
        </p:blipFill>
        <p:spPr bwMode="auto">
          <a:xfrm>
            <a:off x="683568" y="548680"/>
            <a:ext cx="7704856" cy="4536504"/>
          </a:xfrm>
          <a:prstGeom prst="rect">
            <a:avLst/>
          </a:prstGeom>
          <a:noFill/>
        </p:spPr>
      </p:pic>
      <p:sp>
        <p:nvSpPr>
          <p:cNvPr id="5" name="Rectangle 4"/>
          <p:cNvSpPr/>
          <p:nvPr/>
        </p:nvSpPr>
        <p:spPr>
          <a:xfrm>
            <a:off x="971600" y="5301208"/>
            <a:ext cx="7560840" cy="1200329"/>
          </a:xfrm>
          <a:prstGeom prst="rect">
            <a:avLst/>
          </a:prstGeom>
        </p:spPr>
        <p:txBody>
          <a:bodyPr wrap="square">
            <a:spAutoFit/>
          </a:bodyPr>
          <a:lstStyle/>
          <a:p>
            <a:r>
              <a:rPr lang="en-US" sz="2400" dirty="0" smtClean="0"/>
              <a:t>A section of </a:t>
            </a:r>
            <a:r>
              <a:rPr lang="en-US" sz="2400" dirty="0" err="1" smtClean="0"/>
              <a:t>endocervix</a:t>
            </a:r>
            <a:r>
              <a:rPr lang="en-US" sz="2400" dirty="0" smtClean="0"/>
              <a:t> shows the normal columnar epithelium at both margins and a focus of </a:t>
            </a:r>
            <a:r>
              <a:rPr lang="en-US" sz="2400" dirty="0" err="1" smtClean="0"/>
              <a:t>squamous</a:t>
            </a:r>
            <a:r>
              <a:rPr lang="en-US" sz="2400" dirty="0" smtClean="0"/>
              <a:t> </a:t>
            </a:r>
            <a:r>
              <a:rPr lang="en-US" sz="2400" dirty="0" err="1" smtClean="0"/>
              <a:t>metaplasia</a:t>
            </a:r>
            <a:r>
              <a:rPr lang="en-US" sz="2400" dirty="0" smtClean="0"/>
              <a:t> in the center.</a:t>
            </a:r>
            <a:endParaRPr lang="en-US" sz="24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rrowheads="1"/>
          </p:cNvPicPr>
          <p:nvPr/>
        </p:nvPicPr>
        <p:blipFill>
          <a:blip r:embed="rId2" cstate="print"/>
          <a:srcRect/>
          <a:stretch>
            <a:fillRect/>
          </a:stretch>
        </p:blipFill>
        <p:spPr bwMode="auto">
          <a:xfrm>
            <a:off x="939800" y="635000"/>
            <a:ext cx="7239000" cy="55753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descr="unlabeled intrahepatic duct and vascular system"/>
          <p:cNvPicPr>
            <a:picLocks noChangeArrowheads="1"/>
          </p:cNvPicPr>
          <p:nvPr/>
        </p:nvPicPr>
        <p:blipFill>
          <a:blip r:embed="rId2" cstate="print"/>
          <a:srcRect/>
          <a:stretch>
            <a:fillRect/>
          </a:stretch>
        </p:blipFill>
        <p:spPr bwMode="auto">
          <a:xfrm>
            <a:off x="0" y="0"/>
            <a:ext cx="3656013" cy="3427413"/>
          </a:xfrm>
          <a:prstGeom prst="rect">
            <a:avLst/>
          </a:prstGeom>
          <a:noFill/>
        </p:spPr>
      </p:pic>
      <p:pic>
        <p:nvPicPr>
          <p:cNvPr id="16388" name="Picture 4" descr="L2004a"/>
          <p:cNvPicPr>
            <a:picLocks noChangeArrowheads="1"/>
          </p:cNvPicPr>
          <p:nvPr/>
        </p:nvPicPr>
        <p:blipFill>
          <a:blip r:embed="rId3" cstate="print"/>
          <a:srcRect/>
          <a:stretch>
            <a:fillRect/>
          </a:stretch>
        </p:blipFill>
        <p:spPr bwMode="auto">
          <a:xfrm>
            <a:off x="0" y="3430588"/>
            <a:ext cx="3656013" cy="3427412"/>
          </a:xfrm>
          <a:prstGeom prst="rect">
            <a:avLst/>
          </a:prstGeom>
          <a:noFill/>
        </p:spPr>
      </p:pic>
      <p:pic>
        <p:nvPicPr>
          <p:cNvPr id="16389" name="Picture 5" descr="L2006"/>
          <p:cNvPicPr>
            <a:picLocks noChangeArrowheads="1"/>
          </p:cNvPicPr>
          <p:nvPr/>
        </p:nvPicPr>
        <p:blipFill>
          <a:blip r:embed="rId4" cstate="print"/>
          <a:srcRect/>
          <a:stretch>
            <a:fillRect/>
          </a:stretch>
        </p:blipFill>
        <p:spPr bwMode="auto">
          <a:xfrm>
            <a:off x="3657600" y="3430588"/>
            <a:ext cx="2741613" cy="3427412"/>
          </a:xfrm>
          <a:prstGeom prst="rect">
            <a:avLst/>
          </a:prstGeom>
          <a:noFill/>
        </p:spPr>
      </p:pic>
      <p:pic>
        <p:nvPicPr>
          <p:cNvPr id="16390" name="Picture 6" descr="L2009"/>
          <p:cNvPicPr>
            <a:picLocks noChangeArrowheads="1"/>
          </p:cNvPicPr>
          <p:nvPr/>
        </p:nvPicPr>
        <p:blipFill>
          <a:blip r:embed="rId5" cstate="print"/>
          <a:srcRect/>
          <a:stretch>
            <a:fillRect/>
          </a:stretch>
        </p:blipFill>
        <p:spPr bwMode="auto">
          <a:xfrm>
            <a:off x="6402388" y="3430588"/>
            <a:ext cx="2741612" cy="3427412"/>
          </a:xfrm>
          <a:prstGeom prst="rect">
            <a:avLst/>
          </a:prstGeom>
          <a:noFill/>
        </p:spPr>
      </p:pic>
      <p:sp>
        <p:nvSpPr>
          <p:cNvPr id="16391" name="Text Box 7"/>
          <p:cNvSpPr txBox="1">
            <a:spLocks noChangeArrowheads="1"/>
          </p:cNvSpPr>
          <p:nvPr/>
        </p:nvSpPr>
        <p:spPr bwMode="auto">
          <a:xfrm>
            <a:off x="3657600" y="571480"/>
            <a:ext cx="5486400" cy="307777"/>
          </a:xfrm>
          <a:prstGeom prst="rect">
            <a:avLst/>
          </a:prstGeom>
          <a:noFill/>
          <a:ln w="9525">
            <a:noFill/>
            <a:miter lim="800000"/>
            <a:headEnd/>
            <a:tailEnd/>
          </a:ln>
          <a:effectLst/>
        </p:spPr>
        <p:txBody>
          <a:bodyPr>
            <a:spAutoFit/>
          </a:bodyPr>
          <a:lstStyle/>
          <a:p>
            <a:pPr>
              <a:spcBef>
                <a:spcPct val="50000"/>
              </a:spcBef>
              <a:buFontTx/>
              <a:buChar char="-"/>
            </a:pPr>
            <a:r>
              <a:rPr lang="en-US" sz="1400" dirty="0"/>
              <a:t> The liver is </a:t>
            </a:r>
            <a:r>
              <a:rPr lang="en-US" sz="1400" dirty="0" smtClean="0"/>
              <a:t>div</a:t>
            </a:r>
            <a:endParaRPr lang="en-US" sz="1400" dirty="0"/>
          </a:p>
        </p:txBody>
      </p:sp>
      <p:pic>
        <p:nvPicPr>
          <p:cNvPr id="7" name="Picture 6" descr="unlabeled liver - anterior"/>
          <p:cNvPicPr>
            <a:picLocks noChangeArrowheads="1"/>
          </p:cNvPicPr>
          <p:nvPr/>
        </p:nvPicPr>
        <p:blipFill>
          <a:blip r:embed="rId6" cstate="print"/>
          <a:srcRect/>
          <a:stretch>
            <a:fillRect/>
          </a:stretch>
        </p:blipFill>
        <p:spPr bwMode="auto">
          <a:xfrm>
            <a:off x="0" y="0"/>
            <a:ext cx="4867276" cy="3419452"/>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Inflammation and repair</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smtClean="0"/>
              <a:t>Gross and histopathology</a:t>
            </a:r>
            <a:endParaRPr lang="en-US" sz="40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t>1- </a:t>
            </a:r>
            <a:r>
              <a:rPr lang="en-US" sz="3600" dirty="0" err="1" smtClean="0"/>
              <a:t>Fibrinous</a:t>
            </a:r>
            <a:r>
              <a:rPr lang="en-US" sz="3600" dirty="0" smtClean="0"/>
              <a:t> </a:t>
            </a:r>
            <a:r>
              <a:rPr lang="en-US" sz="3600" dirty="0" err="1" smtClean="0"/>
              <a:t>pericarditis</a:t>
            </a:r>
            <a:endParaRPr lang="en-US" sz="36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d:\Inetpub\ombroot\content\0721601871\graphics\fullsize\S01871-002-f024a.jpg"/>
          <p:cNvPicPr>
            <a:picLocks noGrp="1" noChangeAspect="1" noChangeArrowheads="1"/>
          </p:cNvPicPr>
          <p:nvPr>
            <p:ph/>
          </p:nvPr>
        </p:nvPicPr>
        <p:blipFill>
          <a:blip r:embed="rId2" cstate="print"/>
          <a:srcRect b="10706"/>
          <a:stretch>
            <a:fillRect/>
          </a:stretch>
        </p:blipFill>
        <p:spPr bwMode="auto">
          <a:xfrm>
            <a:off x="1154670" y="714356"/>
            <a:ext cx="6489164" cy="4557610"/>
          </a:xfrm>
          <a:prstGeom prst="rect">
            <a:avLst/>
          </a:prstGeom>
          <a:noFill/>
          <a:ln w="9525">
            <a:solidFill>
              <a:schemeClr val="tx1"/>
            </a:solidFill>
            <a:miter lim="800000"/>
            <a:headEnd/>
            <a:tailEnd/>
          </a:ln>
        </p:spPr>
      </p:pic>
      <p:sp>
        <p:nvSpPr>
          <p:cNvPr id="4" name="TextBox 3"/>
          <p:cNvSpPr txBox="1"/>
          <p:nvPr/>
        </p:nvSpPr>
        <p:spPr>
          <a:xfrm>
            <a:off x="285720" y="5572140"/>
            <a:ext cx="8523487" cy="738664"/>
          </a:xfrm>
          <a:prstGeom prst="rect">
            <a:avLst/>
          </a:prstGeom>
          <a:noFill/>
        </p:spPr>
        <p:txBody>
          <a:bodyPr wrap="none" rtlCol="0">
            <a:spAutoFit/>
          </a:bodyPr>
          <a:lstStyle/>
          <a:p>
            <a:r>
              <a:rPr lang="en-US" sz="2400" dirty="0">
                <a:latin typeface="Arial" pitchFamily="34" charset="0"/>
              </a:rPr>
              <a:t>Organ: </a:t>
            </a:r>
            <a:r>
              <a:rPr lang="en-US" sz="2400" dirty="0" smtClean="0">
                <a:latin typeface="Arial" pitchFamily="34" charset="0"/>
              </a:rPr>
              <a:t>Pericardium                       </a:t>
            </a:r>
            <a:r>
              <a:rPr lang="en-US" sz="2400" dirty="0" err="1" smtClean="0">
                <a:latin typeface="Arial" charset="0"/>
                <a:cs typeface="Arial" charset="0"/>
              </a:rPr>
              <a:t>Dx</a:t>
            </a:r>
            <a:r>
              <a:rPr lang="en-US" sz="2400" dirty="0" smtClean="0">
                <a:latin typeface="Arial" charset="0"/>
                <a:cs typeface="Arial" charset="0"/>
              </a:rPr>
              <a:t>: </a:t>
            </a:r>
            <a:r>
              <a:rPr lang="en-US" sz="2400" dirty="0" err="1" smtClean="0">
                <a:latin typeface="Arial" pitchFamily="34" charset="0"/>
              </a:rPr>
              <a:t>Fibrinous</a:t>
            </a:r>
            <a:r>
              <a:rPr lang="en-US" sz="2400" dirty="0" smtClean="0">
                <a:latin typeface="Arial" pitchFamily="34" charset="0"/>
              </a:rPr>
              <a:t> Inflammation </a:t>
            </a:r>
            <a:r>
              <a:rPr lang="en-US" sz="2000" dirty="0" smtClean="0">
                <a:latin typeface="Arial" pitchFamily="34" charset="0"/>
              </a:rPr>
              <a:t/>
            </a:r>
            <a:br>
              <a:rPr lang="en-US" sz="2000" dirty="0" smtClean="0">
                <a:latin typeface="Arial" pitchFamily="34" charset="0"/>
              </a:rPr>
            </a:b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accent1">
                    <a:satMod val="150000"/>
                  </a:schemeClr>
                </a:solidFill>
                <a:latin typeface="Franklin Gothic Demi" pitchFamily="34" charset="0"/>
              </a:rPr>
              <a:t>ACUTE FIBRINOUS PERICARDITIS</a:t>
            </a:r>
            <a:endParaRPr lang="en-US" dirty="0"/>
          </a:p>
        </p:txBody>
      </p:sp>
      <p:pic>
        <p:nvPicPr>
          <p:cNvPr id="292866" name="Picture 2" descr="C:\Documents and Settings\Mr. Amer Shafie\My Documents\My Pictures\fibrinous_pericarditis.jpg"/>
          <p:cNvPicPr>
            <a:picLocks noGrp="1" noChangeAspect="1" noChangeArrowheads="1"/>
          </p:cNvPicPr>
          <p:nvPr>
            <p:ph idx="1"/>
          </p:nvPr>
        </p:nvPicPr>
        <p:blipFill>
          <a:blip r:embed="rId2" cstate="print"/>
          <a:srcRect/>
          <a:stretch>
            <a:fillRect/>
          </a:stretch>
        </p:blipFill>
        <p:spPr bwMode="auto">
          <a:xfrm>
            <a:off x="827584" y="1340768"/>
            <a:ext cx="7632847" cy="5184576"/>
          </a:xfrm>
          <a:prstGeom prst="rect">
            <a:avLst/>
          </a:prstGeom>
          <a:noFill/>
          <a:ln>
            <a:solidFill>
              <a:schemeClr val="accent1"/>
            </a:solid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accent1">
                    <a:satMod val="150000"/>
                  </a:schemeClr>
                </a:solidFill>
                <a:latin typeface="Franklin Gothic Demi" pitchFamily="34" charset="0"/>
              </a:rPr>
              <a:t>ACUTE FIBRINOUS PERICARDITIS</a:t>
            </a:r>
            <a:endParaRPr lang="en-US" dirty="0"/>
          </a:p>
        </p:txBody>
      </p:sp>
      <p:pic>
        <p:nvPicPr>
          <p:cNvPr id="293890" name="Picture 2" descr="C:\Documents and Settings\Mr. Amer Shafie\My Documents\My Pictures\fibrinous_pericarditis_detail.jpg"/>
          <p:cNvPicPr>
            <a:picLocks noGrp="1" noChangeAspect="1" noChangeArrowheads="1"/>
          </p:cNvPicPr>
          <p:nvPr>
            <p:ph idx="1"/>
          </p:nvPr>
        </p:nvPicPr>
        <p:blipFill>
          <a:blip r:embed="rId2" cstate="print"/>
          <a:srcRect/>
          <a:stretch>
            <a:fillRect/>
          </a:stretch>
        </p:blipFill>
        <p:spPr bwMode="auto">
          <a:xfrm>
            <a:off x="755576" y="1484784"/>
            <a:ext cx="7632848" cy="4968551"/>
          </a:xfrm>
          <a:prstGeom prst="rect">
            <a:avLst/>
          </a:prstGeom>
          <a:noFill/>
          <a:ln>
            <a:solidFill>
              <a:schemeClr val="tx2"/>
            </a:solid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noAutofit/>
          </a:bodyPr>
          <a:lstStyle/>
          <a:p>
            <a:pPr fontAlgn="auto">
              <a:spcAft>
                <a:spcPts val="0"/>
              </a:spcAft>
              <a:defRPr/>
            </a:pPr>
            <a:r>
              <a:rPr lang="en-US" sz="3600" i="1" dirty="0" err="1" smtClean="0">
                <a:solidFill>
                  <a:schemeClr val="accent1">
                    <a:satMod val="150000"/>
                  </a:schemeClr>
                </a:solidFill>
                <a:latin typeface="Franklin Gothic Demi" pitchFamily="34" charset="0"/>
              </a:rPr>
              <a:t>Fibrinous</a:t>
            </a:r>
            <a:r>
              <a:rPr lang="en-US" sz="3600" i="1" dirty="0" smtClean="0">
                <a:solidFill>
                  <a:schemeClr val="accent1">
                    <a:satMod val="150000"/>
                  </a:schemeClr>
                </a:solidFill>
                <a:latin typeface="Franklin Gothic Demi" pitchFamily="34" charset="0"/>
              </a:rPr>
              <a:t> </a:t>
            </a:r>
            <a:r>
              <a:rPr lang="en-US" sz="3600" i="1" dirty="0" err="1" smtClean="0">
                <a:solidFill>
                  <a:schemeClr val="accent1">
                    <a:satMod val="150000"/>
                  </a:schemeClr>
                </a:solidFill>
                <a:latin typeface="Franklin Gothic Demi" pitchFamily="34" charset="0"/>
              </a:rPr>
              <a:t>Pericarditis</a:t>
            </a:r>
            <a:r>
              <a:rPr lang="en-US" sz="3600" i="1" dirty="0" smtClean="0">
                <a:solidFill>
                  <a:schemeClr val="accent1">
                    <a:satMod val="150000"/>
                  </a:schemeClr>
                </a:solidFill>
                <a:latin typeface="Franklin Gothic Demi" pitchFamily="34" charset="0"/>
              </a:rPr>
              <a:t>: </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Heart shows:</a:t>
            </a:r>
            <a:endParaRPr lang="en-US" sz="2800" i="1" dirty="0">
              <a:solidFill>
                <a:schemeClr val="accent1">
                  <a:satMod val="150000"/>
                </a:schemeClr>
              </a:solidFill>
              <a:latin typeface="Franklin Gothic Demi" pitchFamily="34" charset="0"/>
            </a:endParaRPr>
          </a:p>
        </p:txBody>
      </p:sp>
      <p:sp>
        <p:nvSpPr>
          <p:cNvPr id="3" name="TextBox 2"/>
          <p:cNvSpPr txBox="1"/>
          <p:nvPr/>
        </p:nvSpPr>
        <p:spPr>
          <a:xfrm>
            <a:off x="428625" y="1785938"/>
            <a:ext cx="8215313" cy="4800600"/>
          </a:xfrm>
          <a:prstGeom prst="rect">
            <a:avLst/>
          </a:prstGeom>
          <a:noFill/>
        </p:spPr>
        <p:txBody>
          <a:bodyPr>
            <a:spAutoFit/>
          </a:bodyPr>
          <a:lstStyle/>
          <a:p>
            <a:pPr marL="534988" indent="-534988" algn="just" fontAlgn="auto">
              <a:spcBef>
                <a:spcPts val="0"/>
              </a:spcBef>
              <a:spcAft>
                <a:spcPts val="0"/>
              </a:spcAft>
              <a:buFontTx/>
              <a:buBlip>
                <a:blip r:embed="rId3"/>
              </a:buBlip>
              <a:defRPr/>
            </a:pPr>
            <a:r>
              <a:rPr lang="en-US" sz="3200" b="1" dirty="0">
                <a:latin typeface="Franklin Gothic Demi" pitchFamily="34" charset="0"/>
                <a:cs typeface="+mn-cs"/>
              </a:rPr>
              <a:t>The pericardium is distorted by thick irregular layer of pinkish </a:t>
            </a:r>
            <a:r>
              <a:rPr lang="en-US" sz="3200" b="1" dirty="0" err="1">
                <a:latin typeface="Franklin Gothic Demi" pitchFamily="34" charset="0"/>
                <a:cs typeface="+mn-cs"/>
              </a:rPr>
              <a:t>fibrinous</a:t>
            </a:r>
            <a:r>
              <a:rPr lang="en-US" sz="3200" b="1" dirty="0">
                <a:latin typeface="Franklin Gothic Demi" pitchFamily="34" charset="0"/>
                <a:cs typeface="+mn-cs"/>
              </a:rPr>
              <a:t> exudate with some red cells and inflammatory cells.</a:t>
            </a:r>
          </a:p>
          <a:p>
            <a:pPr marL="534988" indent="-534988" algn="just" fontAlgn="auto">
              <a:spcBef>
                <a:spcPts val="0"/>
              </a:spcBef>
              <a:spcAft>
                <a:spcPts val="0"/>
              </a:spcAft>
              <a:defRPr/>
            </a:pPr>
            <a:endParaRPr lang="en-US" sz="3200" b="1" dirty="0">
              <a:latin typeface="Franklin Gothic Demi" pitchFamily="34" charset="0"/>
              <a:cs typeface="+mn-cs"/>
            </a:endParaRPr>
          </a:p>
          <a:p>
            <a:pPr marL="534988" indent="-534988" algn="just" fontAlgn="auto">
              <a:spcBef>
                <a:spcPts val="0"/>
              </a:spcBef>
              <a:spcAft>
                <a:spcPts val="0"/>
              </a:spcAft>
              <a:buFontTx/>
              <a:buBlip>
                <a:blip r:embed="rId3"/>
              </a:buBlip>
              <a:defRPr/>
            </a:pPr>
            <a:r>
              <a:rPr lang="en-US" sz="3200" b="1" dirty="0">
                <a:latin typeface="Franklin Gothic Demi" pitchFamily="34" charset="0"/>
                <a:cs typeface="+mn-cs"/>
              </a:rPr>
              <a:t>The </a:t>
            </a:r>
            <a:r>
              <a:rPr lang="en-US" sz="3200" b="1" dirty="0" err="1">
                <a:latin typeface="Franklin Gothic Demi" pitchFamily="34" charset="0"/>
                <a:cs typeface="+mn-cs"/>
              </a:rPr>
              <a:t>subpericardial</a:t>
            </a:r>
            <a:r>
              <a:rPr lang="en-US" sz="3200" b="1" dirty="0">
                <a:latin typeface="Franklin Gothic Demi" pitchFamily="34" charset="0"/>
                <a:cs typeface="+mn-cs"/>
              </a:rPr>
              <a:t> layer is thickened by edema and shows dilated blood vessels, chronic inflammatory cells and areas of calcification.</a:t>
            </a:r>
          </a:p>
          <a:p>
            <a:pPr marL="450850" indent="-450850" algn="just" fontAlgn="auto">
              <a:spcBef>
                <a:spcPts val="0"/>
              </a:spcBef>
              <a:spcAft>
                <a:spcPts val="0"/>
              </a:spcAft>
              <a:defRPr/>
            </a:pPr>
            <a:endParaRPr lang="en-US" dirty="0">
              <a:latin typeface="+mn-lt"/>
              <a:cs typeface="+mn-cs"/>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t>2- Acute appendicitis</a:t>
            </a:r>
            <a:endParaRPr lang="en-US" sz="36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itle 1"/>
          <p:cNvSpPr>
            <a:spLocks noGrp="1"/>
          </p:cNvSpPr>
          <p:nvPr>
            <p:ph type="title"/>
          </p:nvPr>
        </p:nvSpPr>
        <p:spPr>
          <a:xfrm>
            <a:off x="304800" y="0"/>
            <a:ext cx="8380413" cy="1416050"/>
          </a:xfrm>
        </p:spPr>
        <p:txBody>
          <a:bodyPr/>
          <a:lstStyle/>
          <a:p>
            <a:r>
              <a:rPr lang="en-US" sz="6000" b="1" smtClean="0">
                <a:solidFill>
                  <a:srgbClr val="0E03EF"/>
                </a:solidFill>
              </a:rPr>
              <a:t>ACUTE APPENDICITIS</a:t>
            </a:r>
          </a:p>
        </p:txBody>
      </p:sp>
      <p:pic>
        <p:nvPicPr>
          <p:cNvPr id="183299" name="Picture 2"/>
          <p:cNvPicPr>
            <a:picLocks noGrp="1" noChangeAspect="1" noChangeArrowheads="1"/>
          </p:cNvPicPr>
          <p:nvPr>
            <p:ph idx="1"/>
          </p:nvPr>
        </p:nvPicPr>
        <p:blipFill>
          <a:blip r:embed="rId3" cstate="print"/>
          <a:srcRect/>
          <a:stretch>
            <a:fillRect/>
          </a:stretch>
        </p:blipFill>
        <p:spPr>
          <a:xfrm>
            <a:off x="533400" y="1538288"/>
            <a:ext cx="8153400" cy="5319712"/>
          </a:xfr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p:cNvPicPr>
          <p:nvPr/>
        </p:nvPicPr>
        <p:blipFill>
          <a:blip r:embed="rId3" cstate="print"/>
          <a:srcRect/>
          <a:stretch>
            <a:fillRect/>
          </a:stretch>
        </p:blipFill>
        <p:spPr bwMode="auto">
          <a:xfrm>
            <a:off x="642938" y="295275"/>
            <a:ext cx="7715250" cy="6348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unlabeled gallbladder and extrahepatic bile ducts"/>
          <p:cNvPicPr>
            <a:picLocks noChangeArrowheads="1"/>
          </p:cNvPicPr>
          <p:nvPr/>
        </p:nvPicPr>
        <p:blipFill>
          <a:blip r:embed="rId2" cstate="print"/>
          <a:srcRect/>
          <a:stretch>
            <a:fillRect/>
          </a:stretch>
        </p:blipFill>
        <p:spPr bwMode="auto">
          <a:xfrm>
            <a:off x="285720" y="428604"/>
            <a:ext cx="4000497" cy="3427413"/>
          </a:xfrm>
          <a:prstGeom prst="rect">
            <a:avLst/>
          </a:prstGeom>
          <a:noFill/>
        </p:spPr>
      </p:pic>
      <p:pic>
        <p:nvPicPr>
          <p:cNvPr id="7172" name="Picture 4" descr="gallbladder and extrahepatic bile ducts - sectioned"/>
          <p:cNvPicPr>
            <a:picLocks noChangeArrowheads="1"/>
          </p:cNvPicPr>
          <p:nvPr/>
        </p:nvPicPr>
        <p:blipFill>
          <a:blip r:embed="rId3" cstate="print"/>
          <a:srcRect/>
          <a:stretch>
            <a:fillRect/>
          </a:stretch>
        </p:blipFill>
        <p:spPr bwMode="auto">
          <a:xfrm>
            <a:off x="4500562" y="357166"/>
            <a:ext cx="3929058" cy="3286148"/>
          </a:xfrm>
          <a:prstGeom prst="rect">
            <a:avLst/>
          </a:prstGeom>
          <a:noFill/>
        </p:spPr>
      </p:pic>
      <p:sp>
        <p:nvSpPr>
          <p:cNvPr id="7173" name="Text Box 5"/>
          <p:cNvSpPr txBox="1">
            <a:spLocks noChangeArrowheads="1"/>
          </p:cNvSpPr>
          <p:nvPr/>
        </p:nvSpPr>
        <p:spPr bwMode="auto">
          <a:xfrm>
            <a:off x="3659187" y="0"/>
            <a:ext cx="5484813" cy="4648200"/>
          </a:xfrm>
          <a:prstGeom prst="rect">
            <a:avLst/>
          </a:prstGeom>
          <a:noFill/>
          <a:ln w="9525">
            <a:noFill/>
            <a:miter lim="800000"/>
            <a:headEnd/>
            <a:tailEnd/>
          </a:ln>
          <a:effectLst/>
        </p:spPr>
        <p:txBody>
          <a:bodyPr/>
          <a:lstStyle/>
          <a:p>
            <a:pPr>
              <a:spcBef>
                <a:spcPct val="50000"/>
              </a:spcBef>
              <a:buFontTx/>
              <a:buChar char="-"/>
            </a:pPr>
            <a:endParaRPr lang="en-US" sz="1400" dirty="0"/>
          </a:p>
        </p:txBody>
      </p:sp>
      <p:pic>
        <p:nvPicPr>
          <p:cNvPr id="7174" name="Picture 6" descr="gall bladder  H&amp;E"/>
          <p:cNvPicPr>
            <a:picLocks noChangeArrowheads="1"/>
          </p:cNvPicPr>
          <p:nvPr/>
        </p:nvPicPr>
        <p:blipFill>
          <a:blip r:embed="rId4" cstate="print"/>
          <a:srcRect/>
          <a:stretch>
            <a:fillRect/>
          </a:stretch>
        </p:blipFill>
        <p:spPr bwMode="auto">
          <a:xfrm>
            <a:off x="1214414" y="4214818"/>
            <a:ext cx="3613163" cy="2285992"/>
          </a:xfrm>
          <a:prstGeom prst="rect">
            <a:avLst/>
          </a:prstGeom>
          <a:noFill/>
        </p:spPr>
      </p:pic>
      <p:pic>
        <p:nvPicPr>
          <p:cNvPr id="7175" name="Picture 7" descr="L2019"/>
          <p:cNvPicPr>
            <a:picLocks noChangeArrowheads="1"/>
          </p:cNvPicPr>
          <p:nvPr/>
        </p:nvPicPr>
        <p:blipFill>
          <a:blip r:embed="rId5" cstate="print"/>
          <a:srcRect/>
          <a:stretch>
            <a:fillRect/>
          </a:stretch>
        </p:blipFill>
        <p:spPr bwMode="auto">
          <a:xfrm>
            <a:off x="5500694" y="4214818"/>
            <a:ext cx="2741612" cy="2357454"/>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idx="4294967295"/>
          </p:nvPr>
        </p:nvSpPr>
        <p:spPr>
          <a:xfrm>
            <a:off x="0" y="274638"/>
            <a:ext cx="8229600" cy="1143000"/>
          </a:xfrm>
        </p:spPr>
        <p:txBody>
          <a:bodyPr/>
          <a:lstStyle/>
          <a:p>
            <a:pPr eaLnBrk="1" hangingPunct="1">
              <a:defRPr/>
            </a:pPr>
            <a:r>
              <a:rPr lang="en-US" dirty="0" smtClean="0"/>
              <a:t>                </a:t>
            </a:r>
            <a:r>
              <a:rPr lang="en-US" b="1" dirty="0" smtClean="0">
                <a:solidFill>
                  <a:schemeClr val="accent1"/>
                </a:solidFill>
              </a:rPr>
              <a:t>Acute appendicitis</a:t>
            </a:r>
          </a:p>
        </p:txBody>
      </p:sp>
      <p:pic>
        <p:nvPicPr>
          <p:cNvPr id="28675" name="Picture 2"/>
          <p:cNvPicPr>
            <a:picLocks noChangeAspect="1" noChangeArrowheads="1"/>
          </p:cNvPicPr>
          <p:nvPr/>
        </p:nvPicPr>
        <p:blipFill>
          <a:blip r:embed="rId2" cstate="print"/>
          <a:srcRect/>
          <a:stretch>
            <a:fillRect/>
          </a:stretch>
        </p:blipFill>
        <p:spPr bwMode="auto">
          <a:xfrm>
            <a:off x="1476375" y="2276475"/>
            <a:ext cx="5687913" cy="28797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28736"/>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ACUTE  APPENDICITIS</a:t>
            </a:r>
            <a:endParaRPr lang="en-US" sz="3600" dirty="0">
              <a:solidFill>
                <a:schemeClr val="accent1">
                  <a:satMod val="150000"/>
                </a:schemeClr>
              </a:solidFill>
              <a:latin typeface="Franklin Gothic Demi" pitchFamily="34" charset="0"/>
            </a:endParaRPr>
          </a:p>
        </p:txBody>
      </p:sp>
      <p:pic>
        <p:nvPicPr>
          <p:cNvPr id="6" name="Picture 4" descr="Image_98"/>
          <p:cNvPicPr>
            <a:picLocks noChangeAspect="1" noChangeArrowheads="1"/>
          </p:cNvPicPr>
          <p:nvPr/>
        </p:nvPicPr>
        <p:blipFill>
          <a:blip r:embed="rId3" cstate="print">
            <a:lum bright="-10000" contrast="40000"/>
          </a:blip>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ACUTE APPENDICITIS</a:t>
            </a:r>
            <a:endParaRPr lang="en-US" sz="3600" dirty="0">
              <a:solidFill>
                <a:schemeClr val="accent1">
                  <a:satMod val="150000"/>
                </a:schemeClr>
              </a:solidFill>
              <a:latin typeface="Franklin Gothic Demi" pitchFamily="34" charset="0"/>
            </a:endParaRPr>
          </a:p>
        </p:txBody>
      </p:sp>
      <p:pic>
        <p:nvPicPr>
          <p:cNvPr id="4" name="Picture 5" descr="2 d"/>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Acute </a:t>
            </a:r>
            <a:r>
              <a:rPr lang="en-US" sz="3600" i="1" dirty="0" err="1" smtClean="0">
                <a:solidFill>
                  <a:schemeClr val="accent1">
                    <a:satMod val="150000"/>
                  </a:schemeClr>
                </a:solidFill>
                <a:latin typeface="Franklin Gothic Demi" pitchFamily="34" charset="0"/>
              </a:rPr>
              <a:t>Suppurative</a:t>
            </a:r>
            <a:r>
              <a:rPr lang="en-US" sz="3600" i="1" dirty="0" smtClean="0">
                <a:solidFill>
                  <a:schemeClr val="accent1">
                    <a:satMod val="150000"/>
                  </a:schemeClr>
                </a:solidFill>
                <a:latin typeface="Franklin Gothic Demi" pitchFamily="34" charset="0"/>
              </a:rPr>
              <a:t> appendicitis:</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Cross Section of Appendix shows:</a:t>
            </a:r>
            <a:endParaRPr lang="en-US" sz="3200" i="1" dirty="0">
              <a:solidFill>
                <a:schemeClr val="accent1">
                  <a:satMod val="150000"/>
                </a:schemeClr>
              </a:solidFill>
              <a:latin typeface="Franklin Gothic Demi" pitchFamily="34" charset="0"/>
            </a:endParaRPr>
          </a:p>
        </p:txBody>
      </p:sp>
      <p:sp>
        <p:nvSpPr>
          <p:cNvPr id="14339" name="TextBox 2"/>
          <p:cNvSpPr txBox="1">
            <a:spLocks noChangeArrowheads="1"/>
          </p:cNvSpPr>
          <p:nvPr/>
        </p:nvSpPr>
        <p:spPr bwMode="auto">
          <a:xfrm>
            <a:off x="285750" y="1857375"/>
            <a:ext cx="8501063" cy="4643438"/>
          </a:xfrm>
          <a:prstGeom prst="rect">
            <a:avLst/>
          </a:prstGeom>
          <a:noFill/>
          <a:ln w="9525">
            <a:noFill/>
            <a:miter lim="800000"/>
            <a:headEnd/>
            <a:tailEnd/>
          </a:ln>
        </p:spPr>
        <p:txBody>
          <a:bodyPr>
            <a:spAutoFit/>
          </a:bodyPr>
          <a:lstStyle/>
          <a:p>
            <a:pPr marL="534988" indent="-534988" algn="just">
              <a:buFontTx/>
              <a:buBlip>
                <a:blip r:embed="rId3"/>
              </a:buBlip>
            </a:pPr>
            <a:r>
              <a:rPr lang="en-US" sz="3200">
                <a:latin typeface="Franklin Gothic Demi Cond" pitchFamily="34" charset="0"/>
              </a:rPr>
              <a:t>Accumulation of inflammatory exudate and pus  cells in the lumen and the mucosa is ulcerated.</a:t>
            </a:r>
          </a:p>
          <a:p>
            <a:pPr marL="534988" indent="-534988" algn="just">
              <a:buFontTx/>
              <a:buBlip>
                <a:blip r:embed="rId3"/>
              </a:buBlip>
            </a:pPr>
            <a:endParaRPr lang="en-US" sz="3200">
              <a:latin typeface="Franklin Gothic Demi Cond" pitchFamily="34" charset="0"/>
            </a:endParaRPr>
          </a:p>
          <a:p>
            <a:pPr marL="534988" indent="-534988" algn="just">
              <a:buFontTx/>
              <a:buBlip>
                <a:blip r:embed="rId3"/>
              </a:buBlip>
            </a:pPr>
            <a:r>
              <a:rPr lang="en-US" sz="3200">
                <a:latin typeface="Franklin Gothic Demi Cond" pitchFamily="34" charset="0"/>
              </a:rPr>
              <a:t>All layers of the appendix wall show edema, dilated and congested blood vessels and infiltration by many neutrophils.</a:t>
            </a:r>
          </a:p>
          <a:p>
            <a:pPr marL="534988" indent="-534988" algn="just">
              <a:buFontTx/>
              <a:buBlip>
                <a:blip r:embed="rId3"/>
              </a:buBlip>
            </a:pPr>
            <a:endParaRPr lang="en-US" sz="3200">
              <a:latin typeface="Franklin Gothic Demi Cond" pitchFamily="34" charset="0"/>
            </a:endParaRPr>
          </a:p>
          <a:p>
            <a:pPr marL="534988" indent="-534988" algn="just">
              <a:buFontTx/>
              <a:buBlip>
                <a:blip r:embed="rId3"/>
              </a:buBlip>
            </a:pPr>
            <a:r>
              <a:rPr lang="en-US" sz="3200">
                <a:latin typeface="Franklin Gothic Demi Cond" pitchFamily="34" charset="0"/>
              </a:rPr>
              <a:t>Fibrino-purulent exudate is present on the serosal surface</a:t>
            </a:r>
            <a:r>
              <a:rPr lang="en-US">
                <a:latin typeface="Corbel" pitchFamily="34" charset="0"/>
              </a:rPr>
              <a:t>.</a:t>
            </a: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t>3-Skin </a:t>
            </a:r>
            <a:r>
              <a:rPr lang="en-US" sz="3600" dirty="0" err="1" smtClean="0"/>
              <a:t>pilonidal</a:t>
            </a:r>
            <a:r>
              <a:rPr lang="en-US" sz="3600" dirty="0" smtClean="0"/>
              <a:t> sinus</a:t>
            </a:r>
            <a:endParaRPr lang="en-US" sz="36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www.humpath.com/IMG/jpg_abcessed_pilonidal_sinus_06_2ab.jpg"/>
          <p:cNvPicPr>
            <a:picLocks noChangeAspect="1" noChangeArrowheads="1"/>
          </p:cNvPicPr>
          <p:nvPr/>
        </p:nvPicPr>
        <p:blipFill>
          <a:blip r:embed="rId2" cstate="print"/>
          <a:srcRect l="47934" t="58414"/>
          <a:stretch>
            <a:fillRect/>
          </a:stretch>
        </p:blipFill>
        <p:spPr bwMode="auto">
          <a:xfrm>
            <a:off x="2339752" y="1628800"/>
            <a:ext cx="4608512" cy="4810306"/>
          </a:xfrm>
          <a:prstGeom prst="rect">
            <a:avLst/>
          </a:prstGeom>
          <a:noFill/>
          <a:ln w="9525">
            <a:noFill/>
            <a:miter lim="800000"/>
            <a:headEnd/>
            <a:tailEnd/>
          </a:ln>
        </p:spPr>
      </p:pic>
      <p:sp>
        <p:nvSpPr>
          <p:cNvPr id="3" name="Title 2"/>
          <p:cNvSpPr>
            <a:spLocks noGrp="1"/>
          </p:cNvSpPr>
          <p:nvPr>
            <p:ph type="title" idx="4294967295"/>
          </p:nvPr>
        </p:nvSpPr>
        <p:spPr>
          <a:xfrm>
            <a:off x="0" y="155575"/>
            <a:ext cx="8229600" cy="1252538"/>
          </a:xfrm>
        </p:spPr>
        <p:txBody>
          <a:bodyPr/>
          <a:lstStyle/>
          <a:p>
            <a:pPr>
              <a:defRPr/>
            </a:pPr>
            <a:r>
              <a:rPr lang="en-US" sz="3600" dirty="0" smtClean="0">
                <a:solidFill>
                  <a:schemeClr val="accent1">
                    <a:satMod val="150000"/>
                  </a:schemeClr>
                </a:solidFill>
                <a:latin typeface="Franklin Gothic Demi" pitchFamily="34" charset="0"/>
                <a:cs typeface="Arial" charset="0"/>
              </a:rPr>
              <a:t>         3- FOREIGN BODY REACTION </a:t>
            </a:r>
            <a:br>
              <a:rPr lang="en-US" sz="3600" dirty="0" smtClean="0">
                <a:solidFill>
                  <a:schemeClr val="accent1">
                    <a:satMod val="150000"/>
                  </a:schemeClr>
                </a:solidFill>
                <a:latin typeface="Franklin Gothic Demi" pitchFamily="34" charset="0"/>
                <a:cs typeface="Arial" charset="0"/>
              </a:rPr>
            </a:br>
            <a:r>
              <a:rPr lang="en-US" sz="3600" dirty="0" smtClean="0">
                <a:solidFill>
                  <a:schemeClr val="accent1">
                    <a:satMod val="150000"/>
                  </a:schemeClr>
                </a:solidFill>
                <a:latin typeface="Franklin Gothic Demi" pitchFamily="34" charset="0"/>
                <a:cs typeface="Arial" charset="0"/>
              </a:rPr>
              <a:t>                  (PILONIDAL SINUS)</a:t>
            </a:r>
            <a:endParaRPr lang="en-US" sz="3600" dirty="0">
              <a:latin typeface="Arial" charset="0"/>
              <a:cs typeface="Arial" charset="0"/>
            </a:endParaRP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Picture 2" descr="C:\Documents and Settings\Mr. Amer Shafie\My Documents\My Pictures\Fig+1+316-318+Axillary+pilonidal+sinus.jpg"/>
          <p:cNvPicPr>
            <a:picLocks noChangeAspect="1" noChangeArrowheads="1"/>
          </p:cNvPicPr>
          <p:nvPr/>
        </p:nvPicPr>
        <p:blipFill>
          <a:blip r:embed="rId2" cstate="print"/>
          <a:srcRect/>
          <a:stretch>
            <a:fillRect/>
          </a:stretch>
        </p:blipFill>
        <p:spPr bwMode="auto">
          <a:xfrm>
            <a:off x="0" y="980728"/>
            <a:ext cx="9144000" cy="5877272"/>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noAutofit/>
          </a:bodyPr>
          <a:lstStyle/>
          <a:p>
            <a:pPr algn="ctr" fontAlgn="auto">
              <a:spcAft>
                <a:spcPts val="0"/>
              </a:spcAft>
              <a:defRPr/>
            </a:pPr>
            <a:r>
              <a:rPr lang="en-US" sz="3600" dirty="0" smtClean="0">
                <a:solidFill>
                  <a:schemeClr val="accent1">
                    <a:satMod val="150000"/>
                  </a:schemeClr>
                </a:solidFill>
                <a:latin typeface="Franklin Gothic Demi" pitchFamily="34" charset="0"/>
              </a:rPr>
              <a:t> FOREIGN BODY REACTION </a:t>
            </a:r>
            <a:br>
              <a:rPr lang="en-US" sz="3600" dirty="0" smtClean="0">
                <a:solidFill>
                  <a:schemeClr val="accent1">
                    <a:satMod val="150000"/>
                  </a:schemeClr>
                </a:solidFill>
                <a:latin typeface="Franklin Gothic Demi" pitchFamily="34" charset="0"/>
              </a:rPr>
            </a:br>
            <a:r>
              <a:rPr lang="en-US" sz="3200" dirty="0" smtClean="0">
                <a:solidFill>
                  <a:schemeClr val="accent1">
                    <a:satMod val="150000"/>
                  </a:schemeClr>
                </a:solidFill>
                <a:latin typeface="Franklin Gothic Demi" pitchFamily="34" charset="0"/>
              </a:rPr>
              <a:t>(PILONIDAL SINUS)</a:t>
            </a:r>
            <a:endParaRPr lang="en-US" sz="3200" dirty="0">
              <a:solidFill>
                <a:schemeClr val="accent1">
                  <a:satMod val="150000"/>
                </a:schemeClr>
              </a:solidFill>
              <a:latin typeface="Franklin Gothic Demi" pitchFamily="34" charset="0"/>
            </a:endParaRPr>
          </a:p>
        </p:txBody>
      </p:sp>
      <p:pic>
        <p:nvPicPr>
          <p:cNvPr id="3" name="Picture 5" descr="3 c"/>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Foreign Body reaction (</a:t>
            </a:r>
            <a:r>
              <a:rPr lang="en-US" sz="3600" i="1" dirty="0" err="1" smtClean="0">
                <a:solidFill>
                  <a:schemeClr val="accent1">
                    <a:satMod val="150000"/>
                  </a:schemeClr>
                </a:solidFill>
                <a:latin typeface="Franklin Gothic Demi" pitchFamily="34" charset="0"/>
              </a:rPr>
              <a:t>Pilonidal</a:t>
            </a:r>
            <a:r>
              <a:rPr lang="en-US" sz="3600" i="1" dirty="0" smtClean="0">
                <a:solidFill>
                  <a:schemeClr val="accent1">
                    <a:satMod val="150000"/>
                  </a:schemeClr>
                </a:solidFill>
                <a:latin typeface="Franklin Gothic Demi" pitchFamily="34" charset="0"/>
              </a:rPr>
              <a:t> sinus):</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Skin Shows:</a:t>
            </a:r>
            <a:endParaRPr lang="en-US" sz="3600" i="1" dirty="0">
              <a:solidFill>
                <a:schemeClr val="accent1">
                  <a:satMod val="150000"/>
                </a:schemeClr>
              </a:solidFill>
              <a:latin typeface="Franklin Gothic Demi" pitchFamily="34" charset="0"/>
            </a:endParaRPr>
          </a:p>
        </p:txBody>
      </p:sp>
      <p:sp>
        <p:nvSpPr>
          <p:cNvPr id="17411" name="TextBox 2"/>
          <p:cNvSpPr txBox="1">
            <a:spLocks noChangeArrowheads="1"/>
          </p:cNvSpPr>
          <p:nvPr/>
        </p:nvSpPr>
        <p:spPr bwMode="auto">
          <a:xfrm>
            <a:off x="142875" y="2174875"/>
            <a:ext cx="8715375" cy="3540125"/>
          </a:xfrm>
          <a:prstGeom prst="rect">
            <a:avLst/>
          </a:prstGeom>
          <a:noFill/>
          <a:ln w="9525">
            <a:noFill/>
            <a:miter lim="800000"/>
            <a:headEnd/>
            <a:tailEnd/>
          </a:ln>
        </p:spPr>
        <p:txBody>
          <a:bodyPr>
            <a:spAutoFit/>
          </a:bodyPr>
          <a:lstStyle/>
          <a:p>
            <a:pPr marL="531813" indent="-531813" algn="just">
              <a:buFontTx/>
              <a:buBlip>
                <a:blip r:embed="rId3"/>
              </a:buBlip>
            </a:pPr>
            <a:r>
              <a:rPr lang="en-US" sz="3200" dirty="0">
                <a:latin typeface="Franklin Gothic Demi" pitchFamily="34" charset="0"/>
              </a:rPr>
              <a:t>A sinus tract lined by an inflammatory granulation tissue in the dermis .</a:t>
            </a:r>
          </a:p>
          <a:p>
            <a:pPr marL="531813" indent="-531813" algn="just">
              <a:buFontTx/>
              <a:buBlip>
                <a:blip r:embed="rId3"/>
              </a:buBlip>
            </a:pPr>
            <a:endParaRPr lang="en-US" sz="3200" dirty="0">
              <a:latin typeface="Franklin Gothic Demi" pitchFamily="34" charset="0"/>
            </a:endParaRPr>
          </a:p>
          <a:p>
            <a:pPr marL="531813" indent="-531813" algn="just">
              <a:buFontTx/>
              <a:buBlip>
                <a:blip r:embed="rId3"/>
              </a:buBlip>
            </a:pPr>
            <a:r>
              <a:rPr lang="en-US" sz="3200" dirty="0">
                <a:latin typeface="Franklin Gothic Demi" pitchFamily="34" charset="0"/>
              </a:rPr>
              <a:t>The lumen of sinus and wall contain large number of hair shafts with foreign body giant cells, lymphocytes , macrophages &amp; </a:t>
            </a:r>
            <a:r>
              <a:rPr lang="en-US" sz="3200" dirty="0" err="1" smtClean="0">
                <a:latin typeface="Franklin Gothic Demi" pitchFamily="34" charset="0"/>
              </a:rPr>
              <a:t>neutrophils</a:t>
            </a:r>
            <a:r>
              <a:rPr lang="en-US" sz="3200" dirty="0" smtClean="0">
                <a:latin typeface="Franklin Gothic Demi" pitchFamily="34" charset="0"/>
              </a:rPr>
              <a:t> . </a:t>
            </a:r>
            <a:endParaRPr lang="en-US" sz="3600" dirty="0">
              <a:latin typeface="Franklin Gothic Demi" pitchFamily="34" charset="0"/>
            </a:endParaRP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t>4-Chronic </a:t>
            </a:r>
            <a:r>
              <a:rPr lang="en-US" sz="3600" dirty="0" err="1" smtClean="0"/>
              <a:t>cholecystitis</a:t>
            </a:r>
            <a:r>
              <a:rPr lang="en-US" sz="3600" dirty="0" smtClean="0"/>
              <a:t> with stones</a:t>
            </a:r>
            <a:endParaRPr lang="en-US" sz="36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p:cNvPicPr>
            <a:picLocks noChangeAspect="1" noChangeArrowheads="1"/>
          </p:cNvPicPr>
          <p:nvPr/>
        </p:nvPicPr>
        <p:blipFill>
          <a:blip r:embed="rId3" cstate="print"/>
          <a:srcRect/>
          <a:stretch>
            <a:fillRect/>
          </a:stretch>
        </p:blipFill>
        <p:spPr bwMode="auto">
          <a:xfrm>
            <a:off x="0" y="0"/>
            <a:ext cx="8286750" cy="6467475"/>
          </a:xfrm>
          <a:prstGeom prst="rect">
            <a:avLst/>
          </a:prstGeom>
          <a:noFill/>
          <a:ln w="9525">
            <a:noFill/>
            <a:miter lim="800000"/>
            <a:headEnd/>
            <a:tailEnd/>
          </a:ln>
        </p:spPr>
      </p:pic>
      <p:sp>
        <p:nvSpPr>
          <p:cNvPr id="180227" name="TextBox 2"/>
          <p:cNvSpPr txBox="1">
            <a:spLocks noChangeArrowheads="1"/>
          </p:cNvSpPr>
          <p:nvPr/>
        </p:nvSpPr>
        <p:spPr bwMode="auto">
          <a:xfrm>
            <a:off x="8305800" y="0"/>
            <a:ext cx="1066800" cy="6961188"/>
          </a:xfrm>
          <a:prstGeom prst="rect">
            <a:avLst/>
          </a:prstGeom>
          <a:noFill/>
          <a:ln w="9525">
            <a:noFill/>
            <a:miter lim="800000"/>
            <a:headEnd/>
            <a:tailEnd/>
          </a:ln>
        </p:spPr>
        <p:txBody>
          <a:bodyPr>
            <a:spAutoFit/>
          </a:bodyPr>
          <a:lstStyle/>
          <a:p>
            <a:pPr algn="ctr"/>
            <a:r>
              <a:rPr lang="en-US" sz="6000" b="1">
                <a:solidFill>
                  <a:srgbClr val="0E03EF"/>
                </a:solidFill>
              </a:rPr>
              <a:t>A</a:t>
            </a:r>
          </a:p>
          <a:p>
            <a:pPr algn="ctr"/>
            <a:r>
              <a:rPr lang="en-US" sz="6000" b="1">
                <a:solidFill>
                  <a:srgbClr val="0E03EF"/>
                </a:solidFill>
              </a:rPr>
              <a:t>P</a:t>
            </a:r>
          </a:p>
          <a:p>
            <a:pPr algn="ctr"/>
            <a:r>
              <a:rPr lang="en-US" sz="6000" b="1">
                <a:solidFill>
                  <a:srgbClr val="0E03EF"/>
                </a:solidFill>
              </a:rPr>
              <a:t>P</a:t>
            </a:r>
          </a:p>
          <a:p>
            <a:pPr algn="ctr"/>
            <a:r>
              <a:rPr lang="en-US" sz="6000" b="1">
                <a:solidFill>
                  <a:srgbClr val="0E03EF"/>
                </a:solidFill>
              </a:rPr>
              <a:t>E</a:t>
            </a:r>
          </a:p>
          <a:p>
            <a:pPr algn="ctr"/>
            <a:r>
              <a:rPr lang="en-US" sz="6000" b="1">
                <a:solidFill>
                  <a:srgbClr val="0E03EF"/>
                </a:solidFill>
              </a:rPr>
              <a:t>N</a:t>
            </a:r>
          </a:p>
          <a:p>
            <a:pPr algn="ctr"/>
            <a:r>
              <a:rPr lang="en-US" sz="6000" b="1">
                <a:solidFill>
                  <a:srgbClr val="0E03EF"/>
                </a:solidFill>
              </a:rPr>
              <a:t>D</a:t>
            </a:r>
          </a:p>
          <a:p>
            <a:pPr algn="ctr"/>
            <a:r>
              <a:rPr lang="en-US" sz="6000" b="1">
                <a:solidFill>
                  <a:srgbClr val="0E03EF"/>
                </a:solidFill>
              </a:rPr>
              <a:t>I</a:t>
            </a:r>
          </a:p>
          <a:p>
            <a:pPr algn="ctr"/>
            <a:r>
              <a:rPr lang="en-US" sz="6000" b="1">
                <a:solidFill>
                  <a:srgbClr val="0E03EF"/>
                </a:solidFill>
              </a:rPr>
              <a:t>X</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p:cNvPicPr>
            <a:picLocks noChangeAspect="1"/>
          </p:cNvPicPr>
          <p:nvPr/>
        </p:nvPicPr>
        <p:blipFill>
          <a:blip r:embed="rId3" cstate="print"/>
          <a:srcRect/>
          <a:stretch>
            <a:fillRect/>
          </a:stretch>
        </p:blipFill>
        <p:spPr bwMode="auto">
          <a:xfrm>
            <a:off x="414338" y="338138"/>
            <a:ext cx="5657850" cy="6181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latin typeface="Franklin Gothic Demi" pitchFamily="34" charset="0"/>
              </a:rPr>
              <a:t> CHRONIC CHOLECYSTITIS</a:t>
            </a:r>
            <a:endParaRPr lang="en-US" sz="3600" dirty="0">
              <a:latin typeface="Franklin Gothic Demi" pitchFamily="34" charset="0"/>
            </a:endParaRPr>
          </a:p>
        </p:txBody>
      </p:sp>
      <p:pic>
        <p:nvPicPr>
          <p:cNvPr id="3" name="Picture 4"/>
          <p:cNvPicPr>
            <a:picLocks noChangeAspect="1" noChangeArrowheads="1"/>
          </p:cNvPicPr>
          <p:nvPr/>
        </p:nvPicPr>
        <p:blipFill>
          <a:blip r:embed="rId3" cstate="print">
            <a:lum bright="10000" contrast="20000"/>
          </a:blip>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Chronic cholecystitis:</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gallbladder wall shows:</a:t>
            </a:r>
            <a:endParaRPr lang="en-US" sz="2800" i="1" dirty="0">
              <a:solidFill>
                <a:schemeClr val="accent1">
                  <a:satMod val="150000"/>
                </a:schemeClr>
              </a:solidFill>
              <a:latin typeface="Franklin Gothic Demi" pitchFamily="34" charset="0"/>
            </a:endParaRPr>
          </a:p>
        </p:txBody>
      </p:sp>
      <p:sp>
        <p:nvSpPr>
          <p:cNvPr id="58371" name="TextBox 2"/>
          <p:cNvSpPr txBox="1">
            <a:spLocks noChangeArrowheads="1"/>
          </p:cNvSpPr>
          <p:nvPr/>
        </p:nvSpPr>
        <p:spPr bwMode="auto">
          <a:xfrm>
            <a:off x="285750" y="1958975"/>
            <a:ext cx="8501063" cy="3970338"/>
          </a:xfrm>
          <a:prstGeom prst="rect">
            <a:avLst/>
          </a:prstGeom>
          <a:noFill/>
          <a:ln w="9525">
            <a:noFill/>
            <a:miter lim="800000"/>
            <a:headEnd/>
            <a:tailEnd/>
          </a:ln>
        </p:spPr>
        <p:txBody>
          <a:bodyPr>
            <a:spAutoFit/>
          </a:bodyPr>
          <a:lstStyle/>
          <a:p>
            <a:pPr marL="533400" indent="-533400" algn="just">
              <a:buFontTx/>
              <a:buBlip>
                <a:blip r:embed="rId3"/>
              </a:buBlip>
            </a:pPr>
            <a:r>
              <a:rPr lang="en-US" sz="2800">
                <a:latin typeface="Franklin Gothic Demi" pitchFamily="34" charset="0"/>
              </a:rPr>
              <a:t>Irregular mucosal folds and foci of ulceration in mucosa.</a:t>
            </a:r>
          </a:p>
          <a:p>
            <a:pPr marL="533400" indent="-533400" algn="just">
              <a:buFontTx/>
              <a:buBlip>
                <a:blip r:embed="rId3"/>
              </a:buBlip>
            </a:pPr>
            <a:endParaRPr lang="en-US" sz="2800">
              <a:latin typeface="Franklin Gothic Demi" pitchFamily="34" charset="0"/>
            </a:endParaRPr>
          </a:p>
          <a:p>
            <a:pPr marL="533400" indent="-533400" algn="just">
              <a:buFontTx/>
              <a:buBlip>
                <a:blip r:embed="rId3"/>
              </a:buBlip>
            </a:pPr>
            <a:r>
              <a:rPr lang="en-US" sz="2800">
                <a:latin typeface="Franklin Gothic Demi" pitchFamily="34" charset="0"/>
              </a:rPr>
              <a:t>Wall is penetrated by mucosal glands which are present in muscle coat ( Rokitansky- Aschoff sinuses).</a:t>
            </a:r>
          </a:p>
          <a:p>
            <a:pPr marL="533400" indent="-533400" algn="just">
              <a:buFontTx/>
              <a:buBlip>
                <a:blip r:embed="rId3"/>
              </a:buBlip>
            </a:pPr>
            <a:endParaRPr lang="en-US" sz="2800">
              <a:latin typeface="Franklin Gothic Demi" pitchFamily="34" charset="0"/>
            </a:endParaRPr>
          </a:p>
          <a:p>
            <a:pPr marL="533400" indent="-533400" algn="just">
              <a:buFontTx/>
              <a:buBlip>
                <a:blip r:embed="rId3"/>
              </a:buBlip>
            </a:pPr>
            <a:r>
              <a:rPr lang="en-US" sz="2800">
                <a:latin typeface="Franklin Gothic Demi" pitchFamily="34" charset="0"/>
              </a:rPr>
              <a:t>All layers show chronic inflammatory cells infiltration and fibrosis. </a:t>
            </a: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t>5- Brain abscess</a:t>
            </a:r>
            <a:endParaRPr lang="en-US" sz="36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C:\Documents and Settings\Administrador\Mis documentos\Archivos PATOLOGÍA\CNS ABSCESS 2.jpg"/>
          <p:cNvPicPr>
            <a:picLocks noChangeAspect="1" noChangeArrowheads="1"/>
          </p:cNvPicPr>
          <p:nvPr/>
        </p:nvPicPr>
        <p:blipFill>
          <a:blip r:embed="rId2" cstate="print"/>
          <a:srcRect/>
          <a:stretch>
            <a:fillRect/>
          </a:stretch>
        </p:blipFill>
        <p:spPr bwMode="auto">
          <a:xfrm>
            <a:off x="0" y="342900"/>
            <a:ext cx="9144000" cy="6172200"/>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smtClean="0"/>
              <a:t>6- Granulation tissue</a:t>
            </a:r>
            <a:endParaRPr lang="en-US" sz="40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dirty="0" smtClean="0">
                <a:solidFill>
                  <a:schemeClr val="accent1">
                    <a:satMod val="150000"/>
                  </a:schemeClr>
                </a:solidFill>
                <a:latin typeface="Franklin Gothic Demi" pitchFamily="34" charset="0"/>
              </a:rPr>
              <a:t> </a:t>
            </a:r>
            <a:r>
              <a:rPr lang="en-US" sz="3600" dirty="0" smtClean="0">
                <a:solidFill>
                  <a:schemeClr val="accent1">
                    <a:satMod val="150000"/>
                  </a:schemeClr>
                </a:solidFill>
                <a:latin typeface="Franklin Gothic Demi" pitchFamily="34" charset="0"/>
              </a:rPr>
              <a:t>GRANULATION TISSUE</a:t>
            </a:r>
            <a:endParaRPr lang="en-US" sz="3600" dirty="0">
              <a:solidFill>
                <a:schemeClr val="accent1">
                  <a:satMod val="150000"/>
                </a:schemeClr>
              </a:solidFill>
              <a:latin typeface="Franklin Gothic Demi" pitchFamily="34" charset="0"/>
            </a:endParaRPr>
          </a:p>
        </p:txBody>
      </p:sp>
      <p:pic>
        <p:nvPicPr>
          <p:cNvPr id="3" name="Picture 6" descr="4 b"/>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GRANULATION TISSUE</a:t>
            </a:r>
            <a:endParaRPr lang="en-US" sz="3600" dirty="0">
              <a:solidFill>
                <a:schemeClr val="accent1">
                  <a:satMod val="150000"/>
                </a:schemeClr>
              </a:solidFill>
              <a:latin typeface="Franklin Gothic Demi" pitchFamily="34" charset="0"/>
            </a:endParaRPr>
          </a:p>
        </p:txBody>
      </p:sp>
      <p:pic>
        <p:nvPicPr>
          <p:cNvPr id="3" name="Picture 5" descr="4 c"/>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normAutofit fontScale="90000"/>
          </a:bodyPr>
          <a:lstStyle/>
          <a:p>
            <a:pPr fontAlgn="auto">
              <a:spcAft>
                <a:spcPts val="0"/>
              </a:spcAft>
              <a:defRPr/>
            </a:pPr>
            <a:r>
              <a:rPr lang="en-US" sz="4000" i="1" dirty="0" smtClean="0">
                <a:solidFill>
                  <a:schemeClr val="accent1">
                    <a:satMod val="150000"/>
                  </a:schemeClr>
                </a:solidFill>
                <a:latin typeface="Franklin Gothic Demi" pitchFamily="34" charset="0"/>
              </a:rPr>
              <a:t>Granulation Tissue:</a:t>
            </a:r>
            <a:r>
              <a:rPr lang="en-US" sz="4000" dirty="0" smtClean="0">
                <a:solidFill>
                  <a:schemeClr val="accent1">
                    <a:satMod val="150000"/>
                  </a:schemeClr>
                </a:solidFill>
                <a:latin typeface="Franklin Gothic Demi" pitchFamily="34" charset="0"/>
              </a:rPr>
              <a:t>  </a:t>
            </a:r>
            <a:r>
              <a:rPr lang="en-US" sz="3600" dirty="0" smtClean="0">
                <a:solidFill>
                  <a:schemeClr val="accent1">
                    <a:satMod val="150000"/>
                  </a:schemeClr>
                </a:solidFill>
                <a:latin typeface="Franklin Gothic Demi" pitchFamily="34" charset="0"/>
              </a:rPr>
              <a:t/>
            </a:r>
            <a:br>
              <a:rPr lang="en-US" sz="3600" dirty="0" smtClean="0">
                <a:solidFill>
                  <a:schemeClr val="accent1">
                    <a:satMod val="150000"/>
                  </a:schemeClr>
                </a:solidFill>
                <a:latin typeface="Franklin Gothic Demi" pitchFamily="34" charset="0"/>
              </a:rPr>
            </a:br>
            <a:r>
              <a:rPr lang="en-US" sz="3100" i="1" dirty="0" smtClean="0">
                <a:solidFill>
                  <a:schemeClr val="accent1">
                    <a:satMod val="150000"/>
                  </a:schemeClr>
                </a:solidFill>
                <a:latin typeface="Franklin Gothic Demi" pitchFamily="34" charset="0"/>
              </a:rPr>
              <a:t>Section of fragments of edematous, loose connective tissue shows: </a:t>
            </a:r>
            <a:endParaRPr lang="en-US" sz="3100" i="1" dirty="0">
              <a:solidFill>
                <a:schemeClr val="accent1">
                  <a:satMod val="150000"/>
                </a:schemeClr>
              </a:solidFill>
              <a:latin typeface="Franklin Gothic Demi" pitchFamily="34" charset="0"/>
            </a:endParaRPr>
          </a:p>
        </p:txBody>
      </p:sp>
      <p:sp>
        <p:nvSpPr>
          <p:cNvPr id="20483" name="TextBox 2"/>
          <p:cNvSpPr txBox="1">
            <a:spLocks noChangeArrowheads="1"/>
          </p:cNvSpPr>
          <p:nvPr/>
        </p:nvSpPr>
        <p:spPr bwMode="auto">
          <a:xfrm>
            <a:off x="357188" y="1714500"/>
            <a:ext cx="8358187" cy="4832350"/>
          </a:xfrm>
          <a:prstGeom prst="rect">
            <a:avLst/>
          </a:prstGeom>
          <a:noFill/>
          <a:ln w="9525">
            <a:noFill/>
            <a:miter lim="800000"/>
            <a:headEnd/>
            <a:tailEnd/>
          </a:ln>
        </p:spPr>
        <p:txBody>
          <a:bodyPr>
            <a:spAutoFit/>
          </a:bodyPr>
          <a:lstStyle/>
          <a:p>
            <a:pPr marL="534988" indent="-534988" algn="just">
              <a:buFontTx/>
              <a:buBlip>
                <a:blip r:embed="rId3"/>
              </a:buBlip>
            </a:pPr>
            <a:r>
              <a:rPr lang="en-US" sz="2800">
                <a:latin typeface="Franklin Gothic Demi" pitchFamily="34" charset="0"/>
              </a:rPr>
              <a:t>Many small newly formed capillaries lined by plump endothelial cells.</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Proliferation of fibroblasts is seen. </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Inflammatory cells including macrophages, lymphocytes, plasma cells and neutrophils in the oedematous stroma.</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Pink homogenous collagen fibres may be identified.</a:t>
            </a:r>
            <a:endParaRPr lang="en-US">
              <a:latin typeface="Franklin Gothic Demi" pitchFamily="34" charset="0"/>
            </a:endParaRP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Circulatory disorders</a:t>
            </a:r>
            <a:endParaRPr lang="en-US"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0800l"/>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4000" dirty="0" smtClean="0"/>
              <a:t>Gross and histopathology </a:t>
            </a:r>
            <a:endParaRPr lang="en-US" sz="4000"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3600" dirty="0" smtClean="0"/>
              <a:t>1- Organizing thrombus</a:t>
            </a:r>
            <a:endParaRPr lang="en-US" sz="3600"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p:cNvPicPr>
            <a:picLocks noChangeAspect="1"/>
          </p:cNvPicPr>
          <p:nvPr/>
        </p:nvPicPr>
        <p:blipFill>
          <a:blip r:embed="rId3" cstate="print"/>
          <a:srcRect/>
          <a:stretch>
            <a:fillRect/>
          </a:stretch>
        </p:blipFill>
        <p:spPr bwMode="auto">
          <a:xfrm>
            <a:off x="1043608" y="1628800"/>
            <a:ext cx="7272809" cy="5025156"/>
          </a:xfrm>
          <a:prstGeom prst="rect">
            <a:avLst/>
          </a:prstGeom>
          <a:noFill/>
          <a:ln w="9525">
            <a:noFill/>
            <a:miter lim="800000"/>
            <a:headEnd/>
            <a:tailEnd/>
          </a:ln>
        </p:spPr>
      </p:pic>
      <p:sp>
        <p:nvSpPr>
          <p:cNvPr id="3" name="Title 2"/>
          <p:cNvSpPr>
            <a:spLocks noGrp="1"/>
          </p:cNvSpPr>
          <p:nvPr>
            <p:ph type="title" idx="4294967295"/>
          </p:nvPr>
        </p:nvSpPr>
        <p:spPr>
          <a:xfrm>
            <a:off x="0" y="274638"/>
            <a:ext cx="8229600" cy="1143000"/>
          </a:xfrm>
        </p:spPr>
        <p:txBody>
          <a:bodyPr>
            <a:normAutofit fontScale="90000"/>
          </a:bodyPr>
          <a:lstStyle/>
          <a:p>
            <a:r>
              <a:rPr lang="en-US" b="1" dirty="0" smtClean="0">
                <a:solidFill>
                  <a:schemeClr val="accent1"/>
                </a:solidFill>
              </a:rPr>
              <a:t>Organizing thrombus in a case of pulmonary embolism</a:t>
            </a:r>
            <a:endParaRPr lang="en-US" b="1" dirty="0">
              <a:solidFill>
                <a:schemeClr val="accent1"/>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ORGANIZING THROMBUS</a:t>
            </a:r>
            <a:endParaRPr lang="en-US" sz="3600" dirty="0">
              <a:solidFill>
                <a:schemeClr val="accent1">
                  <a:satMod val="150000"/>
                </a:schemeClr>
              </a:solidFill>
              <a:latin typeface="Franklin Gothic Demi" pitchFamily="34" charset="0"/>
            </a:endParaRPr>
          </a:p>
        </p:txBody>
      </p:sp>
      <p:pic>
        <p:nvPicPr>
          <p:cNvPr id="3" name="Picture 6" descr="11 b"/>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2510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Organizing thrombus:</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Cross section of blood vessel shows:</a:t>
            </a:r>
            <a:endParaRPr lang="en-US" sz="2800" i="1" dirty="0">
              <a:solidFill>
                <a:schemeClr val="accent1">
                  <a:satMod val="150000"/>
                </a:schemeClr>
              </a:solidFill>
              <a:latin typeface="Franklin Gothic Demi" pitchFamily="34" charset="0"/>
            </a:endParaRPr>
          </a:p>
        </p:txBody>
      </p:sp>
      <p:sp>
        <p:nvSpPr>
          <p:cNvPr id="41987" name="TextBox 3"/>
          <p:cNvSpPr txBox="1">
            <a:spLocks noChangeArrowheads="1"/>
          </p:cNvSpPr>
          <p:nvPr/>
        </p:nvSpPr>
        <p:spPr bwMode="auto">
          <a:xfrm>
            <a:off x="285750" y="1928813"/>
            <a:ext cx="8501063" cy="3970337"/>
          </a:xfrm>
          <a:prstGeom prst="rect">
            <a:avLst/>
          </a:prstGeom>
          <a:noFill/>
          <a:ln w="9525">
            <a:noFill/>
            <a:miter lim="800000"/>
            <a:headEnd/>
            <a:tailEnd/>
          </a:ln>
        </p:spPr>
        <p:txBody>
          <a:bodyPr>
            <a:spAutoFit/>
          </a:bodyPr>
          <a:lstStyle/>
          <a:p>
            <a:pPr marL="534988" indent="-534988" algn="just">
              <a:buFontTx/>
              <a:buBlip>
                <a:blip r:embed="rId3"/>
              </a:buBlip>
            </a:pPr>
            <a:r>
              <a:rPr lang="en-US" sz="2800">
                <a:latin typeface="Franklin Gothic Demi" pitchFamily="34" charset="0"/>
              </a:rPr>
              <a:t>The lumen is occluded by thrombus which consists of alternate layers of platelets with fibrin thread and clotted blood (line of Zahn).</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Organization is seen at the periphery of thrombus which also shows formation of small capillaries &amp; fibroblasts with chronic inflammatory cells.</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Recanalization is seen at one side. </a:t>
            </a: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p:cNvPicPr>
            <a:picLocks noChangeAspect="1" noChangeArrowheads="1"/>
          </p:cNvPicPr>
          <p:nvPr/>
        </p:nvPicPr>
        <p:blipFill>
          <a:blip r:embed="rId3" cstate="print"/>
          <a:srcRect/>
          <a:stretch>
            <a:fillRect/>
          </a:stretch>
        </p:blipFill>
        <p:spPr bwMode="auto">
          <a:xfrm>
            <a:off x="4427984" y="0"/>
            <a:ext cx="4716016" cy="2852936"/>
          </a:xfrm>
          <a:prstGeom prst="rect">
            <a:avLst/>
          </a:prstGeom>
          <a:noFill/>
          <a:ln w="9525">
            <a:noFill/>
            <a:miter lim="800000"/>
            <a:headEnd/>
            <a:tailEnd/>
          </a:ln>
        </p:spPr>
      </p:pic>
      <p:pic>
        <p:nvPicPr>
          <p:cNvPr id="44035" name="Picture 5"/>
          <p:cNvPicPr>
            <a:picLocks noChangeAspect="1" noChangeArrowheads="1"/>
          </p:cNvPicPr>
          <p:nvPr/>
        </p:nvPicPr>
        <p:blipFill>
          <a:blip r:embed="rId4" cstate="print"/>
          <a:srcRect/>
          <a:stretch>
            <a:fillRect/>
          </a:stretch>
        </p:blipFill>
        <p:spPr bwMode="auto">
          <a:xfrm>
            <a:off x="0" y="0"/>
            <a:ext cx="4427984" cy="2924944"/>
          </a:xfrm>
          <a:prstGeom prst="rect">
            <a:avLst/>
          </a:prstGeom>
          <a:noFill/>
          <a:ln w="9525">
            <a:noFill/>
            <a:miter lim="800000"/>
            <a:headEnd/>
            <a:tailEnd/>
          </a:ln>
        </p:spPr>
      </p:pic>
      <p:pic>
        <p:nvPicPr>
          <p:cNvPr id="44036" name="Picture 6"/>
          <p:cNvPicPr>
            <a:picLocks noChangeAspect="1" noChangeArrowheads="1"/>
          </p:cNvPicPr>
          <p:nvPr/>
        </p:nvPicPr>
        <p:blipFill>
          <a:blip r:embed="rId5" cstate="print"/>
          <a:srcRect/>
          <a:stretch>
            <a:fillRect/>
          </a:stretch>
        </p:blipFill>
        <p:spPr bwMode="auto">
          <a:xfrm>
            <a:off x="-1" y="2924944"/>
            <a:ext cx="4476975" cy="2664296"/>
          </a:xfrm>
          <a:prstGeom prst="rect">
            <a:avLst/>
          </a:prstGeom>
          <a:noFill/>
          <a:ln w="9525">
            <a:noFill/>
            <a:miter lim="800000"/>
            <a:headEnd/>
            <a:tailEnd/>
          </a:ln>
        </p:spPr>
      </p:pic>
      <p:pic>
        <p:nvPicPr>
          <p:cNvPr id="44037" name="Picture 7"/>
          <p:cNvPicPr>
            <a:picLocks noChangeAspect="1" noChangeArrowheads="1"/>
          </p:cNvPicPr>
          <p:nvPr/>
        </p:nvPicPr>
        <p:blipFill>
          <a:blip r:embed="rId6" cstate="print"/>
          <a:srcRect/>
          <a:stretch>
            <a:fillRect/>
          </a:stretch>
        </p:blipFill>
        <p:spPr bwMode="auto">
          <a:xfrm>
            <a:off x="4427984" y="2852936"/>
            <a:ext cx="4716016" cy="2736304"/>
          </a:xfrm>
          <a:prstGeom prst="rect">
            <a:avLst/>
          </a:prstGeom>
          <a:noFill/>
          <a:ln w="9525">
            <a:noFill/>
            <a:miter lim="800000"/>
            <a:headEnd/>
            <a:tailEnd/>
          </a:ln>
        </p:spPr>
      </p:pic>
      <p:sp>
        <p:nvSpPr>
          <p:cNvPr id="6" name="Rectangle 5"/>
          <p:cNvSpPr/>
          <p:nvPr/>
        </p:nvSpPr>
        <p:spPr>
          <a:xfrm>
            <a:off x="0" y="5877272"/>
            <a:ext cx="9144000" cy="646331"/>
          </a:xfrm>
          <a:prstGeom prst="rect">
            <a:avLst/>
          </a:prstGeom>
        </p:spPr>
        <p:txBody>
          <a:bodyPr wrap="square">
            <a:spAutoFit/>
          </a:bodyPr>
          <a:lstStyle/>
          <a:p>
            <a:r>
              <a:rPr lang="en-US" dirty="0" smtClean="0"/>
              <a:t>Lines of </a:t>
            </a:r>
            <a:r>
              <a:rPr lang="en-US" dirty="0" err="1" smtClean="0"/>
              <a:t>Zahn</a:t>
            </a:r>
            <a:r>
              <a:rPr lang="en-US" dirty="0" smtClean="0"/>
              <a:t>, gross and microscopic, top, is evidence to prove a clot is PRE-mortem.</a:t>
            </a:r>
          </a:p>
          <a:p>
            <a:r>
              <a:rPr lang="en-US" dirty="0" smtClean="0"/>
              <a:t>Clots appearing like current jelly or chicken fat are said to be POST-mortem.</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3600" dirty="0" smtClean="0"/>
              <a:t>2- Pulmonary embolus with infarction</a:t>
            </a:r>
            <a:endParaRPr lang="en-US" sz="3600"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p:cNvPicPr>
            <a:picLocks noChangeAspect="1"/>
          </p:cNvPicPr>
          <p:nvPr/>
        </p:nvPicPr>
        <p:blipFill>
          <a:blip r:embed="rId3" cstate="print"/>
          <a:srcRect/>
          <a:stretch>
            <a:fillRect/>
          </a:stretch>
        </p:blipFill>
        <p:spPr bwMode="auto">
          <a:xfrm>
            <a:off x="428625" y="285750"/>
            <a:ext cx="4384675" cy="6305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
          <p:cNvPicPr>
            <a:picLocks noChangeAspect="1"/>
          </p:cNvPicPr>
          <p:nvPr/>
        </p:nvPicPr>
        <p:blipFill>
          <a:blip r:embed="rId3" cstate="print"/>
          <a:srcRect/>
          <a:stretch>
            <a:fillRect/>
          </a:stretch>
        </p:blipFill>
        <p:spPr bwMode="auto">
          <a:xfrm>
            <a:off x="381000" y="357188"/>
            <a:ext cx="8405813" cy="6134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3600" dirty="0" smtClean="0"/>
              <a:t>3- Myocardial infarction</a:t>
            </a:r>
            <a:endParaRPr lang="en-US" sz="3600"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Text Box 3"/>
          <p:cNvSpPr txBox="1">
            <a:spLocks noChangeArrowheads="1"/>
          </p:cNvSpPr>
          <p:nvPr/>
        </p:nvSpPr>
        <p:spPr bwMode="auto">
          <a:xfrm>
            <a:off x="7696200" y="6477000"/>
            <a:ext cx="1219200" cy="274638"/>
          </a:xfrm>
          <a:prstGeom prst="rect">
            <a:avLst/>
          </a:prstGeom>
          <a:noFill/>
          <a:ln w="9525">
            <a:noFill/>
            <a:miter lim="800000"/>
            <a:headEnd/>
            <a:tailEnd/>
          </a:ln>
          <a:effectLst/>
        </p:spPr>
        <p:txBody>
          <a:bodyPr>
            <a:spAutoFit/>
          </a:bodyPr>
          <a:lstStyle/>
          <a:p>
            <a:pPr algn="r"/>
            <a:r>
              <a:rPr lang="en-US" sz="1200" i="0"/>
              <a:t>Figure 26.6</a:t>
            </a:r>
          </a:p>
        </p:txBody>
      </p:sp>
      <p:pic>
        <p:nvPicPr>
          <p:cNvPr id="68610" name="Picture 2" descr="http://202.193.198.50/glblnet/severbj1/bl/JPEG1/RENAL129.JPG"/>
          <p:cNvPicPr>
            <a:picLocks noChangeAspect="1" noChangeArrowheads="1"/>
          </p:cNvPicPr>
          <p:nvPr/>
        </p:nvPicPr>
        <p:blipFill>
          <a:blip r:embed="rId2" cstate="print"/>
          <a:srcRect/>
          <a:stretch>
            <a:fillRect/>
          </a:stretch>
        </p:blipFill>
        <p:spPr bwMode="auto">
          <a:xfrm>
            <a:off x="0" y="428604"/>
            <a:ext cx="9144000" cy="5922979"/>
          </a:xfrm>
          <a:prstGeom prst="rect">
            <a:avLst/>
          </a:prstGeom>
          <a:noFill/>
        </p:spPr>
      </p:pic>
      <p:sp>
        <p:nvSpPr>
          <p:cNvPr id="6" name="Title 5"/>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p:cNvPicPr>
          <p:nvPr/>
        </p:nvPicPr>
        <p:blipFill>
          <a:blip r:embed="rId3" cstate="print"/>
          <a:srcRect/>
          <a:stretch>
            <a:fillRect/>
          </a:stretch>
        </p:blipFill>
        <p:spPr bwMode="auto">
          <a:xfrm>
            <a:off x="2123728" y="476672"/>
            <a:ext cx="4392488" cy="60486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Cotran\Images\CH13\F013007.jpg"/>
          <p:cNvPicPr>
            <a:picLocks noChangeAspect="1" noChangeArrowheads="1"/>
          </p:cNvPicPr>
          <p:nvPr/>
        </p:nvPicPr>
        <p:blipFill>
          <a:blip r:embed="rId2" cstate="print"/>
          <a:srcRect/>
          <a:stretch>
            <a:fillRect/>
          </a:stretch>
        </p:blipFill>
        <p:spPr bwMode="auto">
          <a:xfrm>
            <a:off x="899592" y="620688"/>
            <a:ext cx="7190184" cy="5854700"/>
          </a:xfrm>
          <a:prstGeom prst="rect">
            <a:avLst/>
          </a:prstGeom>
          <a:noFill/>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304800" y="381000"/>
            <a:ext cx="8458200" cy="2362200"/>
          </a:xfrm>
        </p:spPr>
        <p:txBody>
          <a:bodyPr lIns="90000" tIns="46800" rIns="90000" bIns="46800">
            <a:normAutofit/>
          </a:bodyPr>
          <a:lstStyle/>
          <a:p>
            <a:pPr defTabSz="457200" eaLnBrk="1" hangingPunct="1">
              <a:buClr>
                <a:srgbClr val="3333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smtClean="0">
                <a:solidFill>
                  <a:srgbClr val="3333FF"/>
                </a:solidFill>
                <a:ea typeface="Arial Unicode MS" pitchFamily="34" charset="-128"/>
                <a:cs typeface="Arial Unicode MS" pitchFamily="34" charset="-128"/>
              </a:rPr>
              <a:t>Myocardial infarction (recent stage)</a:t>
            </a:r>
          </a:p>
        </p:txBody>
      </p:sp>
      <p:pic>
        <p:nvPicPr>
          <p:cNvPr id="94211" name="Picture 3"/>
          <p:cNvPicPr>
            <a:picLocks noChangeAspect="1" noChangeArrowheads="1"/>
          </p:cNvPicPr>
          <p:nvPr/>
        </p:nvPicPr>
        <p:blipFill>
          <a:blip r:embed="rId3" cstate="print"/>
          <a:srcRect/>
          <a:stretch>
            <a:fillRect/>
          </a:stretch>
        </p:blipFill>
        <p:spPr bwMode="auto">
          <a:xfrm>
            <a:off x="1115616" y="2492896"/>
            <a:ext cx="6624736" cy="4104456"/>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MYOCARDIAL INFARCTION </a:t>
            </a:r>
            <a:br>
              <a:rPr lang="en-US" sz="3600" dirty="0" smtClean="0">
                <a:solidFill>
                  <a:schemeClr val="accent1">
                    <a:satMod val="150000"/>
                  </a:schemeClr>
                </a:solidFill>
                <a:latin typeface="Franklin Gothic Demi" pitchFamily="34" charset="0"/>
              </a:rPr>
            </a:br>
            <a:r>
              <a:rPr lang="en-US" sz="3600" dirty="0" smtClean="0">
                <a:solidFill>
                  <a:schemeClr val="accent1">
                    <a:satMod val="150000"/>
                  </a:schemeClr>
                </a:solidFill>
                <a:latin typeface="Franklin Gothic Demi" pitchFamily="34" charset="0"/>
              </a:rPr>
              <a:t>(LATE STAGE)</a:t>
            </a:r>
            <a:endParaRPr lang="en-US" sz="3600" dirty="0">
              <a:solidFill>
                <a:schemeClr val="accent1">
                  <a:satMod val="150000"/>
                </a:schemeClr>
              </a:solidFill>
              <a:latin typeface="Franklin Gothic Demi" pitchFamily="34" charset="0"/>
            </a:endParaRPr>
          </a:p>
        </p:txBody>
      </p:sp>
      <p:pic>
        <p:nvPicPr>
          <p:cNvPr id="3" name="Picture 6" descr="12 c"/>
          <p:cNvPicPr>
            <a:picLocks noChangeAspect="1" noChangeArrowheads="1"/>
          </p:cNvPicPr>
          <p:nvPr/>
        </p:nvPicPr>
        <p:blipFill>
          <a:blip r:embed="rId3" cstate="print"/>
          <a:srcRect/>
          <a:stretch>
            <a:fillRect/>
          </a:stretch>
        </p:blipFill>
        <p:spPr bwMode="auto">
          <a:xfrm>
            <a:off x="251520" y="1700808"/>
            <a:ext cx="8568952" cy="49531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Myocardial infarction:</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myocardial shows:</a:t>
            </a:r>
            <a:endParaRPr lang="en-US" sz="3200" i="1" dirty="0">
              <a:solidFill>
                <a:schemeClr val="accent1">
                  <a:satMod val="150000"/>
                </a:schemeClr>
              </a:solidFill>
              <a:latin typeface="Franklin Gothic Demi" pitchFamily="34" charset="0"/>
            </a:endParaRPr>
          </a:p>
        </p:txBody>
      </p:sp>
      <p:sp>
        <p:nvSpPr>
          <p:cNvPr id="44035" name="TextBox 2"/>
          <p:cNvSpPr txBox="1">
            <a:spLocks noChangeArrowheads="1"/>
          </p:cNvSpPr>
          <p:nvPr/>
        </p:nvSpPr>
        <p:spPr bwMode="auto">
          <a:xfrm>
            <a:off x="214313" y="2032000"/>
            <a:ext cx="8643937" cy="3970318"/>
          </a:xfrm>
          <a:prstGeom prst="rect">
            <a:avLst/>
          </a:prstGeom>
          <a:noFill/>
          <a:ln w="9525">
            <a:noFill/>
            <a:miter lim="800000"/>
            <a:headEnd/>
            <a:tailEnd/>
          </a:ln>
        </p:spPr>
        <p:txBody>
          <a:bodyPr>
            <a:spAutoFit/>
          </a:bodyPr>
          <a:lstStyle/>
          <a:p>
            <a:pPr marL="534988" indent="-534988">
              <a:buFontTx/>
              <a:buBlip>
                <a:blip r:embed="rId3"/>
              </a:buBlip>
            </a:pPr>
            <a:r>
              <a:rPr lang="en-US" sz="2800" dirty="0">
                <a:latin typeface="Franklin Gothic Demi" pitchFamily="34" charset="0"/>
              </a:rPr>
              <a:t>Patchy </a:t>
            </a:r>
            <a:r>
              <a:rPr lang="en-US" sz="2800" dirty="0" err="1">
                <a:latin typeface="Franklin Gothic Demi" pitchFamily="34" charset="0"/>
              </a:rPr>
              <a:t>coagulative</a:t>
            </a:r>
            <a:r>
              <a:rPr lang="en-US" sz="2800" dirty="0">
                <a:latin typeface="Franklin Gothic Demi" pitchFamily="34" charset="0"/>
              </a:rPr>
              <a:t> necrosis of myocardial </a:t>
            </a:r>
            <a:r>
              <a:rPr lang="en-US" sz="2800" dirty="0" err="1">
                <a:latin typeface="Franklin Gothic Demi" pitchFamily="34" charset="0"/>
              </a:rPr>
              <a:t>fibres</a:t>
            </a:r>
            <a:r>
              <a:rPr lang="en-US" sz="2800" dirty="0">
                <a:latin typeface="Franklin Gothic Demi" pitchFamily="34" charset="0"/>
              </a:rPr>
              <a:t>. The dead muscle </a:t>
            </a:r>
            <a:r>
              <a:rPr lang="en-US" sz="2800" dirty="0" err="1">
                <a:latin typeface="Franklin Gothic Demi" pitchFamily="34" charset="0"/>
              </a:rPr>
              <a:t>fibres</a:t>
            </a:r>
            <a:r>
              <a:rPr lang="en-US" sz="2800" dirty="0">
                <a:latin typeface="Franklin Gothic Demi" pitchFamily="34" charset="0"/>
              </a:rPr>
              <a:t> are </a:t>
            </a:r>
            <a:r>
              <a:rPr lang="en-US" sz="2800" dirty="0" err="1">
                <a:latin typeface="Franklin Gothic Demi" pitchFamily="34" charset="0"/>
              </a:rPr>
              <a:t>structureless</a:t>
            </a:r>
            <a:r>
              <a:rPr lang="en-US" sz="2800" dirty="0">
                <a:latin typeface="Franklin Gothic Demi" pitchFamily="34" charset="0"/>
              </a:rPr>
              <a:t> and hyaline.</a:t>
            </a:r>
          </a:p>
          <a:p>
            <a:pPr marL="534988" indent="-534988">
              <a:buFontTx/>
              <a:buBlip>
                <a:blip r:embed="rId3"/>
              </a:buBlip>
            </a:pPr>
            <a:endParaRPr lang="en-US" sz="2800" dirty="0">
              <a:latin typeface="Franklin Gothic Demi" pitchFamily="34" charset="0"/>
            </a:endParaRPr>
          </a:p>
          <a:p>
            <a:pPr marL="534988" indent="-534988">
              <a:buFontTx/>
              <a:buBlip>
                <a:blip r:embed="rId3"/>
              </a:buBlip>
            </a:pPr>
            <a:r>
              <a:rPr lang="en-US" sz="2800" dirty="0">
                <a:latin typeface="Franklin Gothic Demi" pitchFamily="34" charset="0"/>
              </a:rPr>
              <a:t>The necrotic muscle </a:t>
            </a:r>
            <a:r>
              <a:rPr lang="en-US" sz="2800" dirty="0" err="1">
                <a:latin typeface="Franklin Gothic Demi" pitchFamily="34" charset="0"/>
              </a:rPr>
              <a:t>fibres</a:t>
            </a:r>
            <a:r>
              <a:rPr lang="en-US" sz="2800" dirty="0">
                <a:latin typeface="Franklin Gothic Demi" pitchFamily="34" charset="0"/>
              </a:rPr>
              <a:t> are pale with loss of nuclei and striations</a:t>
            </a:r>
            <a:r>
              <a:rPr lang="en-US" sz="2800" dirty="0" smtClean="0">
                <a:latin typeface="Franklin Gothic Demi" pitchFamily="34" charset="0"/>
              </a:rPr>
              <a:t>. Infiltration of </a:t>
            </a:r>
            <a:r>
              <a:rPr lang="en-US" sz="2800" dirty="0" err="1" smtClean="0">
                <a:latin typeface="Franklin Gothic Demi" pitchFamily="34" charset="0"/>
              </a:rPr>
              <a:t>neutrophils</a:t>
            </a:r>
            <a:r>
              <a:rPr lang="en-US" sz="2800" dirty="0" smtClean="0">
                <a:latin typeface="Franklin Gothic Demi" pitchFamily="34" charset="0"/>
              </a:rPr>
              <a:t> in recent stage is seen .</a:t>
            </a:r>
            <a:endParaRPr lang="en-US" sz="2800" dirty="0">
              <a:latin typeface="Franklin Gothic Demi" pitchFamily="34" charset="0"/>
            </a:endParaRPr>
          </a:p>
          <a:p>
            <a:pPr marL="534988" indent="-534988">
              <a:buFontTx/>
              <a:buBlip>
                <a:blip r:embed="rId3"/>
              </a:buBlip>
            </a:pPr>
            <a:endParaRPr lang="en-US" sz="2800" dirty="0">
              <a:latin typeface="Franklin Gothic Demi" pitchFamily="34" charset="0"/>
            </a:endParaRPr>
          </a:p>
          <a:p>
            <a:pPr marL="534988" indent="-534988">
              <a:buFontTx/>
              <a:buBlip>
                <a:blip r:embed="rId3"/>
              </a:buBlip>
            </a:pPr>
            <a:r>
              <a:rPr lang="en-US" sz="2800" dirty="0">
                <a:latin typeface="Franklin Gothic Demi" pitchFamily="34" charset="0"/>
              </a:rPr>
              <a:t>Later granulation tissue formation and fibrosis.</a:t>
            </a:r>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3600" dirty="0" smtClean="0"/>
              <a:t>4- Infarction of the small intestine</a:t>
            </a:r>
            <a:endParaRPr lang="en-US" sz="3600"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p:cNvPicPr>
            <a:picLocks noChangeAspect="1"/>
          </p:cNvPicPr>
          <p:nvPr/>
        </p:nvPicPr>
        <p:blipFill>
          <a:blip r:embed="rId3" cstate="print"/>
          <a:srcRect/>
          <a:stretch>
            <a:fillRect/>
          </a:stretch>
        </p:blipFill>
        <p:spPr bwMode="auto">
          <a:xfrm>
            <a:off x="357188" y="285750"/>
            <a:ext cx="4878387" cy="6280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p:cNvPicPr>
            <a:picLocks noChangeAspect="1"/>
          </p:cNvPicPr>
          <p:nvPr/>
        </p:nvPicPr>
        <p:blipFill>
          <a:blip r:embed="rId3" cstate="print"/>
          <a:srcRect/>
          <a:stretch>
            <a:fillRect/>
          </a:stretch>
        </p:blipFill>
        <p:spPr bwMode="auto">
          <a:xfrm>
            <a:off x="428625" y="285750"/>
            <a:ext cx="5176838" cy="6226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Granulomatous</a:t>
            </a:r>
            <a:r>
              <a:rPr lang="en-US" dirty="0" smtClean="0"/>
              <a:t> diseases</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4000" dirty="0" smtClean="0"/>
              <a:t>Gross and histopathology</a:t>
            </a:r>
            <a:endParaRPr lang="en-US" sz="4000"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3684</TotalTime>
  <Words>2137</Words>
  <Application>Microsoft Office PowerPoint</Application>
  <PresentationFormat>On-screen Show (4:3)</PresentationFormat>
  <Paragraphs>343</Paragraphs>
  <Slides>177</Slides>
  <Notes>75</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177</vt:i4>
      </vt:variant>
    </vt:vector>
  </HeadingPairs>
  <TitlesOfParts>
    <vt:vector size="180" baseType="lpstr">
      <vt:lpstr>Office Theme</vt:lpstr>
      <vt:lpstr>Bitmap Image</vt:lpstr>
      <vt:lpstr>Photo Editor Photo</vt:lpstr>
      <vt:lpstr>Foundation block</vt:lpstr>
      <vt:lpstr>Normal anatomy and histology of organs related to this chapter</vt:lpstr>
      <vt:lpstr>Lung</vt:lpstr>
      <vt:lpstr>Slide 4</vt:lpstr>
      <vt:lpstr>Slide 5</vt:lpstr>
      <vt:lpstr>Slide 6</vt:lpstr>
      <vt:lpstr>Slide 7</vt:lpstr>
      <vt:lpstr>Slide 8</vt:lpstr>
      <vt:lpstr>Slide 9</vt:lpstr>
      <vt:lpstr>Slide 10</vt:lpstr>
      <vt:lpstr>Slide 11</vt:lpstr>
      <vt:lpstr>Cell injury</vt:lpstr>
      <vt:lpstr>1- Fatty liver(Steatosis)</vt:lpstr>
      <vt:lpstr>Slide 14</vt:lpstr>
      <vt:lpstr>Slide 15</vt:lpstr>
      <vt:lpstr>Slide 16</vt:lpstr>
      <vt:lpstr>Slide 17</vt:lpstr>
      <vt:lpstr>Fatty change of the liver: Section of liver shows:</vt:lpstr>
      <vt:lpstr>2- Coagulative necrosis of the kidney</vt:lpstr>
      <vt:lpstr>Slide 20</vt:lpstr>
      <vt:lpstr>Slide 21</vt:lpstr>
      <vt:lpstr> Coagulative necrosis in an infarcted  KIDNEY</vt:lpstr>
      <vt:lpstr>Coagulative necrosis in an infarcted kidney: Section of kidney shows:</vt:lpstr>
      <vt:lpstr>3- Liquefactive necrosis of the brain</vt:lpstr>
      <vt:lpstr>Slide 25</vt:lpstr>
      <vt:lpstr>4- Caseous necrosis of the lung</vt:lpstr>
      <vt:lpstr>Slide 27</vt:lpstr>
      <vt:lpstr>5- Dystrophic calcification of aortic valve</vt:lpstr>
      <vt:lpstr>Slide 29</vt:lpstr>
      <vt:lpstr>6- Dystrophic calcification of the skin</vt:lpstr>
      <vt:lpstr>Slide 31</vt:lpstr>
      <vt:lpstr>Organ: Skin    Dx: DYSTROPHIC CALCIFICATION</vt:lpstr>
      <vt:lpstr> DYSTROPHIC CALCIFICATION </vt:lpstr>
      <vt:lpstr>Dystrophic calcification: Section of skin shows:</vt:lpstr>
      <vt:lpstr>7- Atrophy of the brain and testis</vt:lpstr>
      <vt:lpstr>Slide 36</vt:lpstr>
      <vt:lpstr>Slide 37</vt:lpstr>
      <vt:lpstr>8- Left ventricular hypertrophy</vt:lpstr>
      <vt:lpstr>Slide 39</vt:lpstr>
      <vt:lpstr>9- Prostatic hyperplasia</vt:lpstr>
      <vt:lpstr>Slide 41</vt:lpstr>
      <vt:lpstr>Slide 42</vt:lpstr>
      <vt:lpstr>Slide 43</vt:lpstr>
      <vt:lpstr>Slide 44</vt:lpstr>
      <vt:lpstr>Slide 45</vt:lpstr>
      <vt:lpstr>Hyperplasia of the prostate: Section of prostate shows:</vt:lpstr>
      <vt:lpstr>10-Endocervical sqamous metaplasia </vt:lpstr>
      <vt:lpstr>Slide 48</vt:lpstr>
      <vt:lpstr>Slide 49</vt:lpstr>
      <vt:lpstr>Inflammation and repair</vt:lpstr>
      <vt:lpstr>Gross and histopathology</vt:lpstr>
      <vt:lpstr>1- Fibrinous pericarditis</vt:lpstr>
      <vt:lpstr>Slide 53</vt:lpstr>
      <vt:lpstr>ACUTE FIBRINOUS PERICARDITIS</vt:lpstr>
      <vt:lpstr>ACUTE FIBRINOUS PERICARDITIS</vt:lpstr>
      <vt:lpstr>Fibrinous Pericarditis:  Section of Heart shows:</vt:lpstr>
      <vt:lpstr>2- Acute appendicitis</vt:lpstr>
      <vt:lpstr>ACUTE APPENDICITIS</vt:lpstr>
      <vt:lpstr>Slide 59</vt:lpstr>
      <vt:lpstr>                Acute appendicitis</vt:lpstr>
      <vt:lpstr> ACUTE  APPENDICITIS</vt:lpstr>
      <vt:lpstr> ACUTE APPENDICITIS</vt:lpstr>
      <vt:lpstr>Acute Suppurative appendicitis: Cross Section of Appendix shows:</vt:lpstr>
      <vt:lpstr>3-Skin pilonidal sinus</vt:lpstr>
      <vt:lpstr>         3- FOREIGN BODY REACTION                    (PILONIDAL SINUS)</vt:lpstr>
      <vt:lpstr>Slide 66</vt:lpstr>
      <vt:lpstr> FOREIGN BODY REACTION  (PILONIDAL SINUS)</vt:lpstr>
      <vt:lpstr>Foreign Body reaction (Pilonidal sinus): Section of Skin Shows:</vt:lpstr>
      <vt:lpstr>4-Chronic cholecystitis with stones</vt:lpstr>
      <vt:lpstr>Slide 70</vt:lpstr>
      <vt:lpstr> CHRONIC CHOLECYSTITIS</vt:lpstr>
      <vt:lpstr>Chronic cholecystitis: Section of gallbladder wall shows:</vt:lpstr>
      <vt:lpstr>5- Brain abscess</vt:lpstr>
      <vt:lpstr>Slide 74</vt:lpstr>
      <vt:lpstr>6- Granulation tissue</vt:lpstr>
      <vt:lpstr> GRANULATION TISSUE</vt:lpstr>
      <vt:lpstr> GRANULATION TISSUE</vt:lpstr>
      <vt:lpstr>Granulation Tissue:   Section of fragments of edematous, loose connective tissue shows: </vt:lpstr>
      <vt:lpstr>Circulatory disorders</vt:lpstr>
      <vt:lpstr>Gross and histopathology </vt:lpstr>
      <vt:lpstr>1- Organizing thrombus</vt:lpstr>
      <vt:lpstr>Organizing thrombus in a case of pulmonary embolism</vt:lpstr>
      <vt:lpstr> ORGANIZING THROMBUS</vt:lpstr>
      <vt:lpstr>Organizing thrombus: Cross section of blood vessel shows:</vt:lpstr>
      <vt:lpstr>Slide 85</vt:lpstr>
      <vt:lpstr>2- Pulmonary embolus with infarction</vt:lpstr>
      <vt:lpstr>Slide 87</vt:lpstr>
      <vt:lpstr>Slide 88</vt:lpstr>
      <vt:lpstr>3- Myocardial infarction</vt:lpstr>
      <vt:lpstr>Slide 90</vt:lpstr>
      <vt:lpstr>Slide 91</vt:lpstr>
      <vt:lpstr>Myocardial infarction (recent stage)</vt:lpstr>
      <vt:lpstr> MYOCARDIAL INFARCTION  (LATE STAGE)</vt:lpstr>
      <vt:lpstr>Myocardial infarction: Section of myocardial shows:</vt:lpstr>
      <vt:lpstr>4- Infarction of the small intestine</vt:lpstr>
      <vt:lpstr>Slide 96</vt:lpstr>
      <vt:lpstr>Slide 97</vt:lpstr>
      <vt:lpstr>Granulomatous diseases</vt:lpstr>
      <vt:lpstr>Gross and histopathology</vt:lpstr>
      <vt:lpstr>1- Tuberculosis of the lung</vt:lpstr>
      <vt:lpstr>Ghon’s Complex</vt:lpstr>
      <vt:lpstr>      Miliary tuberculosis</vt:lpstr>
      <vt:lpstr>Slide 103</vt:lpstr>
      <vt:lpstr>Tuberculous Granulomas</vt:lpstr>
      <vt:lpstr>Caseation Necrosis</vt:lpstr>
      <vt:lpstr>Slide 106</vt:lpstr>
      <vt:lpstr>Slide 107</vt:lpstr>
      <vt:lpstr>Miliary tuberculosis of the lung : </vt:lpstr>
      <vt:lpstr>2- Tuberculous lymphadenitis</vt:lpstr>
      <vt:lpstr>Slide 110</vt:lpstr>
      <vt:lpstr>Slide 111</vt:lpstr>
      <vt:lpstr>Slide 112</vt:lpstr>
      <vt:lpstr>Tuberculous lymphadenitis : Section of a lymph node with connective tissue capsule and lymphoid tissue shows: </vt:lpstr>
      <vt:lpstr>3- Bilharziasis of the colon</vt:lpstr>
      <vt:lpstr> COLONIC BILHARZIASIS</vt:lpstr>
      <vt:lpstr> BILHARZIASIS (COLON)</vt:lpstr>
      <vt:lpstr>SCHISTOSOMIASIS OF THE URINARY BLADDER </vt:lpstr>
      <vt:lpstr>Bilharziasis of the rectum\urinary bladder: Section of fragments of rectal\urinary bladder mucosa shows:</vt:lpstr>
      <vt:lpstr>5- Cutaneous leishmaniasis</vt:lpstr>
      <vt:lpstr>Slide 120</vt:lpstr>
      <vt:lpstr>Slide 121</vt:lpstr>
      <vt:lpstr>Slide 122</vt:lpstr>
      <vt:lpstr>Slide 123</vt:lpstr>
      <vt:lpstr> Neoplasia</vt:lpstr>
      <vt:lpstr>Benign tumours                                                                                      Gross and histopathology</vt:lpstr>
      <vt:lpstr>1- Adenomatous polyp of rectum / colon</vt:lpstr>
      <vt:lpstr>Slide 127</vt:lpstr>
      <vt:lpstr>Slide 128</vt:lpstr>
      <vt:lpstr>2- Lipoma</vt:lpstr>
      <vt:lpstr>            2-Lipoma of the neck</vt:lpstr>
      <vt:lpstr>Subcutaneous lipoma</vt:lpstr>
      <vt:lpstr>Lipoma</vt:lpstr>
      <vt:lpstr>3- Intradermal nevus</vt:lpstr>
      <vt:lpstr>Slide 134</vt:lpstr>
      <vt:lpstr> NEVUS (SKIN)</vt:lpstr>
      <vt:lpstr> NEVUS (SKIN)</vt:lpstr>
      <vt:lpstr>Nevus:  Section of Skin shows:  </vt:lpstr>
      <vt:lpstr>4- Multiple uterine leiomyomata</vt:lpstr>
      <vt:lpstr>Slide 139</vt:lpstr>
      <vt:lpstr>Slide 140</vt:lpstr>
      <vt:lpstr>Slide 141</vt:lpstr>
      <vt:lpstr>Slide 142</vt:lpstr>
      <vt:lpstr>Leiomyoma: Section of tumour shows:</vt:lpstr>
      <vt:lpstr>5- Chondroma</vt:lpstr>
      <vt:lpstr>Slide 145</vt:lpstr>
      <vt:lpstr> CHONDROMA OF BONE</vt:lpstr>
      <vt:lpstr>Chondroma: Section of tumour shows:</vt:lpstr>
      <vt:lpstr>6- Hemangioma</vt:lpstr>
      <vt:lpstr>Slide 149</vt:lpstr>
      <vt:lpstr> HAEMANGIOMA (SKIN)</vt:lpstr>
      <vt:lpstr> HAEMANGIOMA</vt:lpstr>
      <vt:lpstr>Haemangioma: Section of skin shows:</vt:lpstr>
      <vt:lpstr>7- Teratoma , dermoid cyst of the ovary</vt:lpstr>
      <vt:lpstr>Slide 154</vt:lpstr>
      <vt:lpstr>Slide 155</vt:lpstr>
      <vt:lpstr>Slide 156</vt:lpstr>
      <vt:lpstr> DERMOID CYST OF THE OVARY (BENIGN CYSTIC TERATOMA OF THE OVARY)</vt:lpstr>
      <vt:lpstr>Dermoid cyst of the ovary: section of the cyst wall shows:</vt:lpstr>
      <vt:lpstr>Neoplasia –malignant tumours</vt:lpstr>
      <vt:lpstr>1- Squamous cell carcinoma of the skin</vt:lpstr>
      <vt:lpstr>        1- SQUAMOUS CELL CARCINOMA (SKIN) </vt:lpstr>
      <vt:lpstr>Slide 162</vt:lpstr>
      <vt:lpstr>Slide 163</vt:lpstr>
      <vt:lpstr> SQUAMOUS CELL CARCINOMA</vt:lpstr>
      <vt:lpstr>Squamous cell carcinoma of the skin : Section of the skin shows an ulcer covered by inflammatory exudate .</vt:lpstr>
      <vt:lpstr>2- Adenocarcinoma of the large intestine</vt:lpstr>
      <vt:lpstr>Organ: Colon      Dx: adenocarcinoma</vt:lpstr>
      <vt:lpstr>Slide 168</vt:lpstr>
      <vt:lpstr>Slide 169</vt:lpstr>
      <vt:lpstr>Slide 170</vt:lpstr>
      <vt:lpstr>Slide 171</vt:lpstr>
      <vt:lpstr>Adenocarcinoma of the large intestine: Section of large intestine shows:</vt:lpstr>
      <vt:lpstr>3- Leiomyosarcoma</vt:lpstr>
      <vt:lpstr>Slide 174</vt:lpstr>
      <vt:lpstr>Slide 175</vt:lpstr>
      <vt:lpstr>Slide 176</vt:lpstr>
      <vt:lpstr>Slide 177</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Foundation block</dc:title>
  <dc:creator>Mr. Amer Shafie</dc:creator>
  <cp:lastModifiedBy>Mr. Amer Shafie</cp:lastModifiedBy>
  <cp:revision>178</cp:revision>
  <dcterms:created xsi:type="dcterms:W3CDTF">2010-05-18T06:02:25Z</dcterms:created>
  <dcterms:modified xsi:type="dcterms:W3CDTF">2012-09-15T10:23:04Z</dcterms:modified>
</cp:coreProperties>
</file>