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691" r:id="rId2"/>
    <p:sldId id="692" r:id="rId3"/>
    <p:sldId id="693" r:id="rId4"/>
    <p:sldId id="738" r:id="rId5"/>
    <p:sldId id="695" r:id="rId6"/>
    <p:sldId id="696" r:id="rId7"/>
    <p:sldId id="697" r:id="rId8"/>
    <p:sldId id="698" r:id="rId9"/>
    <p:sldId id="761" r:id="rId10"/>
    <p:sldId id="701" r:id="rId11"/>
    <p:sldId id="702" r:id="rId12"/>
    <p:sldId id="703" r:id="rId13"/>
    <p:sldId id="757" r:id="rId14"/>
    <p:sldId id="758" r:id="rId15"/>
    <p:sldId id="759" r:id="rId16"/>
    <p:sldId id="707" r:id="rId17"/>
    <p:sldId id="710" r:id="rId18"/>
    <p:sldId id="711" r:id="rId19"/>
    <p:sldId id="712" r:id="rId20"/>
    <p:sldId id="713" r:id="rId21"/>
    <p:sldId id="714" r:id="rId22"/>
    <p:sldId id="715" r:id="rId23"/>
    <p:sldId id="716" r:id="rId24"/>
    <p:sldId id="751" r:id="rId25"/>
    <p:sldId id="750" r:id="rId26"/>
    <p:sldId id="75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0244" autoAdjust="0"/>
  </p:normalViewPr>
  <p:slideViewPr>
    <p:cSldViewPr>
      <p:cViewPr varScale="1">
        <p:scale>
          <a:sx n="85" d="100"/>
          <a:sy n="85" d="100"/>
        </p:scale>
        <p:origin x="-17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CCC52-77A1-4264-AC2C-972304A3701A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0D0CF-7A23-4EA1-97A0-297F96E92A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1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098D3F-16F5-4FCE-99A5-ED407A0C0D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6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A742A-C62E-4AC9-A981-822BBA45A2F0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acid fast stain for acid fast bacteria is also called the Ziel-Neilseon stain, or simply AFB stain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312853-E221-41B4-9003-5CC6CE9A06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101182-DB7D-44A7-BB30-76EDB19859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949D6B-3736-4B98-A30C-C218F916FB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DE982C-0AFD-4E77-AE9F-6CB096A8B2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C014B3-850E-42A5-B718-D781EBF624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43A81-A907-45F4-919E-A0686AEB8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1E1B2-87E4-486A-9C3F-684719F7BAE8}" type="datetimeFigureOut">
              <a:rPr lang="en-US" smtClean="0"/>
              <a:pPr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62620-3FB6-421B-B1D3-5F07E7695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Granulomatous</a:t>
            </a:r>
            <a:r>
              <a:rPr lang="en-US" dirty="0" smtClean="0"/>
              <a:t> diseases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008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0" y="60960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MORE </a:t>
            </a:r>
            <a:r>
              <a:rPr lang="en-US" sz="3600" b="1" dirty="0">
                <a:solidFill>
                  <a:srgbClr val="3333FF"/>
                </a:solidFill>
              </a:rPr>
              <a:t>A</a:t>
            </a:r>
            <a:r>
              <a:rPr lang="en-US" sz="3600" b="1" dirty="0">
                <a:solidFill>
                  <a:srgbClr val="FF0000"/>
                </a:solidFill>
              </a:rPr>
              <a:t>CID-</a:t>
            </a:r>
            <a:r>
              <a:rPr lang="en-US" sz="3600" b="1" dirty="0">
                <a:solidFill>
                  <a:srgbClr val="3333FF"/>
                </a:solidFill>
              </a:rPr>
              <a:t>F</a:t>
            </a:r>
            <a:r>
              <a:rPr lang="en-US" sz="3600" b="1" dirty="0">
                <a:solidFill>
                  <a:srgbClr val="FF0000"/>
                </a:solidFill>
              </a:rPr>
              <a:t>AST </a:t>
            </a:r>
            <a:r>
              <a:rPr lang="en-US" sz="3600" b="1" dirty="0">
                <a:solidFill>
                  <a:srgbClr val="3333FF"/>
                </a:solidFill>
              </a:rPr>
              <a:t>B</a:t>
            </a:r>
            <a:r>
              <a:rPr lang="en-US" sz="3600" b="1" dirty="0">
                <a:solidFill>
                  <a:srgbClr val="FF0000"/>
                </a:solidFill>
              </a:rPr>
              <a:t>ACILLI, </a:t>
            </a:r>
            <a:r>
              <a:rPr lang="en-US" sz="3600" b="1" dirty="0">
                <a:solidFill>
                  <a:srgbClr val="3333FF"/>
                </a:solidFill>
              </a:rPr>
              <a:t>AFB</a:t>
            </a:r>
            <a:r>
              <a:rPr lang="en-US" sz="3600" b="1" dirty="0">
                <a:solidFill>
                  <a:srgbClr val="FF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2"/>
                </a:solidFill>
              </a:rPr>
              <a:t>Miliary</a:t>
            </a:r>
            <a:r>
              <a:rPr lang="en-US" sz="3600" dirty="0" smtClean="0">
                <a:solidFill>
                  <a:schemeClr val="tx2"/>
                </a:solidFill>
              </a:rPr>
              <a:t> tuberculosis of the lung :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 of the lung shows :                                The alveolar </a:t>
            </a:r>
            <a:r>
              <a:rPr lang="en-US" dirty="0" err="1" smtClean="0"/>
              <a:t>septae</a:t>
            </a:r>
            <a:r>
              <a:rPr lang="en-US" dirty="0" smtClean="0"/>
              <a:t> contain many tubercles which consist of </a:t>
            </a:r>
            <a:r>
              <a:rPr lang="en-US" dirty="0" err="1" smtClean="0"/>
              <a:t>epithelioid</a:t>
            </a:r>
            <a:r>
              <a:rPr lang="en-US" dirty="0" smtClean="0"/>
              <a:t> cells , few </a:t>
            </a:r>
            <a:r>
              <a:rPr lang="en-US" dirty="0" err="1" smtClean="0"/>
              <a:t>langhan’s</a:t>
            </a:r>
            <a:r>
              <a:rPr lang="en-US" dirty="0" smtClean="0"/>
              <a:t> giant cells and peripheral rim of lymphocytes with or without </a:t>
            </a:r>
            <a:r>
              <a:rPr lang="en-US" dirty="0" err="1" smtClean="0"/>
              <a:t>caseation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</a:t>
            </a:r>
            <a:r>
              <a:rPr lang="en-US" sz="3600" dirty="0" err="1" smtClean="0"/>
              <a:t>Tuberculous</a:t>
            </a:r>
            <a:r>
              <a:rPr lang="en-US" sz="3600" dirty="0" smtClean="0"/>
              <a:t> lymphadenitis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Mr. Amer Shafie\My Documents\My Pictures\499421250_99b8ddd5ff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88900"/>
            <a:ext cx="8128000" cy="668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Mr. Amer Shafie\My Documents\My Pictures\PIC0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Mr. Amer Shafie\My Documents\My Pictures\PIC0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Tuberculous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lymphadenitis 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a lymph node with connective tissue capsule and lymphoid tissue shows: 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357188" y="2032000"/>
            <a:ext cx="8429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Many round and oval tubercles/ granulomas with or without central caseation that appears structureless, homogenous and pink in colour.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granulomas consists of epithelioid cells, few langhan’s giant cells (large cell with multiple peripheral nuclei) and  peripheral rim of lymphocytes.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 </a:t>
            </a:r>
            <a:r>
              <a:rPr lang="en-US" sz="3600" dirty="0" err="1" smtClean="0"/>
              <a:t>Bilharziasis</a:t>
            </a:r>
            <a:r>
              <a:rPr lang="en-US" sz="3600" dirty="0" smtClean="0"/>
              <a:t> of the colon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COLONIC BILHARZIASIS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BILHARZIASIS (COLON)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Gross and histopathology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SCHISTOSOMIASIS OF THE URINARY BLADDER 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Bilharziasis of the rectum\urinary bladder: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fragments of rectal\urinary bladder mucosa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85750" y="2179638"/>
            <a:ext cx="85725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Many Bilharzial ova with yellow brown shells in mucosa and submucosa surrounded by fibrosis and chronic inflammatory cells consisting of lymphocytes, plasma cells and many eosinophils.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Few granulomas are seen around the ova.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4- </a:t>
            </a:r>
            <a:r>
              <a:rPr lang="en-US" sz="4000" dirty="0" err="1" smtClean="0"/>
              <a:t>Cutaneous</a:t>
            </a:r>
            <a:r>
              <a:rPr lang="en-US" sz="4000" dirty="0" smtClean="0"/>
              <a:t> </a:t>
            </a:r>
            <a:r>
              <a:rPr lang="en-US" sz="4000" dirty="0" err="1" smtClean="0"/>
              <a:t>leishmaniasis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7" name="Picture 1" descr="C:\Documents and Settings\Mr. Amer Shafie\My Documents\My Pictures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2664296" cy="3600400"/>
          </a:xfrm>
          <a:prstGeom prst="rect">
            <a:avLst/>
          </a:prstGeom>
          <a:noFill/>
        </p:spPr>
      </p:pic>
      <p:pic>
        <p:nvPicPr>
          <p:cNvPr id="133122" name="Picture 2" descr="http://t1.gstatic.com/images?q=tbn:ANd9GcTtVUm0B7Ok_88imLBPvpRUsbwSWm4r5fXQuAetm6sBq_PcCFUMK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2952328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C:\Documents and Settings\Mr. Amer Shafie\My Documents\My Pictures\leishmaniasis_1_061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424936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http://www.e-ijd.org/articles/2011/56/4/images/IndianJDermatol_2011_56_4_428_84750_u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712968" cy="58772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5949281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Histological view shows marked cellular infiltration and parasites (</a:t>
            </a:r>
            <a:r>
              <a:rPr lang="en-US" sz="2400" dirty="0" err="1" smtClean="0"/>
              <a:t>Leishman</a:t>
            </a:r>
            <a:r>
              <a:rPr lang="en-US" sz="2400" dirty="0" smtClean="0"/>
              <a:t> bodies) within macrophages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5445224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Picture  shows a macrophage containing </a:t>
            </a:r>
            <a:r>
              <a:rPr lang="en-US" sz="2400" dirty="0" err="1" smtClean="0"/>
              <a:t>Leishmania</a:t>
            </a:r>
            <a:r>
              <a:rPr lang="en-US" sz="2400" dirty="0" smtClean="0"/>
              <a:t>  </a:t>
            </a:r>
            <a:r>
              <a:rPr lang="en-US" sz="2400" dirty="0" err="1" smtClean="0"/>
              <a:t>amastigotes</a:t>
            </a:r>
            <a:r>
              <a:rPr lang="en-US" sz="2400" dirty="0" smtClean="0"/>
              <a:t> with characteristic features (round nucleus, rod-shaped </a:t>
            </a:r>
            <a:r>
              <a:rPr lang="en-US" sz="2400" dirty="0" err="1" smtClean="0"/>
              <a:t>kinetoplast</a:t>
            </a:r>
            <a:r>
              <a:rPr lang="en-US" sz="2400" dirty="0" smtClean="0"/>
              <a:t>; arrows) .</a:t>
            </a:r>
            <a:endParaRPr lang="en-US" sz="2400" dirty="0"/>
          </a:p>
        </p:txBody>
      </p:sp>
      <p:pic>
        <p:nvPicPr>
          <p:cNvPr id="130050" name="Picture 2" descr="Image of a bone marrow biopsy showing a macrophage containing Leishmania amastigote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28800"/>
            <a:ext cx="3744416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Tuberculosis of the lung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hon complex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219200"/>
            <a:ext cx="8305800" cy="5438775"/>
          </a:xfrm>
          <a:noFill/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848600" cy="6858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Ghon’s</a:t>
            </a:r>
            <a:r>
              <a:rPr lang="en-US" dirty="0" smtClean="0"/>
              <a:t> Complex</a:t>
            </a:r>
          </a:p>
        </p:txBody>
      </p:sp>
      <p:sp>
        <p:nvSpPr>
          <p:cNvPr id="143364" name="AutoShape 4"/>
          <p:cNvSpPr>
            <a:spLocks noChangeArrowheads="1"/>
          </p:cNvSpPr>
          <p:nvPr/>
        </p:nvSpPr>
        <p:spPr bwMode="auto">
          <a:xfrm>
            <a:off x="1905000" y="33528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143365" name="AutoShape 5"/>
          <p:cNvSpPr>
            <a:spLocks noChangeArrowheads="1"/>
          </p:cNvSpPr>
          <p:nvPr/>
        </p:nvSpPr>
        <p:spPr bwMode="auto">
          <a:xfrm>
            <a:off x="7848600" y="3429000"/>
            <a:ext cx="609600" cy="381000"/>
          </a:xfrm>
          <a:prstGeom prst="leftArrow">
            <a:avLst>
              <a:gd name="adj1" fmla="val 50000"/>
              <a:gd name="adj2" fmla="val 4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autoUpdateAnimBg="0"/>
      <p:bldP spid="143364" grpId="0" animBg="1"/>
      <p:bldP spid="1433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412776"/>
            <a:ext cx="460851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</a:t>
            </a:r>
            <a:r>
              <a:rPr lang="en-US" dirty="0" err="1" smtClean="0"/>
              <a:t>Miliary</a:t>
            </a:r>
            <a:r>
              <a:rPr lang="en-US" dirty="0" smtClean="0"/>
              <a:t> tuberculosis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:\eDitionsContent\0721601871\graphics\fullsize\S01871-001-f020.jpg"/>
          <p:cNvPicPr>
            <a:picLocks noChangeAspect="1" noChangeArrowheads="1"/>
          </p:cNvPicPr>
          <p:nvPr/>
        </p:nvPicPr>
        <p:blipFill>
          <a:blip r:embed="rId3" cstate="print"/>
          <a:srcRect b="7434"/>
          <a:stretch>
            <a:fillRect/>
          </a:stretch>
        </p:blipFill>
        <p:spPr bwMode="auto">
          <a:xfrm>
            <a:off x="1619672" y="260648"/>
            <a:ext cx="5760640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44" y="594928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Organ: lung          </a:t>
            </a:r>
            <a:r>
              <a:rPr lang="en-US" sz="2400" dirty="0" err="1" smtClean="0">
                <a:latin typeface="Verdana" pitchFamily="34" charset="0"/>
              </a:rPr>
              <a:t>Dx</a:t>
            </a:r>
            <a:r>
              <a:rPr lang="en-US" sz="2400" dirty="0" smtClean="0">
                <a:latin typeface="Verdana" pitchFamily="34" charset="0"/>
              </a:rPr>
              <a:t> : </a:t>
            </a:r>
            <a:r>
              <a:rPr lang="en-US" sz="2400" dirty="0" err="1" smtClean="0">
                <a:latin typeface="Verdana" pitchFamily="34" charset="0"/>
              </a:rPr>
              <a:t>Caseous</a:t>
            </a:r>
            <a:r>
              <a:rPr lang="en-US" sz="2400" dirty="0" smtClean="0">
                <a:latin typeface="Verdana" pitchFamily="34" charset="0"/>
              </a:rPr>
              <a:t> necrosis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smtClean="0">
                <a:latin typeface="Verdana" pitchFamily="34" charset="0"/>
              </a:rPr>
              <a:t>(tuberculosis)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7575" y="1671638"/>
            <a:ext cx="7153275" cy="4319587"/>
          </a:xfrm>
          <a:noFill/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Tuberculous Granulomas</a:t>
            </a:r>
          </a:p>
        </p:txBody>
      </p:sp>
      <p:sp>
        <p:nvSpPr>
          <p:cNvPr id="153604" name="AutoShape 4"/>
          <p:cNvSpPr>
            <a:spLocks noChangeArrowheads="1"/>
          </p:cNvSpPr>
          <p:nvPr/>
        </p:nvSpPr>
        <p:spPr bwMode="auto">
          <a:xfrm>
            <a:off x="3352800" y="3200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153605" name="AutoShape 5"/>
          <p:cNvSpPr>
            <a:spLocks noChangeArrowheads="1"/>
          </p:cNvSpPr>
          <p:nvPr/>
        </p:nvSpPr>
        <p:spPr bwMode="auto">
          <a:xfrm>
            <a:off x="6781800" y="3581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utoUpdateAnimBg="0"/>
      <p:bldP spid="153604" grpId="0" animBg="1"/>
      <p:bldP spid="1536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UNG03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>
          <a:xfrm>
            <a:off x="841375" y="1793875"/>
            <a:ext cx="7232650" cy="3994150"/>
          </a:xfrm>
          <a:noFill/>
        </p:spPr>
      </p:pic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Caseation Necrosis</a:t>
            </a:r>
          </a:p>
        </p:txBody>
      </p:sp>
      <p:sp>
        <p:nvSpPr>
          <p:cNvPr id="154628" name="AutoShape 4"/>
          <p:cNvSpPr>
            <a:spLocks noChangeArrowheads="1"/>
          </p:cNvSpPr>
          <p:nvPr/>
        </p:nvSpPr>
        <p:spPr bwMode="auto">
          <a:xfrm>
            <a:off x="5715000" y="18288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154629" name="AutoShape 5"/>
          <p:cNvSpPr>
            <a:spLocks noChangeArrowheads="1"/>
          </p:cNvSpPr>
          <p:nvPr/>
        </p:nvSpPr>
        <p:spPr bwMode="auto">
          <a:xfrm>
            <a:off x="4953000" y="4343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autoUpdateAnimBg="0"/>
      <p:bldP spid="154628" grpId="0" animBg="1"/>
      <p:bldP spid="1546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r. Amer Shafie\My Documents\most related BOOKS\general books\lectures\M.D.presentation\PRACTICAL SESSIONS\slides for practical classes\A 2      52\15 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358062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47664" y="476672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Epitheloid cells in </a:t>
            </a:r>
            <a:r>
              <a:rPr lang="en-US" sz="3200" dirty="0" err="1" smtClean="0"/>
              <a:t>Granuloma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3918</TotalTime>
  <Words>264</Words>
  <Application>Microsoft Macintosh PowerPoint</Application>
  <PresentationFormat>On-screen Show (4:3)</PresentationFormat>
  <Paragraphs>37</Paragraphs>
  <Slides>26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Granulomatous diseases</vt:lpstr>
      <vt:lpstr>Gross and histopathology</vt:lpstr>
      <vt:lpstr>1- Tuberculosis of the lung</vt:lpstr>
      <vt:lpstr>Ghon’s Complex</vt:lpstr>
      <vt:lpstr>      Miliary tuberculosis</vt:lpstr>
      <vt:lpstr>PowerPoint Presentation</vt:lpstr>
      <vt:lpstr>Tuberculous Granulomas</vt:lpstr>
      <vt:lpstr>Caseation Necrosis</vt:lpstr>
      <vt:lpstr>PowerPoint Presentation</vt:lpstr>
      <vt:lpstr>PowerPoint Presentation</vt:lpstr>
      <vt:lpstr>Miliary tuberculosis of the lung : </vt:lpstr>
      <vt:lpstr>2- Tuberculous lymphadenitis</vt:lpstr>
      <vt:lpstr>PowerPoint Presentation</vt:lpstr>
      <vt:lpstr>PowerPoint Presentation</vt:lpstr>
      <vt:lpstr>PowerPoint Presentation</vt:lpstr>
      <vt:lpstr>Tuberculous lymphadenitis : Section of a lymph node with connective tissue capsule and lymphoid tissue shows: </vt:lpstr>
      <vt:lpstr>3- Bilharziasis of the colon</vt:lpstr>
      <vt:lpstr> COLONIC BILHARZIASIS</vt:lpstr>
      <vt:lpstr> BILHARZIASIS (COLON)</vt:lpstr>
      <vt:lpstr>SCHISTOSOMIASIS OF THE URINARY BLADDER </vt:lpstr>
      <vt:lpstr>Bilharziasis of the rectum\urinary bladder: Section of fragments of rectal\urinary bladder mucosa shows:</vt:lpstr>
      <vt:lpstr>4- Cutaneous leishmaniasis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block</dc:title>
  <dc:creator>Mr. Amer Shafie</dc:creator>
  <cp:lastModifiedBy>muath alsubih</cp:lastModifiedBy>
  <cp:revision>181</cp:revision>
  <dcterms:created xsi:type="dcterms:W3CDTF">2010-05-18T06:02:25Z</dcterms:created>
  <dcterms:modified xsi:type="dcterms:W3CDTF">2012-10-07T14:07:37Z</dcterms:modified>
</cp:coreProperties>
</file>