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287" r:id="rId3"/>
    <p:sldId id="719" r:id="rId4"/>
    <p:sldId id="721" r:id="rId5"/>
    <p:sldId id="544" r:id="rId6"/>
    <p:sldId id="288" r:id="rId7"/>
    <p:sldId id="546" r:id="rId8"/>
    <p:sldId id="547" r:id="rId9"/>
    <p:sldId id="289" r:id="rId10"/>
    <p:sldId id="290" r:id="rId11"/>
    <p:sldId id="291" r:id="rId12"/>
    <p:sldId id="722" r:id="rId13"/>
    <p:sldId id="769" r:id="rId14"/>
    <p:sldId id="302" r:id="rId15"/>
    <p:sldId id="725" r:id="rId16"/>
    <p:sldId id="726" r:id="rId17"/>
    <p:sldId id="727" r:id="rId18"/>
    <p:sldId id="729" r:id="rId19"/>
    <p:sldId id="535" r:id="rId20"/>
    <p:sldId id="723" r:id="rId21"/>
    <p:sldId id="550" r:id="rId22"/>
    <p:sldId id="551" r:id="rId23"/>
    <p:sldId id="731" r:id="rId24"/>
    <p:sldId id="732" r:id="rId25"/>
    <p:sldId id="315" r:id="rId26"/>
    <p:sldId id="733" r:id="rId27"/>
    <p:sldId id="567" r:id="rId28"/>
    <p:sldId id="686" r:id="rId29"/>
    <p:sldId id="570" r:id="rId30"/>
    <p:sldId id="572" r:id="rId31"/>
    <p:sldId id="734" r:id="rId32"/>
    <p:sldId id="574" r:id="rId33"/>
    <p:sldId id="575" r:id="rId34"/>
    <p:sldId id="736" r:id="rId35"/>
    <p:sldId id="737" r:id="rId36"/>
    <p:sldId id="738" r:id="rId37"/>
    <p:sldId id="740" r:id="rId38"/>
    <p:sldId id="339" r:id="rId39"/>
    <p:sldId id="340" r:id="rId40"/>
    <p:sldId id="341" r:id="rId41"/>
    <p:sldId id="595" r:id="rId42"/>
    <p:sldId id="596" r:id="rId43"/>
    <p:sldId id="597" r:id="rId44"/>
    <p:sldId id="684" r:id="rId45"/>
    <p:sldId id="599" r:id="rId46"/>
    <p:sldId id="387" r:id="rId47"/>
    <p:sldId id="741" r:id="rId48"/>
    <p:sldId id="742" r:id="rId49"/>
    <p:sldId id="601" r:id="rId50"/>
    <p:sldId id="770" r:id="rId51"/>
    <p:sldId id="608" r:id="rId52"/>
    <p:sldId id="743" r:id="rId53"/>
    <p:sldId id="695" r:id="rId54"/>
    <p:sldId id="697" r:id="rId55"/>
    <p:sldId id="701" r:id="rId56"/>
    <p:sldId id="702" r:id="rId57"/>
    <p:sldId id="744" r:id="rId58"/>
    <p:sldId id="745" r:id="rId59"/>
    <p:sldId id="746" r:id="rId60"/>
    <p:sldId id="707" r:id="rId61"/>
    <p:sldId id="711" r:id="rId62"/>
    <p:sldId id="712" r:id="rId63"/>
    <p:sldId id="713" r:id="rId64"/>
    <p:sldId id="714" r:id="rId65"/>
    <p:sldId id="748" r:id="rId66"/>
    <p:sldId id="750" r:id="rId67"/>
    <p:sldId id="751" r:id="rId68"/>
    <p:sldId id="639" r:id="rId69"/>
    <p:sldId id="640" r:id="rId70"/>
    <p:sldId id="752" r:id="rId71"/>
    <p:sldId id="630" r:id="rId72"/>
    <p:sldId id="629" r:id="rId73"/>
    <p:sldId id="645" r:id="rId74"/>
    <p:sldId id="646" r:id="rId75"/>
    <p:sldId id="648" r:id="rId76"/>
    <p:sldId id="651" r:id="rId77"/>
    <p:sldId id="753" r:id="rId78"/>
    <p:sldId id="653" r:id="rId79"/>
    <p:sldId id="656" r:id="rId80"/>
    <p:sldId id="658" r:id="rId81"/>
    <p:sldId id="659" r:id="rId82"/>
    <p:sldId id="676" r:id="rId83"/>
    <p:sldId id="663" r:id="rId84"/>
    <p:sldId id="664" r:id="rId85"/>
    <p:sldId id="755" r:id="rId86"/>
    <p:sldId id="452" r:id="rId87"/>
    <p:sldId id="756" r:id="rId88"/>
    <p:sldId id="636" r:id="rId89"/>
    <p:sldId id="637" r:id="rId90"/>
    <p:sldId id="689" r:id="rId91"/>
    <p:sldId id="758" r:id="rId92"/>
    <p:sldId id="530" r:id="rId93"/>
    <p:sldId id="508" r:id="rId94"/>
    <p:sldId id="759" r:id="rId95"/>
    <p:sldId id="761" r:id="rId96"/>
    <p:sldId id="762" r:id="rId97"/>
    <p:sldId id="496" r:id="rId98"/>
    <p:sldId id="764" r:id="rId99"/>
    <p:sldId id="766" r:id="rId100"/>
    <p:sldId id="767"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67" autoAdjust="0"/>
  </p:normalViewPr>
  <p:slideViewPr>
    <p:cSldViewPr>
      <p:cViewPr varScale="1">
        <p:scale>
          <a:sx n="60" d="100"/>
          <a:sy n="60" d="100"/>
        </p:scale>
        <p:origin x="-78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CCC52-77A1-4264-AC2C-972304A3701A}" type="datetimeFigureOut">
              <a:rPr lang="en-US" smtClean="0"/>
              <a:pPr/>
              <a:t>11/7/2012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2</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dirty="0" smtClean="0"/>
              <a:t>This change is reversible </a:t>
            </a:r>
            <a:r>
              <a:rPr lang="en-US" dirty="0" smtClean="0"/>
              <a:t>. The liver is enlarged and yellow in color .</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226191-4F1D-41FB-A4B7-6E77B9E7F13F}" type="slidenum">
              <a:rPr lang="en-US"/>
              <a:pPr fontAlgn="base">
                <a:spcBef>
                  <a:spcPct val="0"/>
                </a:spcBef>
                <a:spcAft>
                  <a:spcPct val="0"/>
                </a:spcAft>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(A) shows a brain tissue with narrow </a:t>
            </a:r>
            <a:r>
              <a:rPr lang="en-US" dirty="0" err="1" smtClean="0"/>
              <a:t>gyri</a:t>
            </a:r>
            <a:r>
              <a:rPr lang="en-US" dirty="0" smtClean="0"/>
              <a:t> and wide </a:t>
            </a:r>
            <a:r>
              <a:rPr lang="en-US" dirty="0" err="1" smtClean="0"/>
              <a:t>sulci</a:t>
            </a:r>
            <a:r>
              <a:rPr lang="en-US" dirty="0" smtClean="0"/>
              <a:t> in Alzheimer disease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dirty="0" smtClean="0">
              <a:latin typeface="Arial Unicode MS"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19</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21</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20FDE7-9675-4B0B-940E-DE8CD8693F8B}" type="slidenum">
              <a:rPr lang="en-US"/>
              <a:pPr fontAlgn="base">
                <a:spcBef>
                  <a:spcPct val="0"/>
                </a:spcBef>
                <a:spcAft>
                  <a:spcPct val="0"/>
                </a:spcAft>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change is reversible .</a:t>
            </a:r>
            <a:endParaRPr lang="en-US" smtClean="0"/>
          </a:p>
          <a:p>
            <a:endParaRPr lang="en-US"/>
          </a:p>
        </p:txBody>
      </p:sp>
      <p:sp>
        <p:nvSpPr>
          <p:cNvPr id="4" name="Slide Number Placeholder 3"/>
          <p:cNvSpPr>
            <a:spLocks noGrp="1"/>
          </p:cNvSpPr>
          <p:nvPr>
            <p:ph type="sldNum" sz="quarter" idx="10"/>
          </p:nvPr>
        </p:nvSpPr>
        <p:spPr/>
        <p:txBody>
          <a:bodyPr/>
          <a:lstStyle/>
          <a:p>
            <a:fld id="{A760D0CF-7A23-4EA1-97A0-297F96E92A08}"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3CD6EE-EF9D-4D26-AA28-1A425F00721F}" type="slidenum">
              <a:rPr lang="en-US"/>
              <a:pPr fontAlgn="base">
                <a:spcBef>
                  <a:spcPct val="0"/>
                </a:spcBef>
                <a:spcAft>
                  <a:spcPct val="0"/>
                </a:spcAft>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Longitudinal</a:t>
            </a:r>
            <a:r>
              <a:rPr lang="en-US" baseline="0" dirty="0" smtClean="0"/>
              <a:t> section of the appendix shows ulcerated and hemorrhagic areas with congested outer surface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t>Point out the microvesicular and macrovescicular fat.</a:t>
            </a:r>
          </a:p>
        </p:txBody>
      </p:sp>
      <p:sp>
        <p:nvSpPr>
          <p:cNvPr id="108548" name="Slide Number Placeholder 3"/>
          <p:cNvSpPr>
            <a:spLocks noGrp="1"/>
          </p:cNvSpPr>
          <p:nvPr>
            <p:ph type="sldNum" sz="quarter" idx="5"/>
          </p:nvPr>
        </p:nvSpPr>
        <p:spPr>
          <a:noFill/>
        </p:spPr>
        <p:txBody>
          <a:bodyPr/>
          <a:lstStyle/>
          <a:p>
            <a:fld id="{02BC10EC-5AB9-4643-8A8E-CF4560AC724D}" type="slidenum">
              <a:rPr lang="en-US" smtClean="0"/>
              <a:pPr/>
              <a:t>4</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21CFF3-C8CF-4196-B551-60DFD694A1B0}" type="slidenum">
              <a:rPr lang="en-US"/>
              <a:pPr fontAlgn="base">
                <a:spcBef>
                  <a:spcPct val="0"/>
                </a:spcBef>
                <a:spcAft>
                  <a:spcPct val="0"/>
                </a:spcAft>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the skin shows sinus tract with impacted tufts of hair shafts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D777D9-2833-4C71-BBCD-7C924D37DCDB}" type="slidenum">
              <a:rPr lang="en-US"/>
              <a:pPr fontAlgn="base">
                <a:spcBef>
                  <a:spcPct val="0"/>
                </a:spcBef>
                <a:spcAft>
                  <a:spcPct val="0"/>
                </a:spcAft>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9FF6E8-3164-4461-8A1B-5606DA6EB02F}" type="slidenum">
              <a:rPr lang="en-US"/>
              <a:pPr fontAlgn="base">
                <a:spcBef>
                  <a:spcPct val="0"/>
                </a:spcBef>
                <a:spcAft>
                  <a:spcPct val="0"/>
                </a:spcAft>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4BF257-51FB-4865-A982-557428431726}" type="slidenum">
              <a:rPr lang="en-US"/>
              <a:pPr fontAlgn="base">
                <a:spcBef>
                  <a:spcPct val="0"/>
                </a:spcBef>
                <a:spcAft>
                  <a:spcPct val="0"/>
                </a:spcAft>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the brain shows cavity of brain abscess lined by granulation tissue capsule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DE5C13-A45B-4470-9F1A-C723550D3D56}" type="slidenum">
              <a:rPr lang="en-US"/>
              <a:pPr fontAlgn="base">
                <a:spcBef>
                  <a:spcPct val="0"/>
                </a:spcBef>
                <a:spcAft>
                  <a:spcPct val="0"/>
                </a:spcAft>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EDDE71-BF2D-46B5-9531-44130A6069B8}" type="slidenum">
              <a:rPr lang="en-US"/>
              <a:pPr fontAlgn="base">
                <a:spcBef>
                  <a:spcPct val="0"/>
                </a:spcBef>
                <a:spcAft>
                  <a:spcPct val="0"/>
                </a:spcAft>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E8F760-FDFF-4165-80D1-0C12A7D66219}" type="slidenum">
              <a:rPr lang="en-US"/>
              <a:pPr fontAlgn="base">
                <a:spcBef>
                  <a:spcPct val="0"/>
                </a:spcBef>
                <a:spcAft>
                  <a:spcPct val="0"/>
                </a:spcAft>
              </a:pPr>
              <a:t>42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4A2670-E1F7-4E20-9ACC-20CA1B8B63D1}" type="slidenum">
              <a:rPr lang="en-US"/>
              <a:pPr fontAlgn="base">
                <a:spcBef>
                  <a:spcPct val="0"/>
                </a:spcBef>
                <a:spcAft>
                  <a:spcPct val="0"/>
                </a:spcAft>
              </a:pPr>
              <a:t>43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4CF247-A7F9-44D5-BA9D-6F4A5D6CD5FE}" type="slidenum">
              <a:rPr lang="en-US"/>
              <a:pPr fontAlgn="base">
                <a:spcBef>
                  <a:spcPct val="0"/>
                </a:spcBef>
                <a:spcAft>
                  <a:spcPct val="0"/>
                </a:spcAft>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Cross section of the heart shows areas of myocardial </a:t>
            </a:r>
            <a:r>
              <a:rPr lang="en-US" dirty="0" err="1" smtClean="0"/>
              <a:t>coagulative</a:t>
            </a:r>
            <a:r>
              <a:rPr lang="en-US" dirty="0" smtClean="0"/>
              <a:t> necrosis with hemorrhage and left ventricular hypertrophy.</a:t>
            </a:r>
          </a:p>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wrap="none" anchor="ct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kidney shows a</a:t>
            </a:r>
            <a:r>
              <a:rPr lang="en-US" baseline="0" dirty="0" smtClean="0"/>
              <a:t> </a:t>
            </a:r>
            <a:r>
              <a:rPr lang="en-US" dirty="0" smtClean="0"/>
              <a:t>pale triangular cortical infarct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ED039C-2185-4DD6-87F7-DEA20E452BD7}" type="slidenum">
              <a:rPr lang="en-US"/>
              <a:pPr fontAlgn="base">
                <a:spcBef>
                  <a:spcPct val="0"/>
                </a:spcBef>
                <a:spcAft>
                  <a:spcPct val="0"/>
                </a:spcAft>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51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Ghon</a:t>
            </a:r>
            <a:r>
              <a:rPr lang="en-US" dirty="0" smtClean="0"/>
              <a:t> </a:t>
            </a:r>
            <a:r>
              <a:rPr lang="en-US" dirty="0" err="1" smtClean="0"/>
              <a:t>compex</a:t>
            </a:r>
            <a:r>
              <a:rPr lang="en-US" dirty="0" smtClean="0"/>
              <a:t> consists of </a:t>
            </a:r>
            <a:r>
              <a:rPr lang="en-US" dirty="0" err="1" smtClean="0"/>
              <a:t>Ghon</a:t>
            </a:r>
            <a:r>
              <a:rPr lang="en-US" dirty="0" smtClean="0"/>
              <a:t> focus and  </a:t>
            </a:r>
            <a:r>
              <a:rPr lang="en-US" dirty="0" err="1" smtClean="0"/>
              <a:t>hilar</a:t>
            </a:r>
            <a:r>
              <a:rPr lang="en-US" dirty="0" smtClean="0"/>
              <a:t> </a:t>
            </a:r>
            <a:r>
              <a:rPr lang="en-US" dirty="0" err="1" smtClean="0"/>
              <a:t>lymphadenopathy</a:t>
            </a:r>
            <a:r>
              <a:rPr lang="en-US" dirty="0" smtClean="0"/>
              <a:t>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52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98D3F-16F5-4FCE-99A5-ED407A0C0DC9}" type="slidenum">
              <a:rPr lang="en-US"/>
              <a:pPr fontAlgn="base">
                <a:spcBef>
                  <a:spcPct val="0"/>
                </a:spcBef>
                <a:spcAft>
                  <a:spcPct val="0"/>
                </a:spcAft>
              </a:pPr>
              <a:t>53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A31A742A-C62E-4AC9-A981-822BBA45A2F0}" type="slidenum">
              <a:rPr lang="en-US" smtClean="0"/>
              <a:pPr/>
              <a:t>55</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r>
              <a:rPr lang="en-US" smtClean="0"/>
              <a:t>The acid fast stain for acid fast bacteria is also called the Ziel-Neilseon stain, or simply AFB stain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312853-E221-41B4-9003-5CC6CE9A065F}" type="slidenum">
              <a:rPr lang="en-US"/>
              <a:pPr fontAlgn="base">
                <a:spcBef>
                  <a:spcPct val="0"/>
                </a:spcBef>
                <a:spcAft>
                  <a:spcPct val="0"/>
                </a:spcAft>
              </a:pPr>
              <a:t>60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101182-DB7D-44A7-BB30-76EDB1985954}" type="slidenum">
              <a:rPr lang="en-US"/>
              <a:pPr fontAlgn="base">
                <a:spcBef>
                  <a:spcPct val="0"/>
                </a:spcBef>
                <a:spcAft>
                  <a:spcPct val="0"/>
                </a:spcAft>
              </a:pPr>
              <a:t>61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949D6B-3736-4B98-A30C-C218F916FBF2}" type="slidenum">
              <a:rPr lang="en-US"/>
              <a:pPr fontAlgn="base">
                <a:spcBef>
                  <a:spcPct val="0"/>
                </a:spcBef>
                <a:spcAft>
                  <a:spcPct val="0"/>
                </a:spcAft>
              </a:pPr>
              <a:t>62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DE982C-0AFD-4E77-AE9F-6CB096A8B228}" type="slidenum">
              <a:rPr lang="en-US"/>
              <a:pPr fontAlgn="base">
                <a:spcBef>
                  <a:spcPct val="0"/>
                </a:spcBef>
                <a:spcAft>
                  <a:spcPct val="0"/>
                </a:spcAft>
              </a:pPr>
              <a:t>63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C014B3-850E-42A5-B718-D781EBF624DB}" type="slidenum">
              <a:rPr lang="en-US"/>
              <a:pPr fontAlgn="base">
                <a:spcBef>
                  <a:spcPct val="0"/>
                </a:spcBef>
                <a:spcAft>
                  <a:spcPct val="0"/>
                </a:spcAft>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7ED4F2-F32E-4142-9E79-6FDB72B22059}" type="slidenum">
              <a:rPr lang="en-US"/>
              <a:pPr fontAlgn="base">
                <a:spcBef>
                  <a:spcPct val="0"/>
                </a:spcBef>
                <a:spcAft>
                  <a:spcPct val="0"/>
                </a:spcAft>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70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73</a:t>
            </a:fld>
            <a:endParaRPr lang="en-GB" smtClean="0"/>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85800" y="4343400"/>
            <a:ext cx="5486400" cy="4114800"/>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74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6CCF86-E0E1-497E-AD80-872A21128392}" type="slidenum">
              <a:rPr lang="en-US"/>
              <a:pPr fontAlgn="base">
                <a:spcBef>
                  <a:spcPct val="0"/>
                </a:spcBef>
                <a:spcAft>
                  <a:spcPct val="0"/>
                </a:spcAft>
              </a:pPr>
              <a:t>75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76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EECF38-F879-4A3F-A009-14E36BB03B1C}" type="slidenum">
              <a:rPr lang="en-US"/>
              <a:pPr fontAlgn="base">
                <a:spcBef>
                  <a:spcPct val="0"/>
                </a:spcBef>
                <a:spcAft>
                  <a:spcPct val="0"/>
                </a:spcAft>
              </a:pPr>
              <a:t>78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79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64FAEC-CB26-4079-8E3E-7AE28016E98A}" type="slidenum">
              <a:rPr lang="en-US"/>
              <a:pPr fontAlgn="base">
                <a:spcBef>
                  <a:spcPct val="0"/>
                </a:spcBef>
                <a:spcAft>
                  <a:spcPct val="0"/>
                </a:spcAft>
              </a:pPr>
              <a:t>80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FCC2FD-D36D-4881-8B37-4577A9AC63F1}" type="slidenum">
              <a:rPr lang="en-US"/>
              <a:pPr fontAlgn="base">
                <a:spcBef>
                  <a:spcPct val="0"/>
                </a:spcBef>
                <a:spcAft>
                  <a:spcPct val="0"/>
                </a:spcAft>
              </a:pPr>
              <a:t>81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83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0B4171-2EAD-49A0-8275-C6D5676490E3}" type="slidenum">
              <a:rPr lang="en-US"/>
              <a:pPr fontAlgn="base">
                <a:spcBef>
                  <a:spcPct val="0"/>
                </a:spcBef>
                <a:spcAft>
                  <a:spcPct val="0"/>
                </a:spcAft>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E30C1-ABDA-402D-860F-9942D640AC1A}" type="slidenum">
              <a:rPr lang="en-US"/>
              <a:pPr fontAlgn="base">
                <a:spcBef>
                  <a:spcPct val="0"/>
                </a:spcBef>
                <a:spcAft>
                  <a:spcPct val="0"/>
                </a:spcAft>
              </a:pPr>
              <a:t>84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Opened mature cystic </a:t>
            </a:r>
            <a:r>
              <a:rPr lang="en-US" dirty="0" err="1" smtClean="0"/>
              <a:t>teratoma</a:t>
            </a:r>
            <a:r>
              <a:rPr lang="en-US" dirty="0" smtClean="0"/>
              <a:t> ( </a:t>
            </a:r>
            <a:r>
              <a:rPr lang="en-US" dirty="0" err="1" smtClean="0"/>
              <a:t>dermoid</a:t>
            </a:r>
            <a:r>
              <a:rPr lang="en-US" dirty="0" smtClean="0"/>
              <a:t> cyst ) shows hair (bottom ) and a mixture of tissues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85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7C299C-695D-446B-A2E0-4398D6DD0B53}" type="slidenum">
              <a:rPr lang="en-US"/>
              <a:pPr fontAlgn="base">
                <a:spcBef>
                  <a:spcPct val="0"/>
                </a:spcBef>
                <a:spcAft>
                  <a:spcPct val="0"/>
                </a:spcAft>
              </a:pPr>
              <a:t>86</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shows skin tissue ( upper part ) beneath which there is brain tissue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87</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88</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329133-EAAA-43A4-88A9-5A47B937B2D0}" type="slidenum">
              <a:rPr lang="en-US"/>
              <a:pPr fontAlgn="base">
                <a:spcBef>
                  <a:spcPct val="0"/>
                </a:spcBef>
                <a:spcAft>
                  <a:spcPct val="0"/>
                </a:spcAft>
              </a:pPr>
              <a:t>89</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indent="-514350" algn="just">
              <a:buFont typeface="+mj-lt"/>
              <a:buNone/>
            </a:pPr>
            <a:r>
              <a:rPr lang="en-US" dirty="0" smtClean="0"/>
              <a:t>The predisposing factor of this lesion is mainly chronic exposure to sun light.</a:t>
            </a:r>
            <a:endParaRPr lang="ar-SA"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90</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main predisposing factor is low fiber content of the diet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93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A1D150-603D-4F25-87AF-DD870F07599E}" type="slidenum">
              <a:rPr lang="en-US"/>
              <a:pPr fontAlgn="base">
                <a:spcBef>
                  <a:spcPct val="0"/>
                </a:spcBef>
                <a:spcAft>
                  <a:spcPct val="0"/>
                </a:spcAft>
              </a:pPr>
              <a:t>97</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 </a:t>
            </a:r>
            <a:r>
              <a:rPr lang="en-US" dirty="0" err="1" smtClean="0"/>
              <a:t>Leiomyosarcoma</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98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10</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dirty="0" err="1" smtClean="0"/>
              <a:t>Leiomyosarcoma</a:t>
            </a:r>
            <a:r>
              <a:rPr lang="en-US" dirty="0" smtClean="0"/>
              <a:t> demonstrate marked atypia and </a:t>
            </a:r>
            <a:r>
              <a:rPr lang="en-US" dirty="0" err="1" smtClean="0"/>
              <a:t>cellularity</a:t>
            </a:r>
            <a:r>
              <a:rPr lang="en-US" dirty="0" smtClean="0"/>
              <a:t> with multiple mitoses present. Classic features of </a:t>
            </a:r>
            <a:r>
              <a:rPr lang="en-US" dirty="0" err="1" smtClean="0"/>
              <a:t>leiomyosarcoma</a:t>
            </a:r>
            <a:r>
              <a:rPr lang="en-US" dirty="0" smtClean="0"/>
              <a:t> including cigar shaped nuclei and arrangement of cells in fascicles are seen. Size, </a:t>
            </a:r>
            <a:r>
              <a:rPr lang="en-US" dirty="0" err="1" smtClean="0"/>
              <a:t>cellularity</a:t>
            </a:r>
            <a:r>
              <a:rPr lang="en-US" dirty="0" smtClean="0"/>
              <a:t>, atypia, necrosis, and mitoses per high power field are indicators that help define the difference between a benign smooth muscle tumor and </a:t>
            </a:r>
            <a:r>
              <a:rPr lang="en-US" dirty="0" err="1" smtClean="0"/>
              <a:t>leiomyosarcoma</a:t>
            </a:r>
            <a:r>
              <a:rPr lang="en-US" dirty="0" smtClean="0"/>
              <a:t>. Of these indicators, mitoses per high-powered field is considered the most reliable .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99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11</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8AAF-48DB-40DB-9AC6-BC607D125136}" type="slidenum">
              <a:rPr lang="en-US"/>
              <a:pPr fontAlgn="base">
                <a:spcBef>
                  <a:spcPct val="0"/>
                </a:spcBef>
                <a:spcAft>
                  <a:spcPct val="0"/>
                </a:spcAft>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0FC2E1-7835-4AB1-AB25-808770810F0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41E1B2-87E4-486A-9C3F-684719F7BAE8}"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1E1B2-87E4-486A-9C3F-684719F7BAE8}" type="datetimeFigureOut">
              <a:rPr lang="en-US" smtClean="0"/>
              <a:pPr/>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41E1B2-87E4-486A-9C3F-684719F7BAE8}" type="datetimeFigureOut">
              <a:rPr lang="en-US" smtClean="0"/>
              <a:pPr/>
              <a:t>11/7/2012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41E1B2-87E4-486A-9C3F-684719F7BAE8}" type="datetimeFigureOut">
              <a:rPr lang="en-US" smtClean="0"/>
              <a:pPr/>
              <a:t>11/7/2012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11/7/2012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1E1B2-87E4-486A-9C3F-684719F7BAE8}" type="datetimeFigureOut">
              <a:rPr lang="en-US" smtClean="0"/>
              <a:pPr/>
              <a:t>11/7/2012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62620-3FB6-421B-B1D3-5F07E76959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60.w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Foundation block, Final revision</a:t>
            </a:r>
            <a:endParaRPr lang="en-US" dirty="0"/>
          </a:p>
        </p:txBody>
      </p:sp>
      <p:sp>
        <p:nvSpPr>
          <p:cNvPr id="3" name="Subtitle 2"/>
          <p:cNvSpPr>
            <a:spLocks noGrp="1"/>
          </p:cNvSpPr>
          <p:nvPr>
            <p:ph type="subTitle" idx="1"/>
          </p:nvPr>
        </p:nvSpPr>
        <p:spPr/>
        <p:txBody>
          <a:bodyPr>
            <a:normAutofit/>
          </a:bodyPr>
          <a:lstStyle/>
          <a:p>
            <a:endParaRPr lang="en-US" sz="4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eDitionsContent\0721601871\graphics\fullsize\S01871-001-f020.jpg"/>
          <p:cNvPicPr>
            <a:picLocks noChangeAspect="1" noChangeArrowheads="1"/>
          </p:cNvPicPr>
          <p:nvPr/>
        </p:nvPicPr>
        <p:blipFill>
          <a:blip r:embed="rId3" cstate="print"/>
          <a:srcRect b="7434"/>
          <a:stretch>
            <a:fillRect/>
          </a:stretch>
        </p:blipFill>
        <p:spPr bwMode="auto">
          <a:xfrm>
            <a:off x="1763688" y="332656"/>
            <a:ext cx="5616624" cy="5472608"/>
          </a:xfrm>
          <a:prstGeom prst="rect">
            <a:avLst/>
          </a:prstGeom>
          <a:ln w="88900" cap="sq" cmpd="thickThin">
            <a:solidFill>
              <a:srgbClr val="000000"/>
            </a:solidFill>
            <a:prstDash val="solid"/>
            <a:miter lim="800000"/>
          </a:ln>
          <a:effectLst>
            <a:innerShdw blurRad="76200">
              <a:srgbClr val="000000"/>
            </a:innerShdw>
          </a:effectLst>
        </p:spPr>
      </p:pic>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
        <p:nvSpPr>
          <p:cNvPr id="4" name="TextBox 3"/>
          <p:cNvSpPr txBox="1"/>
          <p:nvPr/>
        </p:nvSpPr>
        <p:spPr>
          <a:xfrm>
            <a:off x="142844" y="6021288"/>
            <a:ext cx="9220200" cy="461665"/>
          </a:xfrm>
          <a:prstGeom prst="rect">
            <a:avLst/>
          </a:prstGeom>
          <a:noFill/>
        </p:spPr>
        <p:txBody>
          <a:bodyPr wrap="square" rtlCol="0">
            <a:spAutoFit/>
          </a:bodyPr>
          <a:lstStyle/>
          <a:p>
            <a:r>
              <a:rPr lang="en-US" sz="2400" dirty="0" smtClean="0">
                <a:latin typeface="Verdana" pitchFamily="34" charset="0"/>
              </a:rPr>
              <a:t>Organ: lung          </a:t>
            </a:r>
            <a:r>
              <a:rPr lang="en-US" sz="2400" dirty="0" err="1" smtClean="0">
                <a:latin typeface="Verdana" pitchFamily="34" charset="0"/>
              </a:rPr>
              <a:t>Dx</a:t>
            </a:r>
            <a:r>
              <a:rPr lang="en-US" sz="2400" dirty="0" smtClean="0">
                <a:latin typeface="Verdana" pitchFamily="34" charset="0"/>
              </a:rPr>
              <a:t> : </a:t>
            </a:r>
            <a:r>
              <a:rPr lang="en-US" sz="2400" dirty="0" err="1" smtClean="0">
                <a:latin typeface="Verdana" pitchFamily="34" charset="0"/>
              </a:rPr>
              <a:t>Caseous</a:t>
            </a:r>
            <a:r>
              <a:rPr lang="en-US" sz="2400" dirty="0" smtClean="0">
                <a:latin typeface="Verdana" pitchFamily="34" charset="0"/>
              </a:rPr>
              <a:t> necrosis</a:t>
            </a:r>
            <a:r>
              <a:rPr lang="en-US" sz="2400" dirty="0">
                <a:latin typeface="Verdana" pitchFamily="34" charset="0"/>
              </a:rPr>
              <a:t> </a:t>
            </a:r>
            <a:r>
              <a:rPr lang="en-US" sz="2400" dirty="0" smtClean="0">
                <a:latin typeface="Verdana" pitchFamily="34" charset="0"/>
              </a:rPr>
              <a:t>(tuberculosis)</a:t>
            </a:r>
            <a:endParaRPr lang="en-US" sz="24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1"/>
                </a:solidFill>
              </a:rPr>
              <a:t>Section of this malignant soft tissue </a:t>
            </a:r>
            <a:r>
              <a:rPr lang="en-US" sz="3200" dirty="0" err="1" smtClean="0">
                <a:solidFill>
                  <a:schemeClr val="accent1"/>
                </a:solidFill>
              </a:rPr>
              <a:t>tumour;Leiomyosarcoma</a:t>
            </a:r>
            <a:r>
              <a:rPr lang="en-US" sz="3200" dirty="0" smtClean="0">
                <a:solidFill>
                  <a:schemeClr val="accent1"/>
                </a:solidFill>
              </a:rPr>
              <a:t> shows</a:t>
            </a:r>
            <a:endParaRPr lang="en-US" sz="3200" dirty="0">
              <a:solidFill>
                <a:schemeClr val="accent1"/>
              </a:solidFill>
            </a:endParaRPr>
          </a:p>
        </p:txBody>
      </p:sp>
      <p:sp>
        <p:nvSpPr>
          <p:cNvPr id="3" name="Content Placeholder 2"/>
          <p:cNvSpPr>
            <a:spLocks noGrp="1"/>
          </p:cNvSpPr>
          <p:nvPr>
            <p:ph idx="1"/>
          </p:nvPr>
        </p:nvSpPr>
        <p:spPr/>
        <p:txBody>
          <a:bodyPr>
            <a:normAutofit/>
          </a:bodyPr>
          <a:lstStyle/>
          <a:p>
            <a:r>
              <a:rPr lang="en-US" dirty="0" smtClean="0"/>
              <a:t> Marked atypia of the smooth muscle </a:t>
            </a:r>
            <a:r>
              <a:rPr lang="en-US" dirty="0" err="1" smtClean="0"/>
              <a:t>fibres</a:t>
            </a:r>
            <a:r>
              <a:rPr lang="en-US" dirty="0" smtClean="0"/>
              <a:t> with nuclear pleomorphism and increase mitotic figures. .                                                               </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calcif-aorta"/>
          <p:cNvPicPr>
            <a:picLocks noGrp="1" noChangeAspect="1" noChangeArrowheads="1"/>
          </p:cNvPicPr>
          <p:nvPr>
            <p:ph/>
          </p:nvPr>
        </p:nvPicPr>
        <p:blipFill>
          <a:blip r:embed="rId3" cstate="print"/>
          <a:stretch>
            <a:fillRect/>
          </a:stretch>
        </p:blipFill>
        <p:spPr>
          <a:xfrm>
            <a:off x="571472" y="500042"/>
            <a:ext cx="7854950" cy="5184267"/>
          </a:xfrm>
          <a:noFill/>
          <a:ln/>
        </p:spPr>
      </p:pic>
      <p:sp>
        <p:nvSpPr>
          <p:cNvPr id="3" name="TextBox 2"/>
          <p:cNvSpPr txBox="1"/>
          <p:nvPr/>
        </p:nvSpPr>
        <p:spPr>
          <a:xfrm>
            <a:off x="214282" y="5929330"/>
            <a:ext cx="8278741" cy="523220"/>
          </a:xfrm>
          <a:prstGeom prst="rect">
            <a:avLst/>
          </a:prstGeom>
          <a:noFill/>
        </p:spPr>
        <p:txBody>
          <a:bodyPr wrap="none" rtlCol="0">
            <a:spAutoFit/>
          </a:bodyPr>
          <a:lstStyle/>
          <a:p>
            <a:r>
              <a:rPr lang="en-US" sz="2800" dirty="0" smtClean="0"/>
              <a:t>Organ: aortic valves               </a:t>
            </a:r>
            <a:r>
              <a:rPr lang="en-US" sz="2800" dirty="0" err="1" smtClean="0"/>
              <a:t>Dx</a:t>
            </a:r>
            <a:r>
              <a:rPr lang="en-US" sz="2800" dirty="0" smtClean="0"/>
              <a:t>: Dystrophic calcification </a:t>
            </a:r>
            <a:endParaRPr lang="en-US"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750" y="764704"/>
            <a:ext cx="8280400" cy="584775"/>
          </a:xfrm>
          <a:prstGeom prst="rect">
            <a:avLst/>
          </a:prstGeom>
        </p:spPr>
        <p:txBody>
          <a:bodyPr wrap="square">
            <a:spAutoFit/>
          </a:bodyPr>
          <a:lstStyle/>
          <a:p>
            <a:pPr>
              <a:defRPr/>
            </a:pPr>
            <a:r>
              <a:rPr lang="en-US" sz="3200" dirty="0" smtClean="0">
                <a:solidFill>
                  <a:schemeClr val="accent1">
                    <a:satMod val="150000"/>
                  </a:schemeClr>
                </a:solidFill>
                <a:latin typeface="Franklin Gothic Demi" pitchFamily="34" charset="0"/>
              </a:rPr>
              <a:t> </a:t>
            </a:r>
            <a:r>
              <a:rPr lang="en-US" sz="3200" dirty="0">
                <a:solidFill>
                  <a:schemeClr val="accent1">
                    <a:satMod val="150000"/>
                  </a:schemeClr>
                </a:solidFill>
                <a:latin typeface="Franklin Gothic Demi" pitchFamily="34" charset="0"/>
              </a:rPr>
              <a:t>DYSTROPHIC CALCIFICATION (</a:t>
            </a:r>
            <a:r>
              <a:rPr lang="en-US" sz="3200" dirty="0" smtClean="0">
                <a:solidFill>
                  <a:schemeClr val="accent1">
                    <a:satMod val="150000"/>
                  </a:schemeClr>
                </a:solidFill>
                <a:latin typeface="Franklin Gothic Demi" pitchFamily="34" charset="0"/>
              </a:rPr>
              <a:t>Skin</a:t>
            </a:r>
            <a:r>
              <a:rPr lang="en-US" dirty="0">
                <a:solidFill>
                  <a:schemeClr val="accent1">
                    <a:satMod val="150000"/>
                  </a:schemeClr>
                </a:solidFill>
                <a:latin typeface="Franklin Gothic Demi" pitchFamily="34" charset="0"/>
              </a:rPr>
              <a:t>)</a:t>
            </a:r>
            <a:endParaRPr lang="en-US" dirty="0"/>
          </a:p>
        </p:txBody>
      </p:sp>
      <p:pic>
        <p:nvPicPr>
          <p:cNvPr id="267266" name="Picture 2" descr="http://accessmedicine.net/loadBinary.aspx?name=wolf7&amp;filename=wolf7_c138f001t.jpg"/>
          <p:cNvPicPr>
            <a:picLocks noChangeAspect="1" noChangeArrowheads="1"/>
          </p:cNvPicPr>
          <p:nvPr/>
        </p:nvPicPr>
        <p:blipFill>
          <a:blip r:embed="rId2" cstate="print"/>
          <a:srcRect/>
          <a:stretch>
            <a:fillRect/>
          </a:stretch>
        </p:blipFill>
        <p:spPr bwMode="auto">
          <a:xfrm>
            <a:off x="2195736" y="2132856"/>
            <a:ext cx="4320480" cy="3816424"/>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DYSTROPHIC CALCIFICATION </a:t>
            </a:r>
            <a:endParaRPr lang="en-US" sz="3600" dirty="0">
              <a:solidFill>
                <a:schemeClr val="accent1">
                  <a:satMod val="150000"/>
                </a:schemeClr>
              </a:solidFill>
              <a:latin typeface="Franklin Gothic Demi" pitchFamily="34" charset="0"/>
            </a:endParaRPr>
          </a:p>
        </p:txBody>
      </p:sp>
      <p:pic>
        <p:nvPicPr>
          <p:cNvPr id="3" name="Picture 5" descr="8 c"/>
          <p:cNvPicPr>
            <a:picLocks noChangeAspect="1" noChangeArrowheads="1"/>
          </p:cNvPicPr>
          <p:nvPr/>
        </p:nvPicPr>
        <p:blipFill>
          <a:blip r:embed="rId3" cstate="print"/>
          <a:srcRect/>
          <a:stretch>
            <a:fillRect/>
          </a:stretch>
        </p:blipFill>
        <p:spPr bwMode="auto">
          <a:xfrm>
            <a:off x="0" y="1500188"/>
            <a:ext cx="9144000" cy="539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Dystrophic calcification: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200" i="1" dirty="0">
              <a:solidFill>
                <a:schemeClr val="accent1">
                  <a:satMod val="150000"/>
                </a:schemeClr>
              </a:solidFill>
              <a:latin typeface="Franklin Gothic Demi" pitchFamily="34" charset="0"/>
            </a:endParaRPr>
          </a:p>
        </p:txBody>
      </p:sp>
      <p:sp>
        <p:nvSpPr>
          <p:cNvPr id="31747" name="TextBox 2"/>
          <p:cNvSpPr txBox="1">
            <a:spLocks noChangeArrowheads="1"/>
          </p:cNvSpPr>
          <p:nvPr/>
        </p:nvSpPr>
        <p:spPr bwMode="auto">
          <a:xfrm>
            <a:off x="357188" y="2071688"/>
            <a:ext cx="8358187" cy="1384300"/>
          </a:xfrm>
          <a:prstGeom prst="rect">
            <a:avLst/>
          </a:prstGeom>
          <a:noFill/>
          <a:ln w="9525">
            <a:noFill/>
            <a:miter lim="800000"/>
            <a:headEnd/>
            <a:tailEnd/>
          </a:ln>
        </p:spPr>
        <p:txBody>
          <a:bodyPr>
            <a:spAutoFit/>
          </a:bodyPr>
          <a:lstStyle/>
          <a:p>
            <a:pPr marL="450850" indent="-450850">
              <a:buFontTx/>
              <a:buBlip>
                <a:blip r:embed="rId3"/>
              </a:buBlip>
            </a:pPr>
            <a:r>
              <a:rPr lang="en-US" sz="2800">
                <a:latin typeface="Franklin Gothic Demi" pitchFamily="34" charset="0"/>
              </a:rPr>
              <a:t>Irregular blue granular deposits of calcium in the dermis surrounded by fibrous tissue and foreign body giant cell reaction.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 Atrophy of the brain and testis</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rrowheads="1"/>
          </p:cNvPicPr>
          <p:nvPr/>
        </p:nvPicPr>
        <p:blipFill>
          <a:blip r:embed="rId3" cstate="print"/>
          <a:srcRect/>
          <a:stretch>
            <a:fillRect/>
          </a:stretch>
        </p:blipFill>
        <p:spPr bwMode="auto">
          <a:xfrm>
            <a:off x="622300" y="381000"/>
            <a:ext cx="7874000" cy="60833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www-medlib.med.utah.edu/WebPath/jpeg1/MALE082.jpg"/>
          <p:cNvPicPr>
            <a:picLocks noChangeAspect="1" noChangeArrowheads="1"/>
          </p:cNvPicPr>
          <p:nvPr/>
        </p:nvPicPr>
        <p:blipFill>
          <a:blip r:embed="rId2" cstate="print"/>
          <a:srcRect/>
          <a:stretch>
            <a:fillRect/>
          </a:stretch>
        </p:blipFill>
        <p:spPr bwMode="auto">
          <a:xfrm>
            <a:off x="714348" y="428604"/>
            <a:ext cx="7772400" cy="5089525"/>
          </a:xfrm>
          <a:prstGeom prst="rect">
            <a:avLst/>
          </a:prstGeom>
          <a:noFill/>
          <a:ln w="9525">
            <a:solidFill>
              <a:srgbClr val="FF6600"/>
            </a:solidFill>
            <a:miter lim="800000"/>
            <a:headEnd/>
            <a:tailEnd/>
          </a:ln>
        </p:spPr>
      </p:pic>
      <p:sp>
        <p:nvSpPr>
          <p:cNvPr id="36870" name="Line 6"/>
          <p:cNvSpPr>
            <a:spLocks noChangeShapeType="1"/>
          </p:cNvSpPr>
          <p:nvPr/>
        </p:nvSpPr>
        <p:spPr bwMode="auto">
          <a:xfrm>
            <a:off x="1066800" y="2133600"/>
            <a:ext cx="1676400" cy="1066800"/>
          </a:xfrm>
          <a:prstGeom prst="line">
            <a:avLst/>
          </a:prstGeom>
          <a:noFill/>
          <a:ln w="9525">
            <a:solidFill>
              <a:schemeClr val="tx1"/>
            </a:solidFill>
            <a:round/>
            <a:headEnd/>
            <a:tailEnd type="triangle" w="med" len="med"/>
          </a:ln>
          <a:effectLst/>
        </p:spPr>
        <p:txBody>
          <a:bodyPr/>
          <a:lstStyle/>
          <a:p>
            <a:endParaRPr lang="en-US"/>
          </a:p>
        </p:txBody>
      </p:sp>
      <p:sp>
        <p:nvSpPr>
          <p:cNvPr id="36871" name="Text Box 7"/>
          <p:cNvSpPr txBox="1">
            <a:spLocks noChangeArrowheads="1"/>
          </p:cNvSpPr>
          <p:nvPr/>
        </p:nvSpPr>
        <p:spPr bwMode="auto">
          <a:xfrm>
            <a:off x="609600" y="1676400"/>
            <a:ext cx="902811" cy="369332"/>
          </a:xfrm>
          <a:prstGeom prst="rect">
            <a:avLst/>
          </a:prstGeom>
          <a:noFill/>
          <a:ln w="9525">
            <a:noFill/>
            <a:miter lim="800000"/>
            <a:headEnd/>
            <a:tailEnd/>
          </a:ln>
          <a:effectLst/>
        </p:spPr>
        <p:txBody>
          <a:bodyPr wrap="none">
            <a:spAutoFit/>
          </a:bodyPr>
          <a:lstStyle/>
          <a:p>
            <a:r>
              <a:rPr lang="en-US" b="0" dirty="0">
                <a:solidFill>
                  <a:schemeClr val="bg1"/>
                </a:solidFill>
              </a:rPr>
              <a:t>Normal</a:t>
            </a:r>
          </a:p>
        </p:txBody>
      </p:sp>
      <p:sp>
        <p:nvSpPr>
          <p:cNvPr id="6" name="Rectangle 5"/>
          <p:cNvSpPr/>
          <p:nvPr/>
        </p:nvSpPr>
        <p:spPr>
          <a:xfrm>
            <a:off x="857224" y="5643578"/>
            <a:ext cx="6929486" cy="646331"/>
          </a:xfrm>
          <a:prstGeom prst="rect">
            <a:avLst/>
          </a:prstGeom>
        </p:spPr>
        <p:txBody>
          <a:bodyPr wrap="square">
            <a:spAutoFit/>
          </a:bodyPr>
          <a:lstStyle/>
          <a:p>
            <a:r>
              <a:rPr lang="en-US" dirty="0" smtClean="0"/>
              <a:t>Organ: Testis                                                    </a:t>
            </a:r>
            <a:r>
              <a:rPr lang="en-US" dirty="0" err="1" smtClean="0"/>
              <a:t>Dx</a:t>
            </a:r>
            <a:r>
              <a:rPr lang="en-US" dirty="0" smtClean="0"/>
              <a:t>: Atrophy</a:t>
            </a:r>
            <a:r>
              <a:rPr lang="en-US" b="0" dirty="0" smtClean="0"/>
              <a:t/>
            </a:r>
            <a:br>
              <a:rPr lang="en-US" b="0" dirty="0" smtClean="0"/>
            </a:b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0" y="0"/>
            <a:ext cx="5435600" cy="342900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3059113" y="2781300"/>
            <a:ext cx="6084887" cy="3862388"/>
          </a:xfrm>
          <a:prstGeom prst="rect">
            <a:avLst/>
          </a:prstGeom>
          <a:noFill/>
          <a:ln w="12700">
            <a:noFill/>
            <a:miter lim="800000"/>
            <a:headEnd/>
            <a:tailEnd/>
          </a:ln>
        </p:spPr>
      </p:pic>
      <p:sp>
        <p:nvSpPr>
          <p:cNvPr id="23556" name="Text Box 4"/>
          <p:cNvSpPr txBox="1">
            <a:spLocks noChangeArrowheads="1"/>
          </p:cNvSpPr>
          <p:nvPr/>
        </p:nvSpPr>
        <p:spPr bwMode="auto">
          <a:xfrm>
            <a:off x="5016500" y="6165850"/>
            <a:ext cx="4127500" cy="396875"/>
          </a:xfrm>
          <a:prstGeom prst="rect">
            <a:avLst/>
          </a:prstGeom>
          <a:noFill/>
          <a:ln w="12700">
            <a:noFill/>
            <a:miter lim="800000"/>
            <a:headEnd/>
            <a:tailEnd/>
          </a:ln>
        </p:spPr>
        <p:txBody>
          <a:bodyPr>
            <a:spAutoFit/>
          </a:bodyPr>
          <a:lstStyle/>
          <a:p>
            <a:pPr>
              <a:spcBef>
                <a:spcPct val="30000"/>
              </a:spcBef>
            </a:pPr>
            <a:r>
              <a:rPr lang="en-US" sz="2000" dirty="0">
                <a:solidFill>
                  <a:schemeClr val="bg1"/>
                </a:solidFill>
              </a:rPr>
              <a:t>Heart, left ventricular hypertrophy</a:t>
            </a:r>
          </a:p>
        </p:txBody>
      </p:sp>
      <p:sp>
        <p:nvSpPr>
          <p:cNvPr id="23557" name="Text Box 5"/>
          <p:cNvSpPr txBox="1">
            <a:spLocks noChangeArrowheads="1"/>
          </p:cNvSpPr>
          <p:nvPr/>
        </p:nvSpPr>
        <p:spPr bwMode="auto">
          <a:xfrm>
            <a:off x="444500" y="2557463"/>
            <a:ext cx="4895850" cy="366712"/>
          </a:xfrm>
          <a:prstGeom prst="rect">
            <a:avLst/>
          </a:prstGeom>
          <a:noFill/>
          <a:ln w="12700">
            <a:noFill/>
            <a:miter lim="800000"/>
            <a:headEnd/>
            <a:tailEnd/>
          </a:ln>
        </p:spPr>
        <p:txBody>
          <a:bodyPr>
            <a:spAutoFit/>
          </a:bodyPr>
          <a:lstStyle/>
          <a:p>
            <a:pPr>
              <a:spcBef>
                <a:spcPct val="50000"/>
              </a:spcBef>
            </a:pPr>
            <a:r>
              <a:rPr lang="en-US">
                <a:solidFill>
                  <a:schemeClr val="bg1"/>
                </a:solidFill>
              </a:rPr>
              <a:t>Heart, normal</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251520" y="188640"/>
            <a:ext cx="4225925" cy="6453188"/>
          </a:xfrm>
          <a:prstGeom prst="rect">
            <a:avLst/>
          </a:prstGeom>
          <a:noFill/>
        </p:spPr>
      </p:pic>
      <p:sp>
        <p:nvSpPr>
          <p:cNvPr id="3" name="Rectangle 2"/>
          <p:cNvSpPr/>
          <p:nvPr/>
        </p:nvSpPr>
        <p:spPr>
          <a:xfrm>
            <a:off x="4427984" y="2564904"/>
            <a:ext cx="4032448" cy="1077218"/>
          </a:xfrm>
          <a:prstGeom prst="rect">
            <a:avLst/>
          </a:prstGeom>
        </p:spPr>
        <p:txBody>
          <a:bodyPr wrap="square">
            <a:spAutoFit/>
          </a:bodyPr>
          <a:lstStyle/>
          <a:p>
            <a:r>
              <a:rPr lang="en-US" sz="3200" dirty="0" smtClean="0">
                <a:latin typeface="Franklin Gothic Demi" pitchFamily="34" charset="0"/>
              </a:rPr>
              <a:t>HYPERPLASIA OF THE PROSTATE</a:t>
            </a:r>
            <a:endParaRPr lang="en-US"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500042"/>
          <a:ext cx="4243388" cy="3362325"/>
        </p:xfrm>
        <a:graphic>
          <a:graphicData uri="http://schemas.openxmlformats.org/presentationml/2006/ole">
            <p:oleObj spid="_x0000_s1026" name="Bitmap Image" r:id="rId4" imgW="1286055" imgH="1019048" progId="PBrush">
              <p:embed/>
            </p:oleObj>
          </a:graphicData>
        </a:graphic>
      </p:graphicFrame>
      <p:graphicFrame>
        <p:nvGraphicFramePr>
          <p:cNvPr id="3075" name="Object 3"/>
          <p:cNvGraphicFramePr>
            <a:graphicFrameLocks noChangeAspect="1"/>
          </p:cNvGraphicFramePr>
          <p:nvPr/>
        </p:nvGraphicFramePr>
        <p:xfrm>
          <a:off x="4357686" y="357166"/>
          <a:ext cx="4545013" cy="3576637"/>
        </p:xfrm>
        <a:graphic>
          <a:graphicData uri="http://schemas.openxmlformats.org/presentationml/2006/ole">
            <p:oleObj spid="_x0000_s1027" name="Bitmap Image" r:id="rId5" imgW="1343212" imgH="1057423" progId="PBrush">
              <p:embed/>
            </p:oleObj>
          </a:graphicData>
        </a:graphic>
      </p:graphicFrame>
      <p:sp>
        <p:nvSpPr>
          <p:cNvPr id="4" name="Rectangle 3"/>
          <p:cNvSpPr/>
          <p:nvPr/>
        </p:nvSpPr>
        <p:spPr>
          <a:xfrm>
            <a:off x="1142976" y="4857760"/>
            <a:ext cx="6858048" cy="646331"/>
          </a:xfrm>
          <a:prstGeom prst="rect">
            <a:avLst/>
          </a:prstGeom>
        </p:spPr>
        <p:txBody>
          <a:bodyPr wrap="square">
            <a:spAutoFit/>
          </a:bodyPr>
          <a:lstStyle/>
          <a:p>
            <a:r>
              <a:rPr lang="en-US" dirty="0" smtClean="0"/>
              <a:t>Organ: Liver                                                     </a:t>
            </a:r>
            <a:r>
              <a:rPr lang="en-US" dirty="0" err="1" smtClean="0"/>
              <a:t>Dx</a:t>
            </a:r>
            <a:r>
              <a:rPr lang="en-US" dirty="0" smtClean="0"/>
              <a:t>: </a:t>
            </a:r>
            <a:r>
              <a:rPr lang="en-US" b="0" dirty="0" err="1" smtClean="0"/>
              <a:t>Steatosis</a:t>
            </a:r>
            <a:r>
              <a:rPr lang="en-US" b="0" dirty="0" smtClean="0"/>
              <a:t> ( Fatty Liver)</a:t>
            </a:r>
            <a:br>
              <a:rPr lang="en-US" b="0" dirty="0" smtClean="0"/>
            </a:b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395537" y="332656"/>
            <a:ext cx="8352928"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0" y="271463"/>
            <a:ext cx="9144000" cy="59880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Hyperplasia of the prostate: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prostate shows:</a:t>
            </a:r>
            <a:endParaRPr lang="en-US" sz="3600" i="1" dirty="0">
              <a:solidFill>
                <a:schemeClr val="accent1">
                  <a:satMod val="150000"/>
                </a:schemeClr>
              </a:solidFill>
              <a:latin typeface="Franklin Gothic Demi" pitchFamily="34" charset="0"/>
            </a:endParaRPr>
          </a:p>
        </p:txBody>
      </p:sp>
      <p:sp>
        <p:nvSpPr>
          <p:cNvPr id="82947" name="TextBox 2"/>
          <p:cNvSpPr txBox="1">
            <a:spLocks noChangeArrowheads="1"/>
          </p:cNvSpPr>
          <p:nvPr/>
        </p:nvSpPr>
        <p:spPr bwMode="auto">
          <a:xfrm>
            <a:off x="214313" y="1544638"/>
            <a:ext cx="8643937" cy="3600986"/>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Nodular hyperplasia of </a:t>
            </a:r>
            <a:r>
              <a:rPr lang="en-US" sz="2800" dirty="0" smtClean="0">
                <a:latin typeface="Franklin Gothic Demi" pitchFamily="34" charset="0"/>
              </a:rPr>
              <a:t>glandular and </a:t>
            </a:r>
            <a:r>
              <a:rPr lang="en-US" sz="2800" dirty="0" err="1">
                <a:latin typeface="Franklin Gothic Demi" pitchFamily="34" charset="0"/>
              </a:rPr>
              <a:t>fibromuscular</a:t>
            </a:r>
            <a:r>
              <a:rPr lang="en-US" sz="2800" dirty="0">
                <a:latin typeface="Franklin Gothic Demi" pitchFamily="34" charset="0"/>
              </a:rPr>
              <a:t> </a:t>
            </a:r>
            <a:r>
              <a:rPr lang="en-US" sz="2800" dirty="0" err="1">
                <a:latin typeface="Franklin Gothic Demi" pitchFamily="34" charset="0"/>
              </a:rPr>
              <a:t>stromal</a:t>
            </a:r>
            <a:r>
              <a:rPr lang="en-US" sz="2800" dirty="0">
                <a:latin typeface="Franklin Gothic Demi" pitchFamily="34" charset="0"/>
              </a:rPr>
              <a:t> tissue.</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a:latin typeface="Franklin Gothic Demi" pitchFamily="34" charset="0"/>
              </a:rPr>
              <a:t>Each  nodule shows large number of glands of variable sizes lined by tall columnar epithelium and some are  </a:t>
            </a:r>
            <a:r>
              <a:rPr lang="en-US" sz="2800" dirty="0" err="1">
                <a:latin typeface="Franklin Gothic Demi" pitchFamily="34" charset="0"/>
              </a:rPr>
              <a:t>cystically</a:t>
            </a:r>
            <a:r>
              <a:rPr lang="en-US" sz="2800" dirty="0">
                <a:latin typeface="Franklin Gothic Demi" pitchFamily="34" charset="0"/>
              </a:rPr>
              <a:t> dilated.</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err="1">
                <a:latin typeface="Franklin Gothic Demi" pitchFamily="34" charset="0"/>
              </a:rPr>
              <a:t>Eosinophilic</a:t>
            </a:r>
            <a:r>
              <a:rPr lang="en-US" sz="2800" dirty="0">
                <a:latin typeface="Franklin Gothic Demi" pitchFamily="34" charset="0"/>
              </a:rPr>
              <a:t> hyaline corpora </a:t>
            </a:r>
            <a:r>
              <a:rPr lang="en-US" sz="2800" dirty="0" err="1">
                <a:latin typeface="Franklin Gothic Demi" pitchFamily="34" charset="0"/>
              </a:rPr>
              <a:t>amylacea</a:t>
            </a:r>
            <a:r>
              <a:rPr lang="en-US" sz="2800" dirty="0">
                <a:latin typeface="Franklin Gothic Demi" pitchFamily="34" charset="0"/>
              </a:rPr>
              <a:t> is present in some glands</a:t>
            </a:r>
            <a:r>
              <a:rPr lang="en-US" sz="2800" dirty="0" smtClean="0">
                <a:latin typeface="Franklin Gothic Demi" pitchFamily="34" charset="0"/>
              </a:rPr>
              <a:t>.</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C:\Documents and Settings\Mr. Amer Shafie\My Documents\My Pictures\CellInjuru_clip_image002_0004.jpg"/>
          <p:cNvPicPr>
            <a:picLocks noGrp="1" noChangeAspect="1" noChangeArrowheads="1"/>
          </p:cNvPicPr>
          <p:nvPr>
            <p:ph idx="4294967295"/>
          </p:nvPr>
        </p:nvPicPr>
        <p:blipFill>
          <a:blip r:embed="rId3" cstate="print"/>
          <a:srcRect/>
          <a:stretch>
            <a:fillRect/>
          </a:stretch>
        </p:blipFill>
        <p:spPr bwMode="auto">
          <a:xfrm>
            <a:off x="1331640" y="1124744"/>
            <a:ext cx="6768752" cy="3960440"/>
          </a:xfrm>
          <a:prstGeom prst="rect">
            <a:avLst/>
          </a:prstGeom>
          <a:noFill/>
        </p:spPr>
      </p:pic>
      <p:sp>
        <p:nvSpPr>
          <p:cNvPr id="5" name="Rectangle 4"/>
          <p:cNvSpPr/>
          <p:nvPr/>
        </p:nvSpPr>
        <p:spPr>
          <a:xfrm>
            <a:off x="971600" y="5301208"/>
            <a:ext cx="7560840" cy="1569660"/>
          </a:xfrm>
          <a:prstGeom prst="rect">
            <a:avLst/>
          </a:prstGeom>
        </p:spPr>
        <p:txBody>
          <a:bodyPr wrap="square">
            <a:spAutoFit/>
          </a:bodyPr>
          <a:lstStyle/>
          <a:p>
            <a:r>
              <a:rPr lang="en-US" sz="2400" dirty="0" smtClean="0"/>
              <a:t>A section of </a:t>
            </a:r>
            <a:r>
              <a:rPr lang="en-US" sz="2400" dirty="0" err="1" smtClean="0"/>
              <a:t>endocervix</a:t>
            </a:r>
            <a:r>
              <a:rPr lang="en-US" sz="2400" dirty="0" smtClean="0"/>
              <a:t> shows the normal columnar epithelium at both margins and a focus of </a:t>
            </a:r>
            <a:r>
              <a:rPr lang="en-US" sz="2400" dirty="0" err="1" smtClean="0"/>
              <a:t>squamous</a:t>
            </a:r>
            <a:r>
              <a:rPr lang="en-US" sz="2400" dirty="0" smtClean="0"/>
              <a:t> </a:t>
            </a:r>
            <a:r>
              <a:rPr lang="en-US" sz="2400" dirty="0" err="1" smtClean="0"/>
              <a:t>metaplasia</a:t>
            </a:r>
            <a:r>
              <a:rPr lang="en-US" sz="2400" dirty="0" smtClean="0"/>
              <a:t> in the center in a background of chronic inflammation .</a:t>
            </a:r>
            <a:endParaRPr lang="en-US" sz="2400" dirty="0"/>
          </a:p>
        </p:txBody>
      </p:sp>
      <p:sp>
        <p:nvSpPr>
          <p:cNvPr id="4" name="Rectangle 3"/>
          <p:cNvSpPr/>
          <p:nvPr/>
        </p:nvSpPr>
        <p:spPr>
          <a:xfrm>
            <a:off x="971600" y="332656"/>
            <a:ext cx="7128792" cy="584775"/>
          </a:xfrm>
          <a:prstGeom prst="rect">
            <a:avLst/>
          </a:prstGeom>
        </p:spPr>
        <p:txBody>
          <a:bodyPr wrap="square">
            <a:spAutoFit/>
          </a:bodyPr>
          <a:lstStyle/>
          <a:p>
            <a:r>
              <a:rPr lang="en-US" sz="3200" dirty="0" err="1" smtClean="0"/>
              <a:t>Endocervical</a:t>
            </a:r>
            <a:r>
              <a:rPr lang="en-US" sz="3200" dirty="0" smtClean="0"/>
              <a:t> </a:t>
            </a:r>
            <a:r>
              <a:rPr lang="en-US" sz="3200" dirty="0" err="1" smtClean="0"/>
              <a:t>sqamous</a:t>
            </a:r>
            <a:r>
              <a:rPr lang="en-US" sz="3200" dirty="0" smtClean="0"/>
              <a:t> </a:t>
            </a:r>
            <a:r>
              <a:rPr lang="en-US" sz="3200" dirty="0" err="1" smtClean="0"/>
              <a:t>metaplasia</a:t>
            </a:r>
            <a:r>
              <a:rPr lang="en-US" sz="3200" dirty="0" smtClean="0"/>
              <a:t> </a:t>
            </a:r>
            <a:endParaRPr lang="en-US"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rrowheads="1"/>
          </p:cNvPicPr>
          <p:nvPr/>
        </p:nvPicPr>
        <p:blipFill>
          <a:blip r:embed="rId2" cstate="print"/>
          <a:srcRect/>
          <a:stretch>
            <a:fillRect/>
          </a:stretch>
        </p:blipFill>
        <p:spPr bwMode="auto">
          <a:xfrm>
            <a:off x="939800" y="635000"/>
            <a:ext cx="7239000" cy="55753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netpub\ombroot\content\0721601871\graphics\fullsize\S01871-002-f024a.jpg"/>
          <p:cNvPicPr>
            <a:picLocks noGrp="1" noChangeAspect="1" noChangeArrowheads="1"/>
          </p:cNvPicPr>
          <p:nvPr>
            <p:ph/>
          </p:nvPr>
        </p:nvPicPr>
        <p:blipFill>
          <a:blip r:embed="rId2" cstate="print"/>
          <a:srcRect b="10706"/>
          <a:stretch>
            <a:fillRect/>
          </a:stretch>
        </p:blipFill>
        <p:spPr bwMode="auto">
          <a:xfrm>
            <a:off x="1154670" y="714356"/>
            <a:ext cx="6489164" cy="4557610"/>
          </a:xfrm>
          <a:prstGeom prst="rect">
            <a:avLst/>
          </a:prstGeom>
          <a:noFill/>
          <a:ln w="9525">
            <a:solidFill>
              <a:schemeClr val="tx1"/>
            </a:solidFill>
            <a:miter lim="800000"/>
            <a:headEnd/>
            <a:tailEnd/>
          </a:ln>
        </p:spPr>
      </p:pic>
      <p:sp>
        <p:nvSpPr>
          <p:cNvPr id="4" name="TextBox 3"/>
          <p:cNvSpPr txBox="1"/>
          <p:nvPr/>
        </p:nvSpPr>
        <p:spPr>
          <a:xfrm>
            <a:off x="285720" y="5572140"/>
            <a:ext cx="8523487" cy="738664"/>
          </a:xfrm>
          <a:prstGeom prst="rect">
            <a:avLst/>
          </a:prstGeom>
          <a:noFill/>
        </p:spPr>
        <p:txBody>
          <a:bodyPr wrap="none" rtlCol="0">
            <a:spAutoFit/>
          </a:bodyPr>
          <a:lstStyle/>
          <a:p>
            <a:r>
              <a:rPr lang="en-US" sz="2400" dirty="0">
                <a:latin typeface="Arial" pitchFamily="34" charset="0"/>
              </a:rPr>
              <a:t>Organ: </a:t>
            </a:r>
            <a:r>
              <a:rPr lang="en-US" sz="2400" dirty="0" smtClean="0">
                <a:latin typeface="Arial" pitchFamily="34" charset="0"/>
              </a:rPr>
              <a:t>Pericardium                       </a:t>
            </a:r>
            <a:r>
              <a:rPr lang="en-US" sz="2400" dirty="0" err="1" smtClean="0">
                <a:latin typeface="Arial" charset="0"/>
                <a:cs typeface="Arial" charset="0"/>
              </a:rPr>
              <a:t>Dx</a:t>
            </a:r>
            <a:r>
              <a:rPr lang="en-US" sz="2400" dirty="0" smtClean="0">
                <a:latin typeface="Arial" charset="0"/>
                <a:cs typeface="Arial" charset="0"/>
              </a:rPr>
              <a:t>: </a:t>
            </a:r>
            <a:r>
              <a:rPr lang="en-US" sz="2400" dirty="0" err="1" smtClean="0">
                <a:latin typeface="Arial" pitchFamily="34" charset="0"/>
              </a:rPr>
              <a:t>Fibrinous</a:t>
            </a:r>
            <a:r>
              <a:rPr lang="en-US" sz="2400" dirty="0" smtClean="0">
                <a:latin typeface="Arial" pitchFamily="34" charset="0"/>
              </a:rPr>
              <a:t> Inflammation </a:t>
            </a:r>
            <a:r>
              <a:rPr lang="en-US" sz="2000" dirty="0" smtClean="0">
                <a:latin typeface="Arial" pitchFamily="34" charset="0"/>
              </a:rPr>
              <a:t/>
            </a:r>
            <a:br>
              <a:rPr lang="en-US" sz="2000" dirty="0" smtClean="0">
                <a:latin typeface="Arial" pitchFamily="34" charset="0"/>
              </a:rPr>
            </a:b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satMod val="150000"/>
                  </a:schemeClr>
                </a:solidFill>
                <a:latin typeface="Franklin Gothic Demi" pitchFamily="34" charset="0"/>
              </a:rPr>
              <a:t>ACUTE FIBRINOUS PERICARDITIS</a:t>
            </a:r>
            <a:endParaRPr lang="en-US" dirty="0"/>
          </a:p>
        </p:txBody>
      </p:sp>
      <p:pic>
        <p:nvPicPr>
          <p:cNvPr id="293890" name="Picture 2" descr="C:\Documents and Settings\Mr. Amer Shafie\My Documents\My Pictures\fibrinous_pericarditis_detail.jpg"/>
          <p:cNvPicPr>
            <a:picLocks noGrp="1" noChangeAspect="1" noChangeArrowheads="1"/>
          </p:cNvPicPr>
          <p:nvPr>
            <p:ph idx="1"/>
          </p:nvPr>
        </p:nvPicPr>
        <p:blipFill>
          <a:blip r:embed="rId2" cstate="print"/>
          <a:srcRect/>
          <a:stretch>
            <a:fillRect/>
          </a:stretch>
        </p:blipFill>
        <p:spPr bwMode="auto">
          <a:xfrm>
            <a:off x="755576" y="1484784"/>
            <a:ext cx="7632848" cy="4968551"/>
          </a:xfrm>
          <a:prstGeom prst="rect">
            <a:avLst/>
          </a:prstGeom>
          <a:noFill/>
          <a:ln>
            <a:solidFill>
              <a:schemeClr val="tx2"/>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fontAlgn="auto">
              <a:spcAft>
                <a:spcPts val="0"/>
              </a:spcAft>
              <a:defRPr/>
            </a:pPr>
            <a:r>
              <a:rPr lang="en-US" sz="3600" i="1" dirty="0" err="1" smtClean="0">
                <a:solidFill>
                  <a:schemeClr val="accent1">
                    <a:satMod val="150000"/>
                  </a:schemeClr>
                </a:solidFill>
                <a:latin typeface="Franklin Gothic Demi" pitchFamily="34" charset="0"/>
              </a:rPr>
              <a:t>Fibrinous</a:t>
            </a:r>
            <a:r>
              <a:rPr lang="en-US" sz="3600" i="1" dirty="0" smtClean="0">
                <a:solidFill>
                  <a:schemeClr val="accent1">
                    <a:satMod val="150000"/>
                  </a:schemeClr>
                </a:solidFill>
                <a:latin typeface="Franklin Gothic Demi" pitchFamily="34" charset="0"/>
              </a:rPr>
              <a:t> </a:t>
            </a:r>
            <a:r>
              <a:rPr lang="en-US" sz="3600" i="1" dirty="0" err="1" smtClean="0">
                <a:solidFill>
                  <a:schemeClr val="accent1">
                    <a:satMod val="150000"/>
                  </a:schemeClr>
                </a:solidFill>
                <a:latin typeface="Franklin Gothic Demi" pitchFamily="34" charset="0"/>
              </a:rPr>
              <a:t>Pericarditis</a:t>
            </a:r>
            <a:r>
              <a:rPr lang="en-US" sz="3600" i="1" dirty="0" smtClean="0">
                <a:solidFill>
                  <a:schemeClr val="accent1">
                    <a:satMod val="150000"/>
                  </a:schemeClr>
                </a:solidFill>
                <a:latin typeface="Franklin Gothic Demi" pitchFamily="34" charset="0"/>
              </a:rPr>
              <a:t>: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Heart shows:</a:t>
            </a:r>
            <a:endParaRPr lang="en-US" sz="2800" i="1" dirty="0">
              <a:solidFill>
                <a:schemeClr val="accent1">
                  <a:satMod val="150000"/>
                </a:schemeClr>
              </a:solidFill>
              <a:latin typeface="Franklin Gothic Demi" pitchFamily="34" charset="0"/>
            </a:endParaRPr>
          </a:p>
        </p:txBody>
      </p:sp>
      <p:sp>
        <p:nvSpPr>
          <p:cNvPr id="3" name="TextBox 2"/>
          <p:cNvSpPr txBox="1"/>
          <p:nvPr/>
        </p:nvSpPr>
        <p:spPr>
          <a:xfrm>
            <a:off x="428625" y="1785938"/>
            <a:ext cx="8215313" cy="4308872"/>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pericardium is distorted by thick irregular layer of pinkish </a:t>
            </a:r>
            <a:r>
              <a:rPr lang="en-US" sz="3200" b="1" dirty="0" err="1">
                <a:latin typeface="Franklin Gothic Demi" pitchFamily="34" charset="0"/>
                <a:cs typeface="+mn-cs"/>
              </a:rPr>
              <a:t>fibrinous</a:t>
            </a:r>
            <a:r>
              <a:rPr lang="en-US" sz="3200" b="1" dirty="0">
                <a:latin typeface="Franklin Gothic Demi" pitchFamily="34" charset="0"/>
                <a:cs typeface="+mn-cs"/>
              </a:rPr>
              <a:t> exudate with some red cells and inflammatory cells.</a:t>
            </a:r>
          </a:p>
          <a:p>
            <a:pPr marL="534988" indent="-534988" algn="just" fontAlgn="auto">
              <a:spcBef>
                <a:spcPts val="0"/>
              </a:spcBef>
              <a:spcAft>
                <a:spcPts val="0"/>
              </a:spcAft>
              <a:defRPr/>
            </a:pPr>
            <a:endParaRPr lang="en-US" sz="3200" b="1"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a:t>
            </a:r>
            <a:r>
              <a:rPr lang="en-US" sz="3200" b="1" dirty="0" err="1">
                <a:latin typeface="Franklin Gothic Demi" pitchFamily="34" charset="0"/>
                <a:cs typeface="+mn-cs"/>
              </a:rPr>
              <a:t>subpericardial</a:t>
            </a:r>
            <a:r>
              <a:rPr lang="en-US" sz="3200" b="1" dirty="0">
                <a:latin typeface="Franklin Gothic Demi" pitchFamily="34" charset="0"/>
                <a:cs typeface="+mn-cs"/>
              </a:rPr>
              <a:t> layer is thickened by edema and shows dilated blood </a:t>
            </a:r>
            <a:r>
              <a:rPr lang="en-US" sz="3200" b="1" dirty="0" smtClean="0">
                <a:latin typeface="Franklin Gothic Demi" pitchFamily="34" charset="0"/>
                <a:cs typeface="+mn-cs"/>
              </a:rPr>
              <a:t>vessels and </a:t>
            </a:r>
            <a:r>
              <a:rPr lang="en-US" sz="3200" b="1" dirty="0">
                <a:latin typeface="Franklin Gothic Demi" pitchFamily="34" charset="0"/>
                <a:cs typeface="+mn-cs"/>
              </a:rPr>
              <a:t>chronic inflammatory cells </a:t>
            </a:r>
            <a:r>
              <a:rPr lang="en-US" sz="3200" b="1" dirty="0" smtClean="0">
                <a:latin typeface="Franklin Gothic Demi" pitchFamily="34" charset="0"/>
              </a:rPr>
              <a:t>.</a:t>
            </a:r>
            <a:endParaRPr lang="en-US" sz="3200" b="1" dirty="0">
              <a:latin typeface="Franklin Gothic Demi" pitchFamily="34" charset="0"/>
              <a:cs typeface="+mn-cs"/>
            </a:endParaRPr>
          </a:p>
          <a:p>
            <a:pPr marL="450850" indent="-450850" algn="just"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0" y="274638"/>
            <a:ext cx="8229600" cy="1143000"/>
          </a:xfrm>
        </p:spPr>
        <p:txBody>
          <a:bodyPr/>
          <a:lstStyle/>
          <a:p>
            <a:pPr eaLnBrk="1" hangingPunct="1">
              <a:defRPr/>
            </a:pPr>
            <a:r>
              <a:rPr lang="en-US" dirty="0" smtClean="0"/>
              <a:t>                </a:t>
            </a:r>
            <a:r>
              <a:rPr lang="en-US" b="1" dirty="0" smtClean="0">
                <a:solidFill>
                  <a:schemeClr val="accent1"/>
                </a:solidFill>
              </a:rPr>
              <a:t>Acute appendicitis</a:t>
            </a:r>
          </a:p>
        </p:txBody>
      </p:sp>
      <p:pic>
        <p:nvPicPr>
          <p:cNvPr id="28675" name="Picture 2"/>
          <p:cNvPicPr>
            <a:picLocks noChangeAspect="1" noChangeArrowheads="1"/>
          </p:cNvPicPr>
          <p:nvPr/>
        </p:nvPicPr>
        <p:blipFill>
          <a:blip r:embed="rId3" cstate="print"/>
          <a:srcRect/>
          <a:stretch>
            <a:fillRect/>
          </a:stretch>
        </p:blipFill>
        <p:spPr bwMode="auto">
          <a:xfrm>
            <a:off x="1476375" y="2276475"/>
            <a:ext cx="5687913" cy="2879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ACUTE APPENDICITIS</a:t>
            </a:r>
            <a:endParaRPr lang="en-US" sz="3600" dirty="0">
              <a:solidFill>
                <a:schemeClr val="accent1">
                  <a:satMod val="150000"/>
                </a:schemeClr>
              </a:solidFill>
              <a:latin typeface="Franklin Gothic Demi" pitchFamily="34" charset="0"/>
            </a:endParaRPr>
          </a:p>
        </p:txBody>
      </p:sp>
      <p:pic>
        <p:nvPicPr>
          <p:cNvPr id="4" name="Picture 5" descr="2 d"/>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890588" y="571500"/>
            <a:ext cx="73628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Acute </a:t>
            </a:r>
            <a:r>
              <a:rPr lang="en-US" sz="3600" i="1" dirty="0" err="1" smtClean="0">
                <a:solidFill>
                  <a:schemeClr val="accent1">
                    <a:satMod val="150000"/>
                  </a:schemeClr>
                </a:solidFill>
                <a:latin typeface="Franklin Gothic Demi" pitchFamily="34" charset="0"/>
              </a:rPr>
              <a:t>Suppurative</a:t>
            </a:r>
            <a:r>
              <a:rPr lang="en-US" sz="3600" i="1" dirty="0" smtClean="0">
                <a:solidFill>
                  <a:schemeClr val="accent1">
                    <a:satMod val="150000"/>
                  </a:schemeClr>
                </a:solidFill>
                <a:latin typeface="Franklin Gothic Demi" pitchFamily="34" charset="0"/>
              </a:rPr>
              <a:t> appendicitis: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Appendix shows:</a:t>
            </a:r>
            <a:endParaRPr lang="en-US" sz="3200" i="1" dirty="0">
              <a:solidFill>
                <a:schemeClr val="accent1">
                  <a:satMod val="150000"/>
                </a:schemeClr>
              </a:solidFill>
              <a:latin typeface="Franklin Gothic Demi" pitchFamily="34" charset="0"/>
            </a:endParaRPr>
          </a:p>
        </p:txBody>
      </p:sp>
      <p:sp>
        <p:nvSpPr>
          <p:cNvPr id="14339" name="TextBox 2"/>
          <p:cNvSpPr txBox="1">
            <a:spLocks noChangeArrowheads="1"/>
          </p:cNvSpPr>
          <p:nvPr/>
        </p:nvSpPr>
        <p:spPr bwMode="auto">
          <a:xfrm>
            <a:off x="285750" y="1857375"/>
            <a:ext cx="8501063" cy="3046988"/>
          </a:xfrm>
          <a:prstGeom prst="rect">
            <a:avLst/>
          </a:prstGeom>
          <a:noFill/>
          <a:ln w="9525">
            <a:noFill/>
            <a:miter lim="800000"/>
            <a:headEnd/>
            <a:tailEnd/>
          </a:ln>
        </p:spPr>
        <p:txBody>
          <a:bodyPr>
            <a:spAutoFit/>
          </a:bodyPr>
          <a:lstStyle/>
          <a:p>
            <a:pPr marL="534988" indent="-534988" algn="just">
              <a:buFontTx/>
              <a:buBlip>
                <a:blip r:embed="rId3"/>
              </a:buBlip>
            </a:pPr>
            <a:r>
              <a:rPr lang="en-US" sz="3200" dirty="0">
                <a:latin typeface="Franklin Gothic Demi Cond" pitchFamily="34" charset="0"/>
              </a:rPr>
              <a:t>Accumulation of inflammatory </a:t>
            </a:r>
            <a:r>
              <a:rPr lang="en-US" sz="3200" dirty="0" err="1">
                <a:latin typeface="Franklin Gothic Demi Cond" pitchFamily="34" charset="0"/>
              </a:rPr>
              <a:t>exudate</a:t>
            </a:r>
            <a:r>
              <a:rPr lang="en-US" sz="3200" dirty="0">
                <a:latin typeface="Franklin Gothic Demi Cond" pitchFamily="34" charset="0"/>
              </a:rPr>
              <a:t> and pus  cells in the lumen and the mucosa is ulcerated.</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All layers of the appendix wall show edema, dilated and congested blood vessels and infiltration by many </a:t>
            </a:r>
            <a:r>
              <a:rPr lang="en-US" sz="3200" dirty="0" err="1">
                <a:latin typeface="Franklin Gothic Demi Cond" pitchFamily="34" charset="0"/>
              </a:rPr>
              <a:t>neutrophils</a:t>
            </a:r>
            <a:r>
              <a:rPr lang="en-US" sz="3200" dirty="0" smtClean="0">
                <a:latin typeface="Franklin Gothic Demi Cond" pitchFamily="34" charset="0"/>
              </a:rPr>
              <a:t>.</a:t>
            </a:r>
            <a:endParaRPr lang="en-US" sz="3200" dirty="0">
              <a:latin typeface="Franklin Gothic Demi Cond" pitchFamily="34"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humpath.com/IMG/jpg_abcessed_pilonidal_sinus_06_2ab.jpg"/>
          <p:cNvPicPr>
            <a:picLocks noChangeAspect="1" noChangeArrowheads="1"/>
          </p:cNvPicPr>
          <p:nvPr/>
        </p:nvPicPr>
        <p:blipFill>
          <a:blip r:embed="rId3" cstate="print"/>
          <a:srcRect l="47934" t="58414"/>
          <a:stretch>
            <a:fillRect/>
          </a:stretch>
        </p:blipFill>
        <p:spPr bwMode="auto">
          <a:xfrm>
            <a:off x="2339752" y="1628800"/>
            <a:ext cx="4608512" cy="4810306"/>
          </a:xfrm>
          <a:prstGeom prst="rect">
            <a:avLst/>
          </a:prstGeom>
          <a:noFill/>
          <a:ln w="9525">
            <a:noFill/>
            <a:miter lim="800000"/>
            <a:headEnd/>
            <a:tailEnd/>
          </a:ln>
        </p:spPr>
      </p:pic>
      <p:sp>
        <p:nvSpPr>
          <p:cNvPr id="3" name="Title 2"/>
          <p:cNvSpPr>
            <a:spLocks noGrp="1"/>
          </p:cNvSpPr>
          <p:nvPr>
            <p:ph type="title" idx="4294967295"/>
          </p:nvPr>
        </p:nvSpPr>
        <p:spPr>
          <a:xfrm>
            <a:off x="0" y="155575"/>
            <a:ext cx="8229600" cy="1252538"/>
          </a:xfrm>
        </p:spPr>
        <p:txBody>
          <a:bodyPr/>
          <a:lstStyle/>
          <a:p>
            <a:pPr>
              <a:defRPr/>
            </a:pPr>
            <a:r>
              <a:rPr lang="en-US" sz="3600" dirty="0" smtClean="0">
                <a:solidFill>
                  <a:schemeClr val="accent1">
                    <a:satMod val="150000"/>
                  </a:schemeClr>
                </a:solidFill>
                <a:latin typeface="Franklin Gothic Demi" pitchFamily="34" charset="0"/>
                <a:cs typeface="Arial" charset="0"/>
              </a:rPr>
              <a:t>          FOREIGN BODY REACTION </a:t>
            </a:r>
            <a:br>
              <a:rPr lang="en-US" sz="3600" dirty="0" smtClean="0">
                <a:solidFill>
                  <a:schemeClr val="accent1">
                    <a:satMod val="150000"/>
                  </a:schemeClr>
                </a:solidFill>
                <a:latin typeface="Franklin Gothic Demi" pitchFamily="34" charset="0"/>
                <a:cs typeface="Arial" charset="0"/>
              </a:rPr>
            </a:br>
            <a:r>
              <a:rPr lang="en-US" sz="3600" dirty="0" smtClean="0">
                <a:solidFill>
                  <a:schemeClr val="accent1">
                    <a:satMod val="150000"/>
                  </a:schemeClr>
                </a:solidFill>
                <a:latin typeface="Franklin Gothic Demi" pitchFamily="34" charset="0"/>
                <a:cs typeface="Arial" charset="0"/>
              </a:rPr>
              <a:t>                  (PILONIDAL SINUS)</a:t>
            </a:r>
            <a:endParaRPr lang="en-US" sz="3600" dirty="0">
              <a:latin typeface="Arial" charset="0"/>
              <a:cs typeface="Arial"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algn="ctr" fontAlgn="auto">
              <a:spcAft>
                <a:spcPts val="0"/>
              </a:spcAft>
              <a:defRPr/>
            </a:pPr>
            <a:r>
              <a:rPr lang="en-US" sz="3600" dirty="0" smtClean="0">
                <a:solidFill>
                  <a:schemeClr val="accent1">
                    <a:satMod val="150000"/>
                  </a:schemeClr>
                </a:solidFill>
                <a:latin typeface="Franklin Gothic Demi" pitchFamily="34" charset="0"/>
              </a:rPr>
              <a:t> FOREIGN BODY REACTION </a:t>
            </a:r>
            <a:br>
              <a:rPr lang="en-US" sz="3600" dirty="0" smtClean="0">
                <a:solidFill>
                  <a:schemeClr val="accent1">
                    <a:satMod val="150000"/>
                  </a:schemeClr>
                </a:solidFill>
                <a:latin typeface="Franklin Gothic Demi" pitchFamily="34" charset="0"/>
              </a:rPr>
            </a:br>
            <a:r>
              <a:rPr lang="en-US" sz="3200" dirty="0" smtClean="0">
                <a:solidFill>
                  <a:schemeClr val="accent1">
                    <a:satMod val="150000"/>
                  </a:schemeClr>
                </a:solidFill>
                <a:latin typeface="Franklin Gothic Demi" pitchFamily="34" charset="0"/>
              </a:rPr>
              <a:t>(PILONIDAL SINUS)</a:t>
            </a:r>
            <a:endParaRPr lang="en-US" sz="3200" dirty="0">
              <a:solidFill>
                <a:schemeClr val="accent1">
                  <a:satMod val="150000"/>
                </a:schemeClr>
              </a:solidFill>
              <a:latin typeface="Franklin Gothic Demi" pitchFamily="34" charset="0"/>
            </a:endParaRPr>
          </a:p>
        </p:txBody>
      </p:sp>
      <p:pic>
        <p:nvPicPr>
          <p:cNvPr id="3" name="Picture 5" descr="3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Foreign Body reaction (</a:t>
            </a:r>
            <a:r>
              <a:rPr lang="en-US" sz="3600" i="1" dirty="0" err="1" smtClean="0">
                <a:solidFill>
                  <a:schemeClr val="accent1">
                    <a:satMod val="150000"/>
                  </a:schemeClr>
                </a:solidFill>
                <a:latin typeface="Franklin Gothic Demi" pitchFamily="34" charset="0"/>
              </a:rPr>
              <a:t>Pilonidal</a:t>
            </a:r>
            <a:r>
              <a:rPr lang="en-US" sz="3600" i="1" dirty="0" smtClean="0">
                <a:solidFill>
                  <a:schemeClr val="accent1">
                    <a:satMod val="150000"/>
                  </a:schemeClr>
                </a:solidFill>
                <a:latin typeface="Franklin Gothic Demi" pitchFamily="34" charset="0"/>
              </a:rPr>
              <a:t> sinus):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600" i="1" dirty="0">
              <a:solidFill>
                <a:schemeClr val="accent1">
                  <a:satMod val="150000"/>
                </a:schemeClr>
              </a:solidFill>
              <a:latin typeface="Franklin Gothic Demi" pitchFamily="34" charset="0"/>
            </a:endParaRPr>
          </a:p>
        </p:txBody>
      </p:sp>
      <p:sp>
        <p:nvSpPr>
          <p:cNvPr id="17411" name="TextBox 2"/>
          <p:cNvSpPr txBox="1">
            <a:spLocks noChangeArrowheads="1"/>
          </p:cNvSpPr>
          <p:nvPr/>
        </p:nvSpPr>
        <p:spPr bwMode="auto">
          <a:xfrm>
            <a:off x="142875" y="2174875"/>
            <a:ext cx="8715375" cy="3540125"/>
          </a:xfrm>
          <a:prstGeom prst="rect">
            <a:avLst/>
          </a:prstGeom>
          <a:noFill/>
          <a:ln w="9525">
            <a:noFill/>
            <a:miter lim="800000"/>
            <a:headEnd/>
            <a:tailEnd/>
          </a:ln>
        </p:spPr>
        <p:txBody>
          <a:bodyPr>
            <a:spAutoFit/>
          </a:bodyPr>
          <a:lstStyle/>
          <a:p>
            <a:pPr marL="531813" indent="-531813" algn="just">
              <a:buFontTx/>
              <a:buBlip>
                <a:blip r:embed="rId3"/>
              </a:buBlip>
            </a:pPr>
            <a:r>
              <a:rPr lang="en-US" sz="3200" dirty="0">
                <a:latin typeface="Franklin Gothic Demi" pitchFamily="34" charset="0"/>
              </a:rPr>
              <a:t>A sinus tract lined by an inflammatory granulation tissue in the dermis .</a:t>
            </a:r>
          </a:p>
          <a:p>
            <a:pPr marL="531813" indent="-531813" algn="just">
              <a:buFontTx/>
              <a:buBlip>
                <a:blip r:embed="rId3"/>
              </a:buBlip>
            </a:pPr>
            <a:endParaRPr lang="en-US" sz="3200" dirty="0">
              <a:latin typeface="Franklin Gothic Demi" pitchFamily="34" charset="0"/>
            </a:endParaRPr>
          </a:p>
          <a:p>
            <a:pPr marL="531813" indent="-531813" algn="just">
              <a:buFontTx/>
              <a:buBlip>
                <a:blip r:embed="rId3"/>
              </a:buBlip>
            </a:pPr>
            <a:r>
              <a:rPr lang="en-US" sz="3200" dirty="0">
                <a:latin typeface="Franklin Gothic Demi" pitchFamily="34" charset="0"/>
              </a:rPr>
              <a:t>The lumen of sinus and wall contain large number of hair shafts with foreign body giant cells, lymphocytes , macrophages &amp; </a:t>
            </a:r>
            <a:r>
              <a:rPr lang="en-US" sz="3200" dirty="0" err="1" smtClean="0">
                <a:latin typeface="Franklin Gothic Demi" pitchFamily="34" charset="0"/>
              </a:rPr>
              <a:t>neutrophils</a:t>
            </a:r>
            <a:r>
              <a:rPr lang="en-US" sz="3200" dirty="0" smtClean="0">
                <a:latin typeface="Franklin Gothic Demi" pitchFamily="34" charset="0"/>
              </a:rPr>
              <a:t> . </a:t>
            </a:r>
            <a:endParaRPr lang="en-US" sz="36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cstate="print"/>
          <a:srcRect/>
          <a:stretch>
            <a:fillRect/>
          </a:stretch>
        </p:blipFill>
        <p:spPr bwMode="auto">
          <a:xfrm>
            <a:off x="414338" y="338138"/>
            <a:ext cx="5657850" cy="6181725"/>
          </a:xfrm>
          <a:prstGeom prst="rect">
            <a:avLst/>
          </a:prstGeom>
          <a:noFill/>
          <a:ln w="9525">
            <a:noFill/>
            <a:miter lim="800000"/>
            <a:headEnd/>
            <a:tailEnd/>
          </a:ln>
        </p:spPr>
      </p:pic>
      <p:sp>
        <p:nvSpPr>
          <p:cNvPr id="3" name="Rectangle 2"/>
          <p:cNvSpPr/>
          <p:nvPr/>
        </p:nvSpPr>
        <p:spPr>
          <a:xfrm>
            <a:off x="6084168" y="2708920"/>
            <a:ext cx="2844681" cy="1569660"/>
          </a:xfrm>
          <a:prstGeom prst="rect">
            <a:avLst/>
          </a:prstGeom>
        </p:spPr>
        <p:txBody>
          <a:bodyPr wrap="square">
            <a:spAutoFit/>
          </a:bodyPr>
          <a:lstStyle/>
          <a:p>
            <a:r>
              <a:rPr lang="en-US" sz="3200" dirty="0" smtClean="0"/>
              <a:t>Chronic </a:t>
            </a:r>
            <a:r>
              <a:rPr lang="en-US" sz="3200" dirty="0" err="1" smtClean="0"/>
              <a:t>cholecystitis</a:t>
            </a:r>
            <a:r>
              <a:rPr lang="en-US" sz="3200" dirty="0" smtClean="0"/>
              <a:t> with stones</a:t>
            </a:r>
            <a:endParaRPr lang="en-US" sz="3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 CHRONIC CHOLECYSTITIS</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cholecystitis: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gallbladder wall shows:</a:t>
            </a:r>
            <a:endParaRPr lang="en-US" sz="2800" i="1" dirty="0">
              <a:solidFill>
                <a:schemeClr val="accent1">
                  <a:satMod val="150000"/>
                </a:schemeClr>
              </a:solidFill>
              <a:latin typeface="Franklin Gothic Demi" pitchFamily="34" charset="0"/>
            </a:endParaRPr>
          </a:p>
        </p:txBody>
      </p:sp>
      <p:sp>
        <p:nvSpPr>
          <p:cNvPr id="58371" name="TextBox 2"/>
          <p:cNvSpPr txBox="1">
            <a:spLocks noChangeArrowheads="1"/>
          </p:cNvSpPr>
          <p:nvPr/>
        </p:nvSpPr>
        <p:spPr bwMode="auto">
          <a:xfrm>
            <a:off x="285750" y="1958975"/>
            <a:ext cx="8501063" cy="3970338"/>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Irregular mucosal folds and foci of ulceration in mucosa.</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Wall is penetrated by mucosal glands which are present in muscle coat ( Rokitansky- Aschoff sinuses).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All layers show chronic inflammatory cells infiltration and fibrosis.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Documents and Settings\Administrador\Mis documentos\Archivos PATOLOGÍA\CNS ABSCESS 2.jpg"/>
          <p:cNvPicPr>
            <a:picLocks noChangeAspect="1" noChangeArrowheads="1"/>
          </p:cNvPicPr>
          <p:nvPr/>
        </p:nvPicPr>
        <p:blipFill>
          <a:blip r:embed="rId3" cstate="print"/>
          <a:srcRect/>
          <a:stretch>
            <a:fillRect/>
          </a:stretch>
        </p:blipFill>
        <p:spPr bwMode="auto">
          <a:xfrm>
            <a:off x="971600" y="1412776"/>
            <a:ext cx="7344816" cy="5102324"/>
          </a:xfrm>
          <a:prstGeom prst="rect">
            <a:avLst/>
          </a:prstGeom>
          <a:noFill/>
        </p:spPr>
      </p:pic>
      <p:sp>
        <p:nvSpPr>
          <p:cNvPr id="3" name="Rectangle 2"/>
          <p:cNvSpPr/>
          <p:nvPr/>
        </p:nvSpPr>
        <p:spPr>
          <a:xfrm>
            <a:off x="1763688" y="620688"/>
            <a:ext cx="5400600" cy="646331"/>
          </a:xfrm>
          <a:prstGeom prst="rect">
            <a:avLst/>
          </a:prstGeom>
        </p:spPr>
        <p:txBody>
          <a:bodyPr wrap="square">
            <a:spAutoFit/>
          </a:bodyPr>
          <a:lstStyle/>
          <a:p>
            <a:r>
              <a:rPr lang="en-US" sz="3600" dirty="0" smtClean="0"/>
              <a:t>          Brain abscess</a:t>
            </a:r>
            <a:endParaRPr lang="en-US" sz="3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GRANULATION TISSUE</a:t>
            </a:r>
            <a:endParaRPr lang="en-US" sz="3600" dirty="0">
              <a:solidFill>
                <a:schemeClr val="accent1">
                  <a:satMod val="150000"/>
                </a:schemeClr>
              </a:solidFill>
              <a:latin typeface="Franklin Gothic Demi" pitchFamily="34" charset="0"/>
            </a:endParaRPr>
          </a:p>
        </p:txBody>
      </p:sp>
      <p:pic>
        <p:nvPicPr>
          <p:cNvPr id="3" name="Picture 6" descr="4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GRANULATION TISSUE</a:t>
            </a:r>
            <a:endParaRPr lang="en-US" sz="3600" dirty="0">
              <a:solidFill>
                <a:schemeClr val="accent1">
                  <a:satMod val="150000"/>
                </a:schemeClr>
              </a:solidFill>
              <a:latin typeface="Franklin Gothic Demi" pitchFamily="34" charset="0"/>
            </a:endParaRPr>
          </a:p>
        </p:txBody>
      </p:sp>
      <p:pic>
        <p:nvPicPr>
          <p:cNvPr id="3" name="Picture 5" descr="4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iverFattyChangeHP"/>
          <p:cNvPicPr>
            <a:picLocks noGrp="1" noChangeAspect="1" noChangeArrowheads="1"/>
          </p:cNvPicPr>
          <p:nvPr>
            <p:ph idx="1"/>
          </p:nvPr>
        </p:nvPicPr>
        <p:blipFill>
          <a:blip r:embed="rId3" cstate="print"/>
          <a:srcRect/>
          <a:stretch>
            <a:fillRect/>
          </a:stretch>
        </p:blipFill>
        <p:spPr>
          <a:xfrm>
            <a:off x="0" y="-1588"/>
            <a:ext cx="9144000" cy="6859588"/>
          </a:xfr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Granulation Tissue:</a:t>
            </a:r>
            <a:r>
              <a:rPr lang="en-US" sz="4000"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fragments of edematous, loose connective tissue shows: </a:t>
            </a:r>
            <a:endParaRPr lang="en-US" sz="3100" i="1" dirty="0">
              <a:solidFill>
                <a:schemeClr val="accent1">
                  <a:satMod val="150000"/>
                </a:schemeClr>
              </a:solidFill>
              <a:latin typeface="Franklin Gothic Demi" pitchFamily="34" charset="0"/>
            </a:endParaRPr>
          </a:p>
        </p:txBody>
      </p:sp>
      <p:sp>
        <p:nvSpPr>
          <p:cNvPr id="20483" name="TextBox 2"/>
          <p:cNvSpPr txBox="1">
            <a:spLocks noChangeArrowheads="1"/>
          </p:cNvSpPr>
          <p:nvPr/>
        </p:nvSpPr>
        <p:spPr bwMode="auto">
          <a:xfrm>
            <a:off x="357188" y="1714500"/>
            <a:ext cx="8358187" cy="3539430"/>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Many small newly formed capillaries lined by plump endothelial cells.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Proliferation of fibroblasts is seen. </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Inflammatory cells including macrophages, lymphocytes, plasma cells and </a:t>
            </a:r>
            <a:r>
              <a:rPr lang="en-US" sz="2800" dirty="0" err="1">
                <a:latin typeface="Franklin Gothic Demi" pitchFamily="34" charset="0"/>
              </a:rPr>
              <a:t>neutrophils</a:t>
            </a:r>
            <a:r>
              <a:rPr lang="en-US" sz="2800" dirty="0">
                <a:latin typeface="Franklin Gothic Demi" pitchFamily="34" charset="0"/>
              </a:rPr>
              <a:t> in the </a:t>
            </a:r>
            <a:r>
              <a:rPr lang="en-US" sz="2800" dirty="0" smtClean="0">
                <a:latin typeface="Franklin Gothic Demi" pitchFamily="34" charset="0"/>
              </a:rPr>
              <a:t>edematous </a:t>
            </a:r>
            <a:r>
              <a:rPr lang="en-US" sz="2800" dirty="0" err="1" smtClean="0">
                <a:latin typeface="Franklin Gothic Demi" pitchFamily="34" charset="0"/>
              </a:rPr>
              <a:t>stroma</a:t>
            </a:r>
            <a:r>
              <a:rPr lang="en-US" sz="2800" dirty="0" smtClean="0">
                <a:latin typeface="Franklin Gothic Demi" pitchFamily="34" charset="0"/>
              </a:rPr>
              <a:t>.</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3" cstate="print"/>
          <a:srcRect/>
          <a:stretch>
            <a:fillRect/>
          </a:stretch>
        </p:blipFill>
        <p:spPr bwMode="auto">
          <a:xfrm>
            <a:off x="971600" y="1556792"/>
            <a:ext cx="7272809" cy="4176464"/>
          </a:xfrm>
          <a:prstGeom prst="rect">
            <a:avLst/>
          </a:prstGeom>
          <a:noFill/>
          <a:ln w="9525">
            <a:noFill/>
            <a:miter lim="800000"/>
            <a:headEnd/>
            <a:tailEnd/>
          </a:ln>
        </p:spPr>
      </p:pic>
      <p:sp>
        <p:nvSpPr>
          <p:cNvPr id="3" name="Title 2"/>
          <p:cNvSpPr>
            <a:spLocks noGrp="1"/>
          </p:cNvSpPr>
          <p:nvPr>
            <p:ph type="title" idx="4294967295"/>
          </p:nvPr>
        </p:nvSpPr>
        <p:spPr>
          <a:xfrm>
            <a:off x="0" y="274638"/>
            <a:ext cx="8229600" cy="1143000"/>
          </a:xfrm>
        </p:spPr>
        <p:txBody>
          <a:bodyPr>
            <a:normAutofit fontScale="90000"/>
          </a:bodyPr>
          <a:lstStyle/>
          <a:p>
            <a:r>
              <a:rPr lang="en-US" b="1" dirty="0" smtClean="0">
                <a:solidFill>
                  <a:schemeClr val="accent1"/>
                </a:solidFill>
              </a:rPr>
              <a:t>Organizing thrombus in a case of pulmonary embolism</a:t>
            </a:r>
            <a:endParaRPr lang="en-US" b="1" dirty="0">
              <a:solidFill>
                <a:schemeClr val="accent1"/>
              </a:solidFill>
            </a:endParaRPr>
          </a:p>
        </p:txBody>
      </p:sp>
      <p:sp>
        <p:nvSpPr>
          <p:cNvPr id="4" name="Rectangle 3"/>
          <p:cNvSpPr/>
          <p:nvPr/>
        </p:nvSpPr>
        <p:spPr>
          <a:xfrm>
            <a:off x="539552" y="5877272"/>
            <a:ext cx="8424936" cy="923330"/>
          </a:xfrm>
          <a:prstGeom prst="rect">
            <a:avLst/>
          </a:prstGeom>
        </p:spPr>
        <p:txBody>
          <a:bodyPr wrap="square">
            <a:spAutoFit/>
          </a:bodyPr>
          <a:lstStyle/>
          <a:p>
            <a:r>
              <a:rPr lang="en-US" b="1" dirty="0" smtClean="0"/>
              <a:t>Predisposing factors </a:t>
            </a:r>
            <a:r>
              <a:rPr lang="en-US" dirty="0" smtClean="0"/>
              <a:t>for thrombus formation </a:t>
            </a:r>
            <a:r>
              <a:rPr lang="en-US" dirty="0" err="1" smtClean="0"/>
              <a:t>are:Prolonged</a:t>
            </a:r>
            <a:r>
              <a:rPr lang="en-US" dirty="0" smtClean="0"/>
              <a:t> bed rest , </a:t>
            </a:r>
            <a:r>
              <a:rPr lang="en-US" dirty="0" err="1" smtClean="0"/>
              <a:t>hypercoagulability</a:t>
            </a:r>
            <a:r>
              <a:rPr lang="en-US" dirty="0" smtClean="0"/>
              <a:t> syndrome and multiple bone fractures .</a:t>
            </a:r>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ORGANIZING THROMBUS</a:t>
            </a:r>
            <a:endParaRPr lang="en-US" sz="3600" dirty="0">
              <a:solidFill>
                <a:schemeClr val="accent1">
                  <a:satMod val="150000"/>
                </a:schemeClr>
              </a:solidFill>
              <a:latin typeface="Franklin Gothic Demi" pitchFamily="34" charset="0"/>
            </a:endParaRPr>
          </a:p>
        </p:txBody>
      </p:sp>
      <p:pic>
        <p:nvPicPr>
          <p:cNvPr id="3" name="Picture 6" descr="11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Organizing thrombus: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blood vessel shows:</a:t>
            </a:r>
            <a:endParaRPr lang="en-US" sz="2800" i="1" dirty="0">
              <a:solidFill>
                <a:schemeClr val="accent1">
                  <a:satMod val="150000"/>
                </a:schemeClr>
              </a:solidFill>
              <a:latin typeface="Franklin Gothic Demi" pitchFamily="34" charset="0"/>
            </a:endParaRPr>
          </a:p>
        </p:txBody>
      </p:sp>
      <p:sp>
        <p:nvSpPr>
          <p:cNvPr id="41987" name="TextBox 3"/>
          <p:cNvSpPr txBox="1">
            <a:spLocks noChangeArrowheads="1"/>
          </p:cNvSpPr>
          <p:nvPr/>
        </p:nvSpPr>
        <p:spPr bwMode="auto">
          <a:xfrm>
            <a:off x="285750" y="1928813"/>
            <a:ext cx="8501063" cy="3970337"/>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The lumen is occluded by thrombus which consists of alternate layers of platelets with fibrin thread and clotted blood (</a:t>
            </a:r>
            <a:r>
              <a:rPr lang="en-US" sz="2800" dirty="0" smtClean="0">
                <a:latin typeface="Franklin Gothic Demi" pitchFamily="34" charset="0"/>
              </a:rPr>
              <a:t>lines </a:t>
            </a:r>
            <a:r>
              <a:rPr lang="en-US" sz="2800" dirty="0">
                <a:latin typeface="Franklin Gothic Demi" pitchFamily="34" charset="0"/>
              </a:rPr>
              <a:t>of </a:t>
            </a:r>
            <a:r>
              <a:rPr lang="en-US" sz="2800" dirty="0" err="1">
                <a:latin typeface="Franklin Gothic Demi" pitchFamily="34" charset="0"/>
              </a:rPr>
              <a:t>Zahn</a:t>
            </a:r>
            <a:r>
              <a:rPr lang="en-US" sz="2800" dirty="0">
                <a:latin typeface="Franklin Gothic Demi" pitchFamily="34" charset="0"/>
              </a:rPr>
              <a:t>).</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Organization is seen at the periphery of thrombus which also shows formation of small capillaries &amp; fibroblasts with chronic inflammatory cells.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err="1">
                <a:latin typeface="Franklin Gothic Demi" pitchFamily="34" charset="0"/>
              </a:rPr>
              <a:t>Recanalization</a:t>
            </a:r>
            <a:r>
              <a:rPr lang="en-US" sz="2800" dirty="0">
                <a:latin typeface="Franklin Gothic Demi" pitchFamily="34" charset="0"/>
              </a:rPr>
              <a:t> is seen at one side.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4427984" y="0"/>
            <a:ext cx="4716016" cy="2852936"/>
          </a:xfrm>
          <a:prstGeom prst="rect">
            <a:avLst/>
          </a:prstGeom>
          <a:noFill/>
          <a:ln w="9525">
            <a:noFill/>
            <a:miter lim="800000"/>
            <a:headEnd/>
            <a:tailEnd/>
          </a:ln>
        </p:spPr>
      </p:pic>
      <p:pic>
        <p:nvPicPr>
          <p:cNvPr id="44035" name="Picture 5"/>
          <p:cNvPicPr>
            <a:picLocks noChangeAspect="1" noChangeArrowheads="1"/>
          </p:cNvPicPr>
          <p:nvPr/>
        </p:nvPicPr>
        <p:blipFill>
          <a:blip r:embed="rId4" cstate="print"/>
          <a:srcRect/>
          <a:stretch>
            <a:fillRect/>
          </a:stretch>
        </p:blipFill>
        <p:spPr bwMode="auto">
          <a:xfrm>
            <a:off x="0" y="0"/>
            <a:ext cx="4427984" cy="2924944"/>
          </a:xfrm>
          <a:prstGeom prst="rect">
            <a:avLst/>
          </a:prstGeom>
          <a:noFill/>
          <a:ln w="9525">
            <a:noFill/>
            <a:miter lim="800000"/>
            <a:headEnd/>
            <a:tailEnd/>
          </a:ln>
        </p:spPr>
      </p:pic>
      <p:pic>
        <p:nvPicPr>
          <p:cNvPr id="44036" name="Picture 6"/>
          <p:cNvPicPr>
            <a:picLocks noChangeAspect="1" noChangeArrowheads="1"/>
          </p:cNvPicPr>
          <p:nvPr/>
        </p:nvPicPr>
        <p:blipFill>
          <a:blip r:embed="rId5" cstate="print"/>
          <a:srcRect/>
          <a:stretch>
            <a:fillRect/>
          </a:stretch>
        </p:blipFill>
        <p:spPr bwMode="auto">
          <a:xfrm>
            <a:off x="-1" y="2924944"/>
            <a:ext cx="4476975" cy="2664296"/>
          </a:xfrm>
          <a:prstGeom prst="rect">
            <a:avLst/>
          </a:prstGeom>
          <a:noFill/>
          <a:ln w="9525">
            <a:noFill/>
            <a:miter lim="800000"/>
            <a:headEnd/>
            <a:tailEnd/>
          </a:ln>
        </p:spPr>
      </p:pic>
      <p:pic>
        <p:nvPicPr>
          <p:cNvPr id="44037" name="Picture 7"/>
          <p:cNvPicPr>
            <a:picLocks noChangeAspect="1" noChangeArrowheads="1"/>
          </p:cNvPicPr>
          <p:nvPr/>
        </p:nvPicPr>
        <p:blipFill>
          <a:blip r:embed="rId6" cstate="print"/>
          <a:srcRect/>
          <a:stretch>
            <a:fillRect/>
          </a:stretch>
        </p:blipFill>
        <p:spPr bwMode="auto">
          <a:xfrm>
            <a:off x="4427984" y="2852936"/>
            <a:ext cx="4716016" cy="2736304"/>
          </a:xfrm>
          <a:prstGeom prst="rect">
            <a:avLst/>
          </a:prstGeom>
          <a:noFill/>
          <a:ln w="9525">
            <a:noFill/>
            <a:miter lim="800000"/>
            <a:headEnd/>
            <a:tailEnd/>
          </a:ln>
        </p:spPr>
      </p:pic>
      <p:sp>
        <p:nvSpPr>
          <p:cNvPr id="7" name="Rectangle 6"/>
          <p:cNvSpPr/>
          <p:nvPr/>
        </p:nvSpPr>
        <p:spPr>
          <a:xfrm>
            <a:off x="0" y="5733256"/>
            <a:ext cx="8964488" cy="923330"/>
          </a:xfrm>
          <a:prstGeom prst="rect">
            <a:avLst/>
          </a:prstGeom>
        </p:spPr>
        <p:txBody>
          <a:bodyPr wrap="square">
            <a:spAutoFit/>
          </a:bodyPr>
          <a:lstStyle/>
          <a:p>
            <a:pPr>
              <a:buFont typeface="Arial" pitchFamily="34" charset="0"/>
              <a:buChar char="•"/>
            </a:pPr>
            <a:r>
              <a:rPr lang="en-US" dirty="0" smtClean="0"/>
              <a:t>   The thrombus is adherent to the vessel wall while the clot is not . </a:t>
            </a:r>
          </a:p>
          <a:p>
            <a:pPr>
              <a:buFont typeface="Arial" pitchFamily="34" charset="0"/>
              <a:buChar char="•"/>
            </a:pPr>
            <a:r>
              <a:rPr lang="en-US" dirty="0" smtClean="0"/>
              <a:t>    Lines of </a:t>
            </a:r>
            <a:r>
              <a:rPr lang="en-US" dirty="0" err="1" smtClean="0"/>
              <a:t>Zahn</a:t>
            </a:r>
            <a:r>
              <a:rPr lang="en-US" dirty="0" smtClean="0"/>
              <a:t> are seen only in thrombus  .</a:t>
            </a:r>
          </a:p>
          <a:p>
            <a:pPr>
              <a:buFont typeface="Arial" pitchFamily="34" charset="0"/>
              <a:buChar char="•"/>
            </a:pPr>
            <a:r>
              <a:rPr lang="en-US" dirty="0" smtClean="0"/>
              <a:t>    The clot usually has a current  jelly or  chicken fat  appearance in its upper part </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625" y="285750"/>
            <a:ext cx="4384675" cy="6305550"/>
          </a:xfrm>
          <a:prstGeom prst="rect">
            <a:avLst/>
          </a:prstGeom>
          <a:noFill/>
          <a:ln w="9525">
            <a:noFill/>
            <a:miter lim="800000"/>
            <a:headEnd/>
            <a:tailEnd/>
          </a:ln>
        </p:spPr>
      </p:pic>
      <p:sp>
        <p:nvSpPr>
          <p:cNvPr id="3" name="Rectangle 2"/>
          <p:cNvSpPr/>
          <p:nvPr/>
        </p:nvSpPr>
        <p:spPr>
          <a:xfrm>
            <a:off x="4788024" y="2060848"/>
            <a:ext cx="3724033" cy="1077218"/>
          </a:xfrm>
          <a:prstGeom prst="rect">
            <a:avLst/>
          </a:prstGeom>
        </p:spPr>
        <p:txBody>
          <a:bodyPr wrap="square">
            <a:spAutoFit/>
          </a:bodyPr>
          <a:lstStyle/>
          <a:p>
            <a:r>
              <a:rPr lang="en-US" sz="3200" dirty="0" smtClean="0"/>
              <a:t> Pulmonary embolus with infarction</a:t>
            </a:r>
            <a:endParaRPr lang="en-US" sz="3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3" cstate="print"/>
          <a:srcRect/>
          <a:stretch>
            <a:fillRect/>
          </a:stretch>
        </p:blipFill>
        <p:spPr bwMode="auto">
          <a:xfrm>
            <a:off x="500063" y="357188"/>
            <a:ext cx="4648001" cy="6127750"/>
          </a:xfrm>
          <a:prstGeom prst="rect">
            <a:avLst/>
          </a:prstGeom>
          <a:noFill/>
          <a:ln w="9525">
            <a:noFill/>
            <a:miter lim="800000"/>
            <a:headEnd/>
            <a:tailEnd/>
          </a:ln>
        </p:spPr>
      </p:pic>
      <p:sp>
        <p:nvSpPr>
          <p:cNvPr id="3" name="Rectangle 2"/>
          <p:cNvSpPr/>
          <p:nvPr/>
        </p:nvSpPr>
        <p:spPr>
          <a:xfrm>
            <a:off x="5724128" y="2708920"/>
            <a:ext cx="2088232" cy="1077218"/>
          </a:xfrm>
          <a:prstGeom prst="rect">
            <a:avLst/>
          </a:prstGeom>
        </p:spPr>
        <p:txBody>
          <a:bodyPr wrap="square">
            <a:spAutoFit/>
          </a:bodyPr>
          <a:lstStyle/>
          <a:p>
            <a:r>
              <a:rPr lang="en-US" sz="3200" dirty="0" smtClean="0"/>
              <a:t>Myocardial infarction</a:t>
            </a:r>
            <a:endParaRPr lang="en-US" sz="3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3" cstate="print"/>
          <a:srcRect/>
          <a:stretch>
            <a:fillRect/>
          </a:stretch>
        </p:blipFill>
        <p:spPr bwMode="auto">
          <a:xfrm>
            <a:off x="899592" y="620688"/>
            <a:ext cx="7190184" cy="58547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04800" y="381000"/>
            <a:ext cx="8458200" cy="2362200"/>
          </a:xfrm>
        </p:spPr>
        <p:txBody>
          <a:bodyPr lIns="90000" tIns="46800" rIns="90000" bIns="46800">
            <a:normAutofit/>
          </a:bodyPr>
          <a:lstStyle/>
          <a:p>
            <a:pPr defTabSz="457200" eaLnBrk="1" hangingPunct="1">
              <a:buClr>
                <a:srgbClr val="3333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ar-SA" b="1" dirty="0" smtClean="0">
                <a:solidFill>
                  <a:srgbClr val="3333FF"/>
                </a:solidFill>
                <a:ea typeface="Arial Unicode MS" pitchFamily="34" charset="-128"/>
                <a:cs typeface="Arial Unicode MS" pitchFamily="34" charset="-128"/>
              </a:rPr>
              <a:t>       </a:t>
            </a:r>
            <a:r>
              <a:rPr lang="en-GB" b="1" dirty="0" smtClean="0">
                <a:solidFill>
                  <a:srgbClr val="3333FF"/>
                </a:solidFill>
                <a:ea typeface="Arial Unicode MS" pitchFamily="34" charset="-128"/>
                <a:cs typeface="Arial Unicode MS" pitchFamily="34" charset="-128"/>
              </a:rPr>
              <a:t>Myocardial infarction </a:t>
            </a:r>
            <a:r>
              <a:rPr lang="ar-SA" b="1" dirty="0" smtClean="0">
                <a:solidFill>
                  <a:srgbClr val="3333FF"/>
                </a:solidFill>
                <a:ea typeface="Arial Unicode MS" pitchFamily="34" charset="-128"/>
                <a:cs typeface="Arial Unicode MS" pitchFamily="34" charset="-128"/>
              </a:rPr>
              <a:t>      </a:t>
            </a:r>
            <a:r>
              <a:rPr lang="en-GB" b="1" dirty="0" smtClean="0">
                <a:solidFill>
                  <a:srgbClr val="3333FF"/>
                </a:solidFill>
                <a:ea typeface="Arial Unicode MS" pitchFamily="34" charset="-128"/>
                <a:cs typeface="Arial Unicode MS" pitchFamily="34" charset="-128"/>
              </a:rPr>
              <a:t>(Acute</a:t>
            </a:r>
            <a:r>
              <a:rPr lang="ar-SA" b="1" dirty="0" smtClean="0">
                <a:solidFill>
                  <a:srgbClr val="3333FF"/>
                </a:solidFill>
                <a:ea typeface="Arial Unicode MS" pitchFamily="34" charset="-128"/>
                <a:cs typeface="Arial Unicode MS" pitchFamily="34" charset="-128"/>
              </a:rPr>
              <a:t>/</a:t>
            </a:r>
            <a:r>
              <a:rPr lang="en-GB" b="1" dirty="0" smtClean="0">
                <a:solidFill>
                  <a:srgbClr val="3333FF"/>
                </a:solidFill>
                <a:ea typeface="Arial Unicode MS" pitchFamily="34" charset="-128"/>
                <a:cs typeface="Arial Unicode MS" pitchFamily="34" charset="-128"/>
              </a:rPr>
              <a:t>recent stage)</a:t>
            </a:r>
          </a:p>
        </p:txBody>
      </p:sp>
      <p:pic>
        <p:nvPicPr>
          <p:cNvPr id="94211" name="Picture 3"/>
          <p:cNvPicPr>
            <a:picLocks noChangeAspect="1" noChangeArrowheads="1"/>
          </p:cNvPicPr>
          <p:nvPr/>
        </p:nvPicPr>
        <p:blipFill>
          <a:blip r:embed="rId3" cstate="print"/>
          <a:srcRect/>
          <a:stretch>
            <a:fillRect/>
          </a:stretch>
        </p:blipFill>
        <p:spPr bwMode="auto">
          <a:xfrm>
            <a:off x="1115616" y="2492896"/>
            <a:ext cx="6624736" cy="4104456"/>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MYOCARDIAL INFARCTION </a:t>
            </a:r>
            <a:br>
              <a:rPr lang="en-US" sz="3600" dirty="0" smtClean="0">
                <a:solidFill>
                  <a:schemeClr val="accent1">
                    <a:satMod val="150000"/>
                  </a:schemeClr>
                </a:solidFill>
                <a:latin typeface="Franklin Gothic Demi" pitchFamily="34" charset="0"/>
              </a:rPr>
            </a:br>
            <a:r>
              <a:rPr lang="en-US" sz="3600" dirty="0" smtClean="0">
                <a:solidFill>
                  <a:schemeClr val="accent1">
                    <a:satMod val="150000"/>
                  </a:schemeClr>
                </a:solidFill>
                <a:latin typeface="Franklin Gothic Demi" pitchFamily="34" charset="0"/>
              </a:rPr>
              <a:t>(LATE STAGE)</a:t>
            </a:r>
            <a:endParaRPr lang="en-US" sz="3600" dirty="0">
              <a:solidFill>
                <a:schemeClr val="accent1">
                  <a:satMod val="150000"/>
                </a:schemeClr>
              </a:solidFill>
              <a:latin typeface="Franklin Gothic Demi" pitchFamily="34" charset="0"/>
            </a:endParaRPr>
          </a:p>
        </p:txBody>
      </p:sp>
      <p:pic>
        <p:nvPicPr>
          <p:cNvPr id="3" name="Picture 6" descr="12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Cond" pitchFamily="34" charset="0"/>
              </a:rPr>
              <a:t>Fatty change of the liver:</a:t>
            </a:r>
            <a:br>
              <a:rPr lang="en-US" sz="3600" i="1" dirty="0" smtClean="0">
                <a:solidFill>
                  <a:schemeClr val="accent1">
                    <a:satMod val="150000"/>
                  </a:schemeClr>
                </a:solidFill>
                <a:latin typeface="Franklin Gothic Demi Cond" pitchFamily="34" charset="0"/>
              </a:rPr>
            </a:br>
            <a:r>
              <a:rPr lang="en-US" sz="2800" i="1" dirty="0" smtClean="0">
                <a:solidFill>
                  <a:schemeClr val="accent1">
                    <a:satMod val="150000"/>
                  </a:schemeClr>
                </a:solidFill>
                <a:latin typeface="Franklin Gothic Demi Cond" pitchFamily="34" charset="0"/>
              </a:rPr>
              <a:t>Section of liver shows:</a:t>
            </a:r>
            <a:endParaRPr lang="en-US" sz="2800" i="1" dirty="0">
              <a:solidFill>
                <a:schemeClr val="accent1">
                  <a:satMod val="150000"/>
                </a:schemeClr>
              </a:solidFill>
              <a:latin typeface="Franklin Gothic Demi Cond" pitchFamily="34" charset="0"/>
            </a:endParaRPr>
          </a:p>
        </p:txBody>
      </p:sp>
      <p:sp>
        <p:nvSpPr>
          <p:cNvPr id="24579" name="TextBox 2"/>
          <p:cNvSpPr txBox="1">
            <a:spLocks noChangeArrowheads="1"/>
          </p:cNvSpPr>
          <p:nvPr/>
        </p:nvSpPr>
        <p:spPr bwMode="auto">
          <a:xfrm>
            <a:off x="285750" y="2000250"/>
            <a:ext cx="8643938" cy="3539430"/>
          </a:xfrm>
          <a:prstGeom prst="rect">
            <a:avLst/>
          </a:prstGeom>
          <a:noFill/>
          <a:ln w="9525">
            <a:noFill/>
            <a:miter lim="800000"/>
            <a:headEnd/>
            <a:tailEnd/>
          </a:ln>
        </p:spPr>
        <p:txBody>
          <a:bodyPr>
            <a:spAutoFit/>
          </a:bodyPr>
          <a:lstStyle/>
          <a:p>
            <a:pPr marL="534988" indent="-534988" algn="just"/>
            <a:endParaRPr lang="en-US" sz="3200" dirty="0">
              <a:latin typeface="Franklin Gothic Demi Cond" pitchFamily="34" charset="0"/>
            </a:endParaRP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The liver cells are distended by clear vacuoles </a:t>
            </a:r>
            <a:r>
              <a:rPr lang="en-US" sz="3200" dirty="0" smtClean="0">
                <a:latin typeface="Franklin Gothic Demi Cond" pitchFamily="34" charset="0"/>
              </a:rPr>
              <a:t>of </a:t>
            </a:r>
            <a:r>
              <a:rPr lang="en-US" sz="3200" dirty="0">
                <a:latin typeface="Franklin Gothic Demi Cond" pitchFamily="34" charset="0"/>
              </a:rPr>
              <a:t>dissolved fat with displacement of </a:t>
            </a:r>
            <a:r>
              <a:rPr lang="en-US" sz="3200" dirty="0" smtClean="0">
                <a:latin typeface="Franklin Gothic Demi Cond" pitchFamily="34" charset="0"/>
              </a:rPr>
              <a:t>the nuclei to the </a:t>
            </a:r>
            <a:r>
              <a:rPr lang="en-US" sz="3200" dirty="0">
                <a:latin typeface="Franklin Gothic Demi Cond" pitchFamily="34" charset="0"/>
              </a:rPr>
              <a:t>periphery.</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Fatty cysts may be </a:t>
            </a:r>
            <a:r>
              <a:rPr lang="en-US" sz="3200" dirty="0" smtClean="0">
                <a:latin typeface="Franklin Gothic Demi Cond" pitchFamily="34" charset="0"/>
              </a:rPr>
              <a:t>seen.</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Myocardial infarction: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myocardial shows:</a:t>
            </a:r>
            <a:endParaRPr lang="en-US" sz="3200" i="1" dirty="0">
              <a:solidFill>
                <a:schemeClr val="accent1">
                  <a:satMod val="150000"/>
                </a:schemeClr>
              </a:solidFill>
              <a:latin typeface="Franklin Gothic Demi" pitchFamily="34" charset="0"/>
            </a:endParaRPr>
          </a:p>
        </p:txBody>
      </p:sp>
      <p:sp>
        <p:nvSpPr>
          <p:cNvPr id="44035" name="TextBox 2"/>
          <p:cNvSpPr txBox="1">
            <a:spLocks noChangeArrowheads="1"/>
          </p:cNvSpPr>
          <p:nvPr/>
        </p:nvSpPr>
        <p:spPr bwMode="auto">
          <a:xfrm>
            <a:off x="214313" y="2032000"/>
            <a:ext cx="8643937" cy="3970318"/>
          </a:xfrm>
          <a:prstGeom prst="rect">
            <a:avLst/>
          </a:prstGeom>
          <a:noFill/>
          <a:ln w="9525">
            <a:noFill/>
            <a:miter lim="800000"/>
            <a:headEnd/>
            <a:tailEnd/>
          </a:ln>
        </p:spPr>
        <p:txBody>
          <a:bodyPr>
            <a:spAutoFit/>
          </a:bodyPr>
          <a:lstStyle/>
          <a:p>
            <a:pPr marL="534988" indent="-534988">
              <a:buFontTx/>
              <a:buBlip>
                <a:blip r:embed="rId3"/>
              </a:buBlip>
            </a:pPr>
            <a:r>
              <a:rPr lang="en-US" sz="2800" dirty="0">
                <a:latin typeface="Franklin Gothic Demi" pitchFamily="34" charset="0"/>
              </a:rPr>
              <a:t>Patchy </a:t>
            </a:r>
            <a:r>
              <a:rPr lang="en-US" sz="2800" dirty="0" err="1">
                <a:latin typeface="Franklin Gothic Demi" pitchFamily="34" charset="0"/>
              </a:rPr>
              <a:t>coagulative</a:t>
            </a:r>
            <a:r>
              <a:rPr lang="en-US" sz="2800" dirty="0">
                <a:latin typeface="Franklin Gothic Demi" pitchFamily="34" charset="0"/>
              </a:rPr>
              <a:t> necrosis of myocardial </a:t>
            </a:r>
            <a:r>
              <a:rPr lang="en-US" sz="2800" dirty="0" err="1">
                <a:latin typeface="Franklin Gothic Demi" pitchFamily="34" charset="0"/>
              </a:rPr>
              <a:t>fibres</a:t>
            </a:r>
            <a:r>
              <a:rPr lang="en-US" sz="2800" dirty="0">
                <a:latin typeface="Franklin Gothic Demi" pitchFamily="34" charset="0"/>
              </a:rPr>
              <a:t>. The dead muscle </a:t>
            </a:r>
            <a:r>
              <a:rPr lang="en-US" sz="2800" dirty="0" err="1">
                <a:latin typeface="Franklin Gothic Demi" pitchFamily="34" charset="0"/>
              </a:rPr>
              <a:t>fibres</a:t>
            </a:r>
            <a:r>
              <a:rPr lang="en-US" sz="2800" dirty="0">
                <a:latin typeface="Franklin Gothic Demi" pitchFamily="34" charset="0"/>
              </a:rPr>
              <a:t> are </a:t>
            </a:r>
            <a:r>
              <a:rPr lang="en-US" sz="2800" dirty="0" err="1">
                <a:latin typeface="Franklin Gothic Demi" pitchFamily="34" charset="0"/>
              </a:rPr>
              <a:t>structureless</a:t>
            </a:r>
            <a:r>
              <a:rPr lang="en-US" sz="2800" dirty="0">
                <a:latin typeface="Franklin Gothic Demi" pitchFamily="34" charset="0"/>
              </a:rPr>
              <a:t> and hyaline.</a:t>
            </a: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The necrotic muscle </a:t>
            </a:r>
            <a:r>
              <a:rPr lang="en-US" sz="2800" dirty="0" err="1">
                <a:latin typeface="Franklin Gothic Demi" pitchFamily="34" charset="0"/>
              </a:rPr>
              <a:t>fibres</a:t>
            </a:r>
            <a:r>
              <a:rPr lang="en-US" sz="2800" dirty="0">
                <a:latin typeface="Franklin Gothic Demi" pitchFamily="34" charset="0"/>
              </a:rPr>
              <a:t> are pale with loss of nuclei and striations</a:t>
            </a:r>
            <a:r>
              <a:rPr lang="en-US" sz="2800" dirty="0" smtClean="0">
                <a:latin typeface="Franklin Gothic Demi" pitchFamily="34" charset="0"/>
              </a:rPr>
              <a:t>. Infiltration of </a:t>
            </a:r>
            <a:r>
              <a:rPr lang="en-US" sz="2800" dirty="0" err="1" smtClean="0">
                <a:latin typeface="Franklin Gothic Demi" pitchFamily="34" charset="0"/>
              </a:rPr>
              <a:t>neutrophils</a:t>
            </a:r>
            <a:r>
              <a:rPr lang="en-US" sz="2800" dirty="0" smtClean="0">
                <a:latin typeface="Franklin Gothic Demi" pitchFamily="34" charset="0"/>
              </a:rPr>
              <a:t> in recent stage is seen .</a:t>
            </a:r>
            <a:endParaRPr lang="en-US" sz="2800"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Later granulation tissue formation and fibrosis.</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cstate="print"/>
          <a:srcRect/>
          <a:stretch>
            <a:fillRect/>
          </a:stretch>
        </p:blipFill>
        <p:spPr bwMode="auto">
          <a:xfrm>
            <a:off x="357188" y="285750"/>
            <a:ext cx="4878387" cy="6280150"/>
          </a:xfrm>
          <a:prstGeom prst="rect">
            <a:avLst/>
          </a:prstGeom>
          <a:noFill/>
          <a:ln w="9525">
            <a:noFill/>
            <a:miter lim="800000"/>
            <a:headEnd/>
            <a:tailEnd/>
          </a:ln>
        </p:spPr>
      </p:pic>
      <p:sp>
        <p:nvSpPr>
          <p:cNvPr id="3" name="Rectangle 2"/>
          <p:cNvSpPr/>
          <p:nvPr/>
        </p:nvSpPr>
        <p:spPr>
          <a:xfrm>
            <a:off x="5220073" y="3068960"/>
            <a:ext cx="3923928" cy="1077218"/>
          </a:xfrm>
          <a:prstGeom prst="rect">
            <a:avLst/>
          </a:prstGeom>
        </p:spPr>
        <p:txBody>
          <a:bodyPr wrap="square">
            <a:spAutoFit/>
          </a:bodyPr>
          <a:lstStyle/>
          <a:p>
            <a:r>
              <a:rPr lang="en-US" sz="3200" dirty="0" smtClean="0"/>
              <a:t>Infarction of the small intestine</a:t>
            </a:r>
            <a:endParaRPr lang="en-US" sz="3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3" cstate="print"/>
          <a:srcRect/>
          <a:stretch>
            <a:fillRect/>
          </a:stretch>
        </p:blipFill>
        <p:spPr>
          <a:xfrm>
            <a:off x="609600" y="1219200"/>
            <a:ext cx="8305800" cy="5438775"/>
          </a:xfrm>
          <a:noFill/>
        </p:spPr>
      </p:pic>
      <p:sp>
        <p:nvSpPr>
          <p:cNvPr id="143363" name="Rectangle 3"/>
          <p:cNvSpPr>
            <a:spLocks noGrp="1" noChangeArrowheads="1"/>
          </p:cNvSpPr>
          <p:nvPr>
            <p:ph type="title"/>
          </p:nvPr>
        </p:nvSpPr>
        <p:spPr>
          <a:xfrm>
            <a:off x="1066800" y="304800"/>
            <a:ext cx="7848600" cy="685800"/>
          </a:xfrm>
        </p:spPr>
        <p:txBody>
          <a:bodyPr>
            <a:normAutofit fontScale="90000"/>
          </a:bodyPr>
          <a:lstStyle/>
          <a:p>
            <a:r>
              <a:rPr lang="en-US" dirty="0" err="1" smtClean="0"/>
              <a:t>Ghon’s</a:t>
            </a:r>
            <a:r>
              <a:rPr lang="en-US" dirty="0" smtClean="0"/>
              <a:t> Complex</a:t>
            </a:r>
          </a:p>
        </p:txBody>
      </p:sp>
      <p:sp>
        <p:nvSpPr>
          <p:cNvPr id="143364" name="AutoShape 4"/>
          <p:cNvSpPr>
            <a:spLocks noChangeArrowheads="1"/>
          </p:cNvSpPr>
          <p:nvPr/>
        </p:nvSpPr>
        <p:spPr bwMode="auto">
          <a:xfrm>
            <a:off x="1905000" y="3352800"/>
            <a:ext cx="685800" cy="457200"/>
          </a:xfrm>
          <a:prstGeom prst="rightArrow">
            <a:avLst>
              <a:gd name="adj1" fmla="val 50000"/>
              <a:gd name="adj2" fmla="val 37500"/>
            </a:avLst>
          </a:prstGeom>
          <a:solidFill>
            <a:schemeClr val="tx2"/>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848600" y="3429000"/>
            <a:ext cx="609600" cy="381000"/>
          </a:xfrm>
          <a:prstGeom prst="leftArrow">
            <a:avLst>
              <a:gd name="adj1" fmla="val 50000"/>
              <a:gd name="adj2" fmla="val 40000"/>
            </a:avLst>
          </a:prstGeom>
          <a:solidFill>
            <a:schemeClr val="tx2"/>
          </a:solidFill>
          <a:ln w="9525">
            <a:solidFill>
              <a:schemeClr val="tx1"/>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363"/>
                                        </p:tgtEl>
                                        <p:attrNameLst>
                                          <p:attrName>style.visibility</p:attrName>
                                        </p:attrNameLst>
                                      </p:cBhvr>
                                      <p:to>
                                        <p:strVal val="visible"/>
                                      </p:to>
                                    </p:set>
                                    <p:anim calcmode="lin" valueType="num">
                                      <p:cBhvr additive="base">
                                        <p:cTn id="19" dur="500" fill="hold"/>
                                        <p:tgtEl>
                                          <p:spTgt spid="143363"/>
                                        </p:tgtEl>
                                        <p:attrNameLst>
                                          <p:attrName>ppt_x</p:attrName>
                                        </p:attrNameLst>
                                      </p:cBhvr>
                                      <p:tavLst>
                                        <p:tav tm="0">
                                          <p:val>
                                            <p:strVal val="0-#ppt_w/2"/>
                                          </p:val>
                                        </p:tav>
                                        <p:tav tm="100000">
                                          <p:val>
                                            <p:strVal val="#ppt_x"/>
                                          </p:val>
                                        </p:tav>
                                      </p:tavLst>
                                    </p:anim>
                                    <p:anim calcmode="lin" valueType="num">
                                      <p:cBhvr additive="base">
                                        <p:cTn id="20" dur="500" fill="hold"/>
                                        <p:tgtEl>
                                          <p:spTgt spid="143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autoUpdateAnimBg="0"/>
      <p:bldP spid="143364" grpId="0" animBg="1"/>
      <p:bldP spid="14336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3" cstate="print"/>
          <a:srcRect/>
          <a:stretch>
            <a:fillRect/>
          </a:stretch>
        </p:blipFill>
        <p:spPr bwMode="auto">
          <a:xfrm>
            <a:off x="323528" y="332656"/>
            <a:ext cx="5040561" cy="6275388"/>
          </a:xfrm>
          <a:prstGeom prst="rect">
            <a:avLst/>
          </a:prstGeom>
          <a:noFill/>
          <a:ln w="9525">
            <a:noFill/>
            <a:miter lim="800000"/>
            <a:headEnd/>
            <a:tailEnd/>
          </a:ln>
        </p:spPr>
      </p:pic>
      <p:sp>
        <p:nvSpPr>
          <p:cNvPr id="3" name="Rectangle 2"/>
          <p:cNvSpPr/>
          <p:nvPr/>
        </p:nvSpPr>
        <p:spPr>
          <a:xfrm>
            <a:off x="5364087" y="2492896"/>
            <a:ext cx="2448273" cy="1569660"/>
          </a:xfrm>
          <a:prstGeom prst="rect">
            <a:avLst/>
          </a:prstGeom>
        </p:spPr>
        <p:txBody>
          <a:bodyPr wrap="square">
            <a:spAutoFit/>
          </a:bodyPr>
          <a:lstStyle/>
          <a:p>
            <a:r>
              <a:rPr lang="en-US" sz="3200" dirty="0" err="1" smtClean="0"/>
              <a:t>Miliary</a:t>
            </a:r>
            <a:r>
              <a:rPr lang="en-US" sz="3200" dirty="0" smtClean="0"/>
              <a:t> tuberculosis of the lung</a:t>
            </a:r>
            <a:endParaRPr lang="en-US" sz="32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sz="half" idx="2"/>
          </p:nvPr>
        </p:nvPicPr>
        <p:blipFill>
          <a:blip r:embed="rId2" cstate="print"/>
          <a:srcRect/>
          <a:stretch>
            <a:fillRect/>
          </a:stretch>
        </p:blipFill>
        <p:spPr>
          <a:xfrm>
            <a:off x="917575" y="1671638"/>
            <a:ext cx="7153275" cy="4319587"/>
          </a:xfrm>
          <a:noFill/>
        </p:spPr>
      </p:pic>
      <p:sp>
        <p:nvSpPr>
          <p:cNvPr id="153603" name="Rectangle 3"/>
          <p:cNvSpPr>
            <a:spLocks noGrp="1" noChangeArrowheads="1"/>
          </p:cNvSpPr>
          <p:nvPr>
            <p:ph type="title"/>
          </p:nvPr>
        </p:nvSpPr>
        <p:spPr>
          <a:xfrm>
            <a:off x="685800" y="304800"/>
            <a:ext cx="8229600" cy="685800"/>
          </a:xfrm>
        </p:spPr>
        <p:txBody>
          <a:bodyPr>
            <a:normAutofit fontScale="90000"/>
          </a:bodyPr>
          <a:lstStyle/>
          <a:p>
            <a:pPr eaLnBrk="1" hangingPunct="1"/>
            <a:r>
              <a:rPr lang="en-US" smtClean="0"/>
              <a:t>Tuberculous Granulomas</a:t>
            </a:r>
          </a:p>
        </p:txBody>
      </p:sp>
      <p:sp>
        <p:nvSpPr>
          <p:cNvPr id="153604" name="AutoShape 4"/>
          <p:cNvSpPr>
            <a:spLocks noChangeArrowheads="1"/>
          </p:cNvSpPr>
          <p:nvPr/>
        </p:nvSpPr>
        <p:spPr bwMode="auto">
          <a:xfrm>
            <a:off x="3352800" y="3200400"/>
            <a:ext cx="685800" cy="457200"/>
          </a:xfrm>
          <a:prstGeom prst="rightArrow">
            <a:avLst>
              <a:gd name="adj1" fmla="val 50000"/>
              <a:gd name="adj2" fmla="val 37500"/>
            </a:avLst>
          </a:prstGeom>
          <a:solidFill>
            <a:schemeClr val="bg1"/>
          </a:solidFill>
          <a:ln w="9525">
            <a:solidFill>
              <a:schemeClr val="hlink"/>
            </a:solidFill>
            <a:miter lim="800000"/>
            <a:headEnd/>
            <a:tailEnd/>
          </a:ln>
        </p:spPr>
        <p:txBody>
          <a:bodyPr wrap="none" anchor="ctr"/>
          <a:lstStyle/>
          <a:p>
            <a:endParaRPr lang="ar-SA"/>
          </a:p>
        </p:txBody>
      </p:sp>
      <p:sp>
        <p:nvSpPr>
          <p:cNvPr id="153605" name="AutoShape 5"/>
          <p:cNvSpPr>
            <a:spLocks noChangeArrowheads="1"/>
          </p:cNvSpPr>
          <p:nvPr/>
        </p:nvSpPr>
        <p:spPr bwMode="auto">
          <a:xfrm>
            <a:off x="6781800" y="3581400"/>
            <a:ext cx="533400" cy="381000"/>
          </a:xfrm>
          <a:prstGeom prst="leftArrow">
            <a:avLst>
              <a:gd name="adj1" fmla="val 50000"/>
              <a:gd name="adj2" fmla="val 35000"/>
            </a:avLst>
          </a:prstGeom>
          <a:solidFill>
            <a:schemeClr val="bg1"/>
          </a:solidFill>
          <a:ln w="9525">
            <a:solidFill>
              <a:schemeClr val="hlink"/>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05"/>
                                        </p:tgtEl>
                                        <p:attrNameLst>
                                          <p:attrName>style.visibility</p:attrName>
                                        </p:attrNameLst>
                                      </p:cBhvr>
                                      <p:to>
                                        <p:strVal val="visible"/>
                                      </p:to>
                                    </p:set>
                                    <p:anim calcmode="lin" valueType="num">
                                      <p:cBhvr additive="base">
                                        <p:cTn id="13" dur="500" fill="hold"/>
                                        <p:tgtEl>
                                          <p:spTgt spid="153605"/>
                                        </p:tgtEl>
                                        <p:attrNameLst>
                                          <p:attrName>ppt_x</p:attrName>
                                        </p:attrNameLst>
                                      </p:cBhvr>
                                      <p:tavLst>
                                        <p:tav tm="0">
                                          <p:val>
                                            <p:strVal val="0-#ppt_w/2"/>
                                          </p:val>
                                        </p:tav>
                                        <p:tav tm="100000">
                                          <p:val>
                                            <p:strVal val="#ppt_x"/>
                                          </p:val>
                                        </p:tav>
                                      </p:tavLst>
                                    </p:anim>
                                    <p:anim calcmode="lin" valueType="num">
                                      <p:cBhvr additive="base">
                                        <p:cTn id="14" dur="500" fill="hold"/>
                                        <p:tgtEl>
                                          <p:spTgt spid="15360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additive="base">
                                        <p:cTn id="19" dur="500" fill="hold"/>
                                        <p:tgtEl>
                                          <p:spTgt spid="153603"/>
                                        </p:tgtEl>
                                        <p:attrNameLst>
                                          <p:attrName>ppt_x</p:attrName>
                                        </p:attrNameLst>
                                      </p:cBhvr>
                                      <p:tavLst>
                                        <p:tav tm="0">
                                          <p:val>
                                            <p:strVal val="0-#ppt_w/2"/>
                                          </p:val>
                                        </p:tav>
                                        <p:tav tm="100000">
                                          <p:val>
                                            <p:strVal val="#ppt_x"/>
                                          </p:val>
                                        </p:tav>
                                      </p:tavLst>
                                    </p:anim>
                                    <p:anim calcmode="lin" valueType="num">
                                      <p:cBhvr additive="base">
                                        <p:cTn id="20" dur="500" fill="hold"/>
                                        <p:tgtEl>
                                          <p:spTgt spid="1536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autoUpdateAnimBg="0"/>
      <p:bldP spid="153604" grpId="0" animBg="1"/>
      <p:bldP spid="15360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f008034"/>
          <p:cNvPicPr>
            <a:picLocks noChangeAspect="1" noChangeArrowheads="1"/>
          </p:cNvPicPr>
          <p:nvPr/>
        </p:nvPicPr>
        <p:blipFill>
          <a:blip r:embed="rId3" cstate="print"/>
          <a:srcRect/>
          <a:stretch>
            <a:fillRect/>
          </a:stretch>
        </p:blipFill>
        <p:spPr bwMode="auto">
          <a:xfrm>
            <a:off x="0" y="0"/>
            <a:ext cx="9144000" cy="6021388"/>
          </a:xfrm>
          <a:prstGeom prst="rect">
            <a:avLst/>
          </a:prstGeom>
          <a:noFill/>
          <a:ln w="9525">
            <a:noFill/>
            <a:miter lim="800000"/>
            <a:headEnd/>
            <a:tailEnd/>
          </a:ln>
        </p:spPr>
      </p:pic>
      <p:sp>
        <p:nvSpPr>
          <p:cNvPr id="86019" name="Text Box 5"/>
          <p:cNvSpPr txBox="1">
            <a:spLocks noChangeArrowheads="1"/>
          </p:cNvSpPr>
          <p:nvPr/>
        </p:nvSpPr>
        <p:spPr bwMode="auto">
          <a:xfrm>
            <a:off x="0" y="6096000"/>
            <a:ext cx="9144000" cy="641350"/>
          </a:xfrm>
          <a:prstGeom prst="rect">
            <a:avLst/>
          </a:prstGeom>
          <a:noFill/>
          <a:ln w="9525">
            <a:noFill/>
            <a:miter lim="800000"/>
            <a:headEnd/>
            <a:tailEnd/>
          </a:ln>
        </p:spPr>
        <p:txBody>
          <a:bodyPr>
            <a:spAutoFit/>
          </a:bodyPr>
          <a:lstStyle/>
          <a:p>
            <a:pPr algn="ctr">
              <a:spcBef>
                <a:spcPct val="50000"/>
              </a:spcBef>
            </a:pPr>
            <a:r>
              <a:rPr lang="en-US" sz="3600" b="1" dirty="0">
                <a:solidFill>
                  <a:srgbClr val="FF0000"/>
                </a:solidFill>
              </a:rPr>
              <a:t>MORE </a:t>
            </a:r>
            <a:r>
              <a:rPr lang="en-US" sz="3600" b="1" dirty="0">
                <a:solidFill>
                  <a:srgbClr val="3333FF"/>
                </a:solidFill>
              </a:rPr>
              <a:t>A</a:t>
            </a:r>
            <a:r>
              <a:rPr lang="en-US" sz="3600" b="1" dirty="0">
                <a:solidFill>
                  <a:srgbClr val="FF0000"/>
                </a:solidFill>
              </a:rPr>
              <a:t>CID-</a:t>
            </a:r>
            <a:r>
              <a:rPr lang="en-US" sz="3600" b="1" dirty="0">
                <a:solidFill>
                  <a:srgbClr val="3333FF"/>
                </a:solidFill>
              </a:rPr>
              <a:t>F</a:t>
            </a:r>
            <a:r>
              <a:rPr lang="en-US" sz="3600" b="1" dirty="0">
                <a:solidFill>
                  <a:srgbClr val="FF0000"/>
                </a:solidFill>
              </a:rPr>
              <a:t>AST </a:t>
            </a:r>
            <a:r>
              <a:rPr lang="en-US" sz="3600" b="1" dirty="0">
                <a:solidFill>
                  <a:srgbClr val="3333FF"/>
                </a:solidFill>
              </a:rPr>
              <a:t>B</a:t>
            </a:r>
            <a:r>
              <a:rPr lang="en-US" sz="3600" b="1" dirty="0">
                <a:solidFill>
                  <a:srgbClr val="FF0000"/>
                </a:solidFill>
              </a:rPr>
              <a:t>ACILLI, </a:t>
            </a:r>
            <a:r>
              <a:rPr lang="en-US" sz="3600" b="1" dirty="0">
                <a:solidFill>
                  <a:srgbClr val="3333FF"/>
                </a:solidFill>
              </a:rPr>
              <a:t>AFB</a:t>
            </a:r>
            <a:r>
              <a:rPr lang="en-US" sz="3600" b="1" dirty="0">
                <a:solidFill>
                  <a:srgbClr val="FF0000"/>
                </a:solidFill>
              </a:rPr>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err="1" smtClean="0">
                <a:solidFill>
                  <a:schemeClr val="tx2"/>
                </a:solidFill>
              </a:rPr>
              <a:t>Miliary</a:t>
            </a:r>
            <a:r>
              <a:rPr lang="en-US" sz="3600" dirty="0" smtClean="0">
                <a:solidFill>
                  <a:schemeClr val="tx2"/>
                </a:solidFill>
              </a:rPr>
              <a:t> tuberculosis of the lung : </a:t>
            </a:r>
            <a:endParaRPr lang="en-US" sz="3600" dirty="0">
              <a:solidFill>
                <a:schemeClr val="tx2"/>
              </a:solidFill>
            </a:endParaRPr>
          </a:p>
        </p:txBody>
      </p:sp>
      <p:sp>
        <p:nvSpPr>
          <p:cNvPr id="4" name="Content Placeholder 3"/>
          <p:cNvSpPr>
            <a:spLocks noGrp="1"/>
          </p:cNvSpPr>
          <p:nvPr>
            <p:ph idx="1"/>
          </p:nvPr>
        </p:nvSpPr>
        <p:spPr/>
        <p:txBody>
          <a:bodyPr/>
          <a:lstStyle/>
          <a:p>
            <a:r>
              <a:rPr lang="en-US" dirty="0" smtClean="0"/>
              <a:t>Section of the lung shows :                                The alveolar </a:t>
            </a:r>
            <a:r>
              <a:rPr lang="en-US" dirty="0" err="1" smtClean="0"/>
              <a:t>septae</a:t>
            </a:r>
            <a:r>
              <a:rPr lang="en-US" dirty="0" smtClean="0"/>
              <a:t> contain many tubercles which consist of </a:t>
            </a:r>
            <a:r>
              <a:rPr lang="en-US" dirty="0" err="1" smtClean="0"/>
              <a:t>epithelioid</a:t>
            </a:r>
            <a:r>
              <a:rPr lang="en-US" dirty="0" smtClean="0"/>
              <a:t> cells , few </a:t>
            </a:r>
            <a:r>
              <a:rPr lang="en-US" dirty="0" err="1" smtClean="0"/>
              <a:t>langhan’s</a:t>
            </a:r>
            <a:r>
              <a:rPr lang="en-US" dirty="0" smtClean="0"/>
              <a:t> giant cells and peripheral rim of lymphocytes with or without </a:t>
            </a:r>
            <a:r>
              <a:rPr lang="en-US" dirty="0" err="1" smtClean="0"/>
              <a:t>caseation</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Mr. Amer Shafie\My Documents\My Pictures\499421250_99b8ddd5ff_z.jpg"/>
          <p:cNvPicPr>
            <a:picLocks noChangeAspect="1" noChangeArrowheads="1"/>
          </p:cNvPicPr>
          <p:nvPr/>
        </p:nvPicPr>
        <p:blipFill>
          <a:blip r:embed="rId2" cstate="print"/>
          <a:srcRect/>
          <a:stretch>
            <a:fillRect/>
          </a:stretch>
        </p:blipFill>
        <p:spPr bwMode="auto">
          <a:xfrm>
            <a:off x="508000" y="88900"/>
            <a:ext cx="8128000" cy="66802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Mr. Amer Shafie\My Documents\My Pictures\PIC00003.jpg"/>
          <p:cNvPicPr>
            <a:picLocks noChangeAspect="1" noChangeArrowheads="1"/>
          </p:cNvPicPr>
          <p:nvPr/>
        </p:nvPicPr>
        <p:blipFill>
          <a:blip r:embed="rId2" cstate="print"/>
          <a:srcRect/>
          <a:stretch>
            <a:fillRect/>
          </a:stretch>
        </p:blipFill>
        <p:spPr bwMode="auto">
          <a:xfrm>
            <a:off x="508000" y="177800"/>
            <a:ext cx="8128000" cy="65024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Mr. Amer Shafie\My Documents\My Pictures\PIC00016.jpg"/>
          <p:cNvPicPr>
            <a:picLocks noChangeAspect="1" noChangeArrowheads="1"/>
          </p:cNvPicPr>
          <p:nvPr/>
        </p:nvPicPr>
        <p:blipFill>
          <a:blip r:embed="rId2" cstate="print"/>
          <a:srcRect/>
          <a:stretch>
            <a:fillRect/>
          </a:stretch>
        </p:blipFill>
        <p:spPr bwMode="auto">
          <a:xfrm>
            <a:off x="508000" y="177800"/>
            <a:ext cx="8128000" cy="65024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9" name="Object 7"/>
          <p:cNvGraphicFramePr>
            <a:graphicFrameLocks noChangeAspect="1"/>
          </p:cNvGraphicFramePr>
          <p:nvPr/>
        </p:nvGraphicFramePr>
        <p:xfrm>
          <a:off x="2143108" y="357166"/>
          <a:ext cx="3994150" cy="4714908"/>
        </p:xfrm>
        <a:graphic>
          <a:graphicData uri="http://schemas.openxmlformats.org/presentationml/2006/ole">
            <p:oleObj spid="_x0000_s19458" name="Photo Editor Photo" r:id="rId4" imgW="3142857" imgH="4800000" progId="">
              <p:embed/>
            </p:oleObj>
          </a:graphicData>
        </a:graphic>
      </p:graphicFrame>
      <p:sp>
        <p:nvSpPr>
          <p:cNvPr id="141321" name="Text Box 9"/>
          <p:cNvSpPr txBox="1">
            <a:spLocks noChangeArrowheads="1"/>
          </p:cNvSpPr>
          <p:nvPr/>
        </p:nvSpPr>
        <p:spPr bwMode="auto">
          <a:xfrm>
            <a:off x="1214414" y="5572140"/>
            <a:ext cx="5815566" cy="369332"/>
          </a:xfrm>
          <a:prstGeom prst="rect">
            <a:avLst/>
          </a:prstGeom>
          <a:noFill/>
          <a:ln w="9525">
            <a:noFill/>
            <a:miter lim="800000"/>
            <a:headEnd/>
            <a:tailEnd/>
          </a:ln>
          <a:effectLst/>
        </p:spPr>
        <p:txBody>
          <a:bodyPr wrap="none">
            <a:spAutoFit/>
          </a:bodyPr>
          <a:lstStyle/>
          <a:p>
            <a:r>
              <a:rPr lang="en-US" dirty="0" smtClean="0">
                <a:latin typeface="Verdana" pitchFamily="34" charset="0"/>
              </a:rPr>
              <a:t>Organ: Kidney              </a:t>
            </a:r>
            <a:r>
              <a:rPr lang="en-US" dirty="0" err="1" smtClean="0">
                <a:latin typeface="Verdana" pitchFamily="34" charset="0"/>
              </a:rPr>
              <a:t>Dx:Coagulative</a:t>
            </a:r>
            <a:r>
              <a:rPr lang="en-US" dirty="0" smtClean="0">
                <a:latin typeface="Verdana" pitchFamily="34" charset="0"/>
              </a:rPr>
              <a:t> </a:t>
            </a:r>
            <a:r>
              <a:rPr lang="en-US" dirty="0">
                <a:latin typeface="Verdana" pitchFamily="34" charset="0"/>
              </a:rPr>
              <a:t>necrosis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a:bodyPr>
          <a:lstStyle/>
          <a:p>
            <a:pPr fontAlgn="auto">
              <a:spcAft>
                <a:spcPts val="0"/>
              </a:spcAft>
              <a:defRPr/>
            </a:pPr>
            <a:r>
              <a:rPr lang="en-US" sz="3600" i="1" dirty="0" err="1" smtClean="0">
                <a:solidFill>
                  <a:schemeClr val="accent1">
                    <a:satMod val="150000"/>
                  </a:schemeClr>
                </a:solidFill>
                <a:latin typeface="Franklin Gothic Demi" pitchFamily="34" charset="0"/>
              </a:rPr>
              <a:t>Tuberculous</a:t>
            </a:r>
            <a:r>
              <a:rPr lang="en-US" sz="3600" i="1" dirty="0" smtClean="0">
                <a:solidFill>
                  <a:schemeClr val="accent1">
                    <a:satMod val="150000"/>
                  </a:schemeClr>
                </a:solidFill>
                <a:latin typeface="Franklin Gothic Demi" pitchFamily="34" charset="0"/>
              </a:rPr>
              <a:t> lymphadenitis :</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a lymph node shows: </a:t>
            </a:r>
            <a:endParaRPr lang="en-US" sz="3100" i="1" dirty="0">
              <a:solidFill>
                <a:schemeClr val="accent1">
                  <a:satMod val="150000"/>
                </a:schemeClr>
              </a:solidFill>
              <a:latin typeface="Franklin Gothic Demi" pitchFamily="34" charset="0"/>
            </a:endParaRPr>
          </a:p>
        </p:txBody>
      </p:sp>
      <p:sp>
        <p:nvSpPr>
          <p:cNvPr id="49155" name="TextBox 3"/>
          <p:cNvSpPr txBox="1">
            <a:spLocks noChangeArrowheads="1"/>
          </p:cNvSpPr>
          <p:nvPr/>
        </p:nvSpPr>
        <p:spPr bwMode="auto">
          <a:xfrm>
            <a:off x="357188" y="2032000"/>
            <a:ext cx="8429625" cy="2677656"/>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Many round and oval tubercles/ </a:t>
            </a:r>
            <a:r>
              <a:rPr lang="en-US" sz="2800" dirty="0" err="1">
                <a:latin typeface="Franklin Gothic Demi" pitchFamily="34" charset="0"/>
              </a:rPr>
              <a:t>granulomas</a:t>
            </a:r>
            <a:r>
              <a:rPr lang="en-US" sz="2800" dirty="0">
                <a:latin typeface="Franklin Gothic Demi" pitchFamily="34" charset="0"/>
              </a:rPr>
              <a:t> with or without central </a:t>
            </a:r>
            <a:r>
              <a:rPr lang="en-US" sz="2800" dirty="0" err="1">
                <a:latin typeface="Franklin Gothic Demi" pitchFamily="34" charset="0"/>
              </a:rPr>
              <a:t>caseation</a:t>
            </a:r>
            <a:r>
              <a:rPr lang="en-US" sz="2800" dirty="0">
                <a:latin typeface="Franklin Gothic Demi" pitchFamily="34" charset="0"/>
              </a:rPr>
              <a:t> </a:t>
            </a:r>
            <a:r>
              <a:rPr lang="en-US" sz="2800" dirty="0" smtClean="0">
                <a:latin typeface="Franklin Gothic Demi" pitchFamily="34" charset="0"/>
              </a:rPr>
              <a:t>.</a:t>
            </a:r>
            <a:endParaRPr lang="en-US" sz="2800" dirty="0">
              <a:latin typeface="Franklin Gothic Demi" pitchFamily="34" charset="0"/>
            </a:endParaRP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The </a:t>
            </a:r>
            <a:r>
              <a:rPr lang="en-US" sz="2800" dirty="0" err="1">
                <a:latin typeface="Franklin Gothic Demi" pitchFamily="34" charset="0"/>
              </a:rPr>
              <a:t>granulomas</a:t>
            </a:r>
            <a:r>
              <a:rPr lang="en-US" sz="2800" dirty="0">
                <a:latin typeface="Franklin Gothic Demi" pitchFamily="34" charset="0"/>
              </a:rPr>
              <a:t> consists of </a:t>
            </a:r>
            <a:r>
              <a:rPr lang="en-US" sz="2800" dirty="0" err="1">
                <a:latin typeface="Franklin Gothic Demi" pitchFamily="34" charset="0"/>
              </a:rPr>
              <a:t>epithelioid</a:t>
            </a:r>
            <a:r>
              <a:rPr lang="en-US" sz="2800" dirty="0">
                <a:latin typeface="Franklin Gothic Demi" pitchFamily="34" charset="0"/>
              </a:rPr>
              <a:t> cells, few </a:t>
            </a:r>
            <a:r>
              <a:rPr lang="en-US" sz="2800" dirty="0" err="1">
                <a:latin typeface="Franklin Gothic Demi" pitchFamily="34" charset="0"/>
              </a:rPr>
              <a:t>langhan’s</a:t>
            </a:r>
            <a:r>
              <a:rPr lang="en-US" sz="2800" dirty="0">
                <a:latin typeface="Franklin Gothic Demi" pitchFamily="34" charset="0"/>
              </a:rPr>
              <a:t> giant </a:t>
            </a:r>
            <a:r>
              <a:rPr lang="en-US" sz="2800" dirty="0" smtClean="0">
                <a:latin typeface="Franklin Gothic Demi" pitchFamily="34" charset="0"/>
              </a:rPr>
              <a:t>cells </a:t>
            </a:r>
            <a:r>
              <a:rPr lang="en-US" sz="2800" dirty="0">
                <a:latin typeface="Franklin Gothic Demi" pitchFamily="34" charset="0"/>
              </a:rPr>
              <a:t>and  peripheral rim of lymphocytes. </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COLONIC BILHARZIASIS</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BILHARZIASIS (COLON)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SCHISTOSOMIASIS OF THE URINARY BLADDER </a:t>
            </a:r>
            <a:endParaRPr lang="en-US" sz="3600" dirty="0">
              <a:solidFill>
                <a:schemeClr val="accent1">
                  <a:satMod val="150000"/>
                </a:schemeClr>
              </a:solidFill>
              <a:latin typeface="Franklin Gothic Demi" pitchFamily="34" charset="0"/>
            </a:endParaRPr>
          </a:p>
        </p:txBody>
      </p:sp>
      <p:pic>
        <p:nvPicPr>
          <p:cNvPr id="55299" name="Picture 4"/>
          <p:cNvPicPr>
            <a:picLocks noChangeAspect="1" noChangeArrowheads="1"/>
          </p:cNvPicPr>
          <p:nvPr/>
        </p:nvPicPr>
        <p:blipFill>
          <a:blip r:embed="rId3" cstate="print"/>
          <a:srcRect/>
          <a:stretch>
            <a:fillRect/>
          </a:stretch>
        </p:blipFill>
        <p:spPr bwMode="auto">
          <a:xfrm>
            <a:off x="0" y="1500188"/>
            <a:ext cx="9144000" cy="5357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Bilharziasis of the rectum\urinary bladder:</a:t>
            </a:r>
            <a:r>
              <a:rPr lang="en-US" sz="3600" i="1" dirty="0" smtClean="0">
                <a:solidFill>
                  <a:schemeClr val="accent1">
                    <a:satMod val="150000"/>
                  </a:schemeClr>
                </a:solidFill>
                <a:latin typeface="Franklin Gothic Demi" pitchFamily="34" charset="0"/>
              </a:rPr>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fragments of rectal\urinary bladder mucosa shows:</a:t>
            </a:r>
            <a:endParaRPr lang="en-US" sz="2800" i="1" dirty="0">
              <a:solidFill>
                <a:schemeClr val="accent1">
                  <a:satMod val="150000"/>
                </a:schemeClr>
              </a:solidFill>
              <a:latin typeface="Franklin Gothic Demi" pitchFamily="34" charset="0"/>
            </a:endParaRPr>
          </a:p>
        </p:txBody>
      </p:sp>
      <p:sp>
        <p:nvSpPr>
          <p:cNvPr id="54275" name="TextBox 3"/>
          <p:cNvSpPr txBox="1">
            <a:spLocks noChangeArrowheads="1"/>
          </p:cNvSpPr>
          <p:nvPr/>
        </p:nvSpPr>
        <p:spPr bwMode="auto">
          <a:xfrm>
            <a:off x="285750" y="2179638"/>
            <a:ext cx="8572500" cy="2678112"/>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Bilharzial ova with yellow brown shells in mucosa and submucosa surrounded by fibrosis and chronic inflammatory cells consisting of lymphocytes, plasma cells and many eosinophils.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granulomas are seen around the ova.</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C:\Documents and Settings\Mr. Amer Shafie\My Documents\My Pictures\images.jpg"/>
          <p:cNvPicPr>
            <a:picLocks noChangeAspect="1" noChangeArrowheads="1"/>
          </p:cNvPicPr>
          <p:nvPr/>
        </p:nvPicPr>
        <p:blipFill>
          <a:blip r:embed="rId2" cstate="print"/>
          <a:srcRect/>
          <a:stretch>
            <a:fillRect/>
          </a:stretch>
        </p:blipFill>
        <p:spPr bwMode="auto">
          <a:xfrm>
            <a:off x="1403648" y="1484784"/>
            <a:ext cx="2664296" cy="3600400"/>
          </a:xfrm>
          <a:prstGeom prst="rect">
            <a:avLst/>
          </a:prstGeom>
          <a:noFill/>
        </p:spPr>
      </p:pic>
      <p:pic>
        <p:nvPicPr>
          <p:cNvPr id="133122" name="Picture 2" descr="http://t1.gstatic.com/images?q=tbn:ANd9GcTtVUm0B7Ok_88imLBPvpRUsbwSWm4r5fXQuAetm6sBq_PcCFUMKw"/>
          <p:cNvPicPr>
            <a:picLocks noChangeAspect="1" noChangeArrowheads="1"/>
          </p:cNvPicPr>
          <p:nvPr/>
        </p:nvPicPr>
        <p:blipFill>
          <a:blip r:embed="rId3" cstate="print"/>
          <a:srcRect/>
          <a:stretch>
            <a:fillRect/>
          </a:stretch>
        </p:blipFill>
        <p:spPr bwMode="auto">
          <a:xfrm>
            <a:off x="5004048" y="1556792"/>
            <a:ext cx="2952328" cy="3528392"/>
          </a:xfrm>
          <a:prstGeom prst="rect">
            <a:avLst/>
          </a:prstGeom>
          <a:noFill/>
        </p:spPr>
      </p:pic>
      <p:sp>
        <p:nvSpPr>
          <p:cNvPr id="4" name="Rectangle 3"/>
          <p:cNvSpPr/>
          <p:nvPr/>
        </p:nvSpPr>
        <p:spPr>
          <a:xfrm>
            <a:off x="1907704" y="764704"/>
            <a:ext cx="5472608" cy="584775"/>
          </a:xfrm>
          <a:prstGeom prst="rect">
            <a:avLst/>
          </a:prstGeom>
        </p:spPr>
        <p:txBody>
          <a:bodyPr wrap="square">
            <a:spAutoFit/>
          </a:bodyPr>
          <a:lstStyle/>
          <a:p>
            <a:r>
              <a:rPr lang="en-US" sz="3200" dirty="0" smtClean="0"/>
              <a:t> </a:t>
            </a:r>
            <a:r>
              <a:rPr lang="en-US" sz="3200" dirty="0" err="1" smtClean="0"/>
              <a:t>Cutaneous</a:t>
            </a:r>
            <a:r>
              <a:rPr lang="en-US" sz="3200" dirty="0" smtClean="0"/>
              <a:t> </a:t>
            </a:r>
            <a:r>
              <a:rPr lang="en-US" sz="3200" dirty="0" err="1" smtClean="0"/>
              <a:t>leishmaniasis</a:t>
            </a:r>
            <a:endParaRPr lang="en-US" sz="32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http://www.e-ijd.org/articles/2011/56/4/images/IndianJDermatol_2011_56_4_428_84750_u2.jpg"/>
          <p:cNvPicPr>
            <a:picLocks noChangeAspect="1" noChangeArrowheads="1"/>
          </p:cNvPicPr>
          <p:nvPr/>
        </p:nvPicPr>
        <p:blipFill>
          <a:blip r:embed="rId2" cstate="print"/>
          <a:srcRect/>
          <a:stretch>
            <a:fillRect/>
          </a:stretch>
        </p:blipFill>
        <p:spPr bwMode="auto">
          <a:xfrm>
            <a:off x="251520" y="0"/>
            <a:ext cx="8712968" cy="5877272"/>
          </a:xfrm>
          <a:prstGeom prst="rect">
            <a:avLst/>
          </a:prstGeom>
          <a:noFill/>
        </p:spPr>
      </p:pic>
      <p:sp>
        <p:nvSpPr>
          <p:cNvPr id="3" name="Rectangle 2"/>
          <p:cNvSpPr/>
          <p:nvPr/>
        </p:nvSpPr>
        <p:spPr>
          <a:xfrm>
            <a:off x="251520" y="5949281"/>
            <a:ext cx="8892480" cy="830997"/>
          </a:xfrm>
          <a:prstGeom prst="rect">
            <a:avLst/>
          </a:prstGeom>
        </p:spPr>
        <p:txBody>
          <a:bodyPr wrap="square">
            <a:spAutoFit/>
          </a:bodyPr>
          <a:lstStyle/>
          <a:p>
            <a:r>
              <a:rPr lang="en-US" sz="2400" dirty="0" smtClean="0"/>
              <a:t>Histological view shows marked cellular infiltration and parasites (</a:t>
            </a:r>
            <a:r>
              <a:rPr lang="en-US" sz="2400" dirty="0" err="1" smtClean="0"/>
              <a:t>Leishman</a:t>
            </a:r>
            <a:r>
              <a:rPr lang="en-US" sz="2400" dirty="0" smtClean="0"/>
              <a:t> bodies) within macrophages </a:t>
            </a:r>
            <a:endParaRPr lang="en-US" sz="2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616" y="5445224"/>
            <a:ext cx="7416824" cy="1200329"/>
          </a:xfrm>
          <a:prstGeom prst="rect">
            <a:avLst/>
          </a:prstGeom>
        </p:spPr>
        <p:txBody>
          <a:bodyPr wrap="square">
            <a:spAutoFit/>
          </a:bodyPr>
          <a:lstStyle/>
          <a:p>
            <a:r>
              <a:rPr lang="en-US" sz="2400" dirty="0" smtClean="0"/>
              <a:t>Picture  shows a macrophage containing </a:t>
            </a:r>
            <a:r>
              <a:rPr lang="en-US" sz="2400" dirty="0" err="1" smtClean="0"/>
              <a:t>Leishmania</a:t>
            </a:r>
            <a:r>
              <a:rPr lang="en-US" sz="2400" dirty="0" smtClean="0"/>
              <a:t>  </a:t>
            </a:r>
            <a:r>
              <a:rPr lang="en-US" sz="2400" dirty="0" err="1" smtClean="0"/>
              <a:t>amastigotes</a:t>
            </a:r>
            <a:r>
              <a:rPr lang="en-US" sz="2400" dirty="0" smtClean="0"/>
              <a:t> with characteristic features (round nucleus, rod-shaped </a:t>
            </a:r>
            <a:r>
              <a:rPr lang="en-US" sz="2400" dirty="0" err="1" smtClean="0"/>
              <a:t>kinetoplast</a:t>
            </a:r>
            <a:r>
              <a:rPr lang="en-US" sz="2400" dirty="0" smtClean="0"/>
              <a:t>; arrows) .</a:t>
            </a:r>
            <a:endParaRPr lang="en-US" sz="2400" dirty="0"/>
          </a:p>
        </p:txBody>
      </p:sp>
      <p:pic>
        <p:nvPicPr>
          <p:cNvPr id="130050" name="Picture 2" descr="Image of a bone marrow biopsy showing a macrophage containing Leishmania amastigotes."/>
          <p:cNvPicPr>
            <a:picLocks noChangeAspect="1" noChangeArrowheads="1"/>
          </p:cNvPicPr>
          <p:nvPr/>
        </p:nvPicPr>
        <p:blipFill>
          <a:blip r:embed="rId2" cstate="print"/>
          <a:srcRect/>
          <a:stretch>
            <a:fillRect/>
          </a:stretch>
        </p:blipFill>
        <p:spPr bwMode="auto">
          <a:xfrm>
            <a:off x="2555776" y="1628800"/>
            <a:ext cx="3744416" cy="3312368"/>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196752"/>
            <a:ext cx="6715172" cy="2736304"/>
          </a:xfrm>
          <a:prstGeom prst="rect">
            <a:avLst/>
          </a:prstGeom>
          <a:noFill/>
          <a:ln w="12700">
            <a:noFill/>
            <a:miter lim="800000"/>
            <a:headEnd/>
            <a:tailEnd/>
          </a:ln>
        </p:spPr>
      </p:pic>
      <p:sp>
        <p:nvSpPr>
          <p:cNvPr id="4" name="Rectangle 3"/>
          <p:cNvSpPr/>
          <p:nvPr/>
        </p:nvSpPr>
        <p:spPr>
          <a:xfrm>
            <a:off x="2214546" y="4509120"/>
            <a:ext cx="4590552" cy="523220"/>
          </a:xfrm>
          <a:prstGeom prst="rect">
            <a:avLst/>
          </a:prstGeom>
        </p:spPr>
        <p:txBody>
          <a:bodyPr wrap="squar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adenoma</a:t>
            </a:r>
            <a:endParaRPr lang="en-US" sz="28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err="1" smtClean="0">
                <a:solidFill>
                  <a:schemeClr val="accent1">
                    <a:satMod val="150000"/>
                  </a:schemeClr>
                </a:solidFill>
                <a:latin typeface="Franklin Gothic Demi" pitchFamily="34" charset="0"/>
              </a:rPr>
              <a:t>Coagulative</a:t>
            </a:r>
            <a:r>
              <a:rPr lang="en-US" sz="3600" dirty="0" smtClean="0">
                <a:solidFill>
                  <a:schemeClr val="accent1">
                    <a:satMod val="150000"/>
                  </a:schemeClr>
                </a:solidFill>
                <a:latin typeface="Franklin Gothic Demi" pitchFamily="34" charset="0"/>
              </a:rPr>
              <a:t> necrosis in an </a:t>
            </a:r>
            <a:r>
              <a:rPr lang="en-US" sz="3600" dirty="0" err="1" smtClean="0">
                <a:solidFill>
                  <a:schemeClr val="accent1">
                    <a:satMod val="150000"/>
                  </a:schemeClr>
                </a:solidFill>
                <a:latin typeface="Franklin Gothic Demi" pitchFamily="34" charset="0"/>
              </a:rPr>
              <a:t>infarcted</a:t>
            </a:r>
            <a:r>
              <a:rPr lang="en-US" sz="3600" dirty="0" smtClean="0">
                <a:solidFill>
                  <a:schemeClr val="accent1">
                    <a:satMod val="150000"/>
                  </a:schemeClr>
                </a:solidFill>
                <a:latin typeface="Franklin Gothic Demi" pitchFamily="34" charset="0"/>
              </a:rPr>
              <a:t>  KIDNEY</a:t>
            </a:r>
            <a:endParaRPr lang="en-US" sz="3600" dirty="0">
              <a:solidFill>
                <a:schemeClr val="accent1">
                  <a:satMod val="150000"/>
                </a:schemeClr>
              </a:solidFill>
              <a:latin typeface="Franklin Gothic Demi" pitchFamily="34" charset="0"/>
            </a:endParaRPr>
          </a:p>
        </p:txBody>
      </p:sp>
      <p:pic>
        <p:nvPicPr>
          <p:cNvPr id="3" name="Picture 6" descr="13 e"/>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            </a:t>
            </a:r>
            <a:r>
              <a:rPr lang="en-US" b="1" dirty="0" err="1" smtClean="0">
                <a:solidFill>
                  <a:schemeClr val="accent1"/>
                </a:solidFill>
              </a:rPr>
              <a:t>Lipoma</a:t>
            </a:r>
            <a:r>
              <a:rPr lang="en-US" b="1" dirty="0" smtClean="0">
                <a:solidFill>
                  <a:schemeClr val="accent1"/>
                </a:solidFill>
              </a:rPr>
              <a:t> of the neck</a:t>
            </a:r>
            <a:endParaRPr lang="en-US" b="1" dirty="0">
              <a:solidFill>
                <a:schemeClr val="accent1"/>
              </a:solidFill>
            </a:endParaRPr>
          </a:p>
        </p:txBody>
      </p:sp>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2051720" y="1484313"/>
            <a:ext cx="4464496" cy="3960911"/>
          </a:xfrm>
          <a:prstGeom prst="rect">
            <a:avLst/>
          </a:prstGeom>
          <a:noFill/>
          <a:ln w="9525">
            <a:noFill/>
            <a:miter lim="800000"/>
            <a:headEnd/>
            <a:tailEnd/>
          </a:ln>
        </p:spPr>
      </p:pic>
      <p:sp>
        <p:nvSpPr>
          <p:cNvPr id="71684" name="Rectangle 3"/>
          <p:cNvSpPr>
            <a:spLocks noChangeArrowheads="1"/>
          </p:cNvSpPr>
          <p:nvPr/>
        </p:nvSpPr>
        <p:spPr bwMode="auto">
          <a:xfrm>
            <a:off x="0" y="5589241"/>
            <a:ext cx="9144000" cy="1200329"/>
          </a:xfrm>
          <a:prstGeom prst="rect">
            <a:avLst/>
          </a:prstGeom>
          <a:noFill/>
          <a:ln w="9525">
            <a:noFill/>
            <a:miter lim="800000"/>
            <a:headEnd/>
            <a:tailEnd/>
          </a:ln>
        </p:spPr>
        <p:txBody>
          <a:bodyPr wrap="square">
            <a:spAutoFit/>
          </a:bodyPr>
          <a:lstStyle/>
          <a:p>
            <a:r>
              <a:rPr lang="en-US" sz="2400" dirty="0"/>
              <a:t>Benign, slow growing, subcutaneous skin growth. In this case, the </a:t>
            </a:r>
            <a:r>
              <a:rPr lang="en-US" sz="2400" dirty="0" err="1"/>
              <a:t>lipoma</a:t>
            </a:r>
            <a:r>
              <a:rPr lang="en-US" sz="2400" dirty="0"/>
              <a:t> is rather </a:t>
            </a:r>
            <a:r>
              <a:rPr lang="en-US" sz="2400" dirty="0" smtClean="0"/>
              <a:t>large and </a:t>
            </a:r>
            <a:r>
              <a:rPr lang="en-US" sz="2400" dirty="0"/>
              <a:t>located in the neck region. On palpation, these are soft, </a:t>
            </a:r>
            <a:r>
              <a:rPr lang="en-US" sz="2400" dirty="0" err="1"/>
              <a:t>nontender</a:t>
            </a:r>
            <a:r>
              <a:rPr lang="en-US" sz="2400" dirty="0"/>
              <a:t>, and freely mobile. </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usc.edu/hsc/dental/PTHL501/Images/BT/bt_36_bb.jp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a:solidFill>
                  <a:schemeClr val="bg1"/>
                </a:solidFill>
              </a:rPr>
              <a:t>Lipoma</a:t>
            </a:r>
          </a:p>
        </p:txBody>
      </p:sp>
      <p:sp>
        <p:nvSpPr>
          <p:cNvPr id="4" name="Title 3"/>
          <p:cNvSpPr>
            <a:spLocks noGrp="1"/>
          </p:cNvSpPr>
          <p:nvPr>
            <p:ph type="title"/>
          </p:nvPr>
        </p:nvSpPr>
        <p:spPr/>
        <p:txBody>
          <a:bodyPr>
            <a:normAutofit/>
          </a:bodyPr>
          <a:lstStyle/>
          <a:p>
            <a:r>
              <a:rPr lang="en-US" sz="4000" dirty="0" smtClean="0"/>
              <a:t>Subcutaneous </a:t>
            </a:r>
            <a:r>
              <a:rPr lang="en-US" sz="4000" dirty="0" err="1" smtClean="0"/>
              <a:t>lipoma</a:t>
            </a:r>
            <a:endParaRPr lang="en-US" sz="40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lstStyle/>
          <a:p>
            <a:r>
              <a:rPr lang="en-US" altLang="en-US" sz="4800" b="1" dirty="0" err="1"/>
              <a:t>Lipoma</a:t>
            </a:r>
            <a:endParaRPr lang="en-US" altLang="en-US" sz="4800" b="1" dirty="0"/>
          </a:p>
        </p:txBody>
      </p:sp>
      <p:sp>
        <p:nvSpPr>
          <p:cNvPr id="24579" name="Text Box 3"/>
          <p:cNvSpPr txBox="1">
            <a:spLocks noChangeArrowheads="1"/>
          </p:cNvSpPr>
          <p:nvPr/>
        </p:nvSpPr>
        <p:spPr bwMode="auto">
          <a:xfrm>
            <a:off x="838200" y="1676400"/>
            <a:ext cx="7388225"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Benign, well-circumscribed tumor of </a:t>
            </a:r>
          </a:p>
          <a:p>
            <a:pPr>
              <a:buClr>
                <a:srgbClr val="FF0066"/>
              </a:buClr>
              <a:buSzPct val="75000"/>
              <a:buFont typeface="Wingdings" pitchFamily="2" charset="2"/>
              <a:buNone/>
            </a:pPr>
            <a:r>
              <a:rPr lang="en-US" altLang="en-US" sz="3200" b="1"/>
              <a:t>     well-differentiated adipocytes</a:t>
            </a:r>
          </a:p>
        </p:txBody>
      </p:sp>
      <p:sp>
        <p:nvSpPr>
          <p:cNvPr id="24580" name="Text Box 4"/>
          <p:cNvSpPr txBox="1">
            <a:spLocks noChangeArrowheads="1"/>
          </p:cNvSpPr>
          <p:nvPr/>
        </p:nvSpPr>
        <p:spPr bwMode="auto">
          <a:xfrm>
            <a:off x="838200" y="3200400"/>
            <a:ext cx="7162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Usually subcutaneous, any site of </a:t>
            </a:r>
          </a:p>
          <a:p>
            <a:pPr>
              <a:buClr>
                <a:srgbClr val="FF0066"/>
              </a:buClr>
              <a:buSzPct val="75000"/>
              <a:buFont typeface="Wingdings" pitchFamily="2" charset="2"/>
              <a:buNone/>
            </a:pPr>
            <a:r>
              <a:rPr lang="en-US" altLang="en-US" sz="3200" b="1" dirty="0"/>
              <a:t>     adipose tissue</a:t>
            </a:r>
          </a:p>
        </p:txBody>
      </p:sp>
      <p:sp>
        <p:nvSpPr>
          <p:cNvPr id="24581" name="Text Box 5"/>
          <p:cNvSpPr txBox="1">
            <a:spLocks noChangeArrowheads="1"/>
          </p:cNvSpPr>
          <p:nvPr/>
        </p:nvSpPr>
        <p:spPr bwMode="auto">
          <a:xfrm>
            <a:off x="838200" y="4191000"/>
            <a:ext cx="6781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Most common type of benign soft </a:t>
            </a:r>
          </a:p>
          <a:p>
            <a:pPr>
              <a:buClr>
                <a:srgbClr val="FF0066"/>
              </a:buClr>
              <a:buSzPct val="75000"/>
              <a:buFont typeface="Wingdings" pitchFamily="2" charset="2"/>
              <a:buNone/>
            </a:pPr>
            <a:r>
              <a:rPr lang="en-US" altLang="en-US" sz="3200" b="1" dirty="0">
                <a:solidFill>
                  <a:schemeClr val="bg1"/>
                </a:solidFill>
              </a:rPr>
              <a:t>     </a:t>
            </a:r>
            <a:r>
              <a:rPr lang="en-US" altLang="en-US" sz="3200" b="1" dirty="0"/>
              <a:t>tissue tumor </a:t>
            </a:r>
          </a:p>
        </p:txBody>
      </p:sp>
      <p:sp>
        <p:nvSpPr>
          <p:cNvPr id="24582" name="Text Box 6"/>
          <p:cNvSpPr txBox="1">
            <a:spLocks noChangeArrowheads="1"/>
          </p:cNvSpPr>
          <p:nvPr/>
        </p:nvSpPr>
        <p:spPr bwMode="auto">
          <a:xfrm>
            <a:off x="838200" y="2667000"/>
            <a:ext cx="7297738" cy="579438"/>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In adult, upper back, neck, shoulder </a:t>
            </a:r>
          </a:p>
        </p:txBody>
      </p:sp>
      <p:sp>
        <p:nvSpPr>
          <p:cNvPr id="24583" name="Text Box 7"/>
          <p:cNvSpPr txBox="1">
            <a:spLocks noChangeArrowheads="1"/>
          </p:cNvSpPr>
          <p:nvPr/>
        </p:nvSpPr>
        <p:spPr bwMode="auto">
          <a:xfrm>
            <a:off x="838200" y="5257800"/>
            <a:ext cx="8218488"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Resemble  normal adipose tissue </a:t>
            </a:r>
          </a:p>
          <a:p>
            <a:pPr>
              <a:buClr>
                <a:srgbClr val="FF0066"/>
              </a:buClr>
              <a:buSzPct val="75000"/>
              <a:buFont typeface="Wingdings" pitchFamily="2" charset="2"/>
              <a:buChar char="v"/>
            </a:pPr>
            <a:r>
              <a:rPr lang="en-US" altLang="en-US" sz="3200" b="1" dirty="0"/>
              <a:t> </a:t>
            </a:r>
            <a:r>
              <a:rPr lang="en-US" altLang="en-US" sz="3200" b="1" dirty="0" err="1"/>
              <a:t>Subtypes:angiolipoma</a:t>
            </a:r>
            <a:r>
              <a:rPr lang="en-US" altLang="en-US" sz="3200" b="1" dirty="0"/>
              <a:t>, spindle cell </a:t>
            </a:r>
            <a:r>
              <a:rPr lang="en-US" altLang="en-US" sz="3200" b="1" dirty="0" err="1"/>
              <a:t>lipoma</a:t>
            </a:r>
            <a:endParaRPr lang="en-US" altLang="en-US" sz="3200"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1331640" y="1412776"/>
            <a:ext cx="6624736" cy="5013176"/>
          </a:xfrm>
          <a:prstGeom prst="rect">
            <a:avLst/>
          </a:prstGeom>
          <a:noFill/>
          <a:ln w="9525">
            <a:noFill/>
            <a:round/>
            <a:headEnd/>
            <a:tailEnd/>
          </a:ln>
        </p:spPr>
      </p:pic>
      <p:sp>
        <p:nvSpPr>
          <p:cNvPr id="3" name="Title 2"/>
          <p:cNvSpPr>
            <a:spLocks noGrp="1"/>
          </p:cNvSpPr>
          <p:nvPr>
            <p:ph type="title" idx="4294967295"/>
          </p:nvPr>
        </p:nvSpPr>
        <p:spPr>
          <a:xfrm>
            <a:off x="0" y="274638"/>
            <a:ext cx="8229600" cy="1143000"/>
          </a:xfrm>
        </p:spPr>
        <p:txBody>
          <a:bodyPr/>
          <a:lstStyle/>
          <a:p>
            <a:r>
              <a:rPr lang="en-US" dirty="0" smtClean="0"/>
              <a:t>Skin nevus</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0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Nevus: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  </a:t>
            </a:r>
            <a:endParaRPr lang="en-US" sz="3600" i="1" dirty="0">
              <a:solidFill>
                <a:schemeClr val="accent1">
                  <a:satMod val="150000"/>
                </a:schemeClr>
              </a:solidFill>
              <a:latin typeface="Franklin Gothic Demi" pitchFamily="34" charset="0"/>
            </a:endParaRPr>
          </a:p>
        </p:txBody>
      </p:sp>
      <p:sp>
        <p:nvSpPr>
          <p:cNvPr id="3" name="TextBox 2"/>
          <p:cNvSpPr txBox="1"/>
          <p:nvPr/>
        </p:nvSpPr>
        <p:spPr>
          <a:xfrm>
            <a:off x="142875" y="1928813"/>
            <a:ext cx="8715375" cy="2092881"/>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Nests and clusters of small round or spindle shaped nevus </a:t>
            </a:r>
            <a:r>
              <a:rPr lang="en-US" sz="2800" dirty="0" smtClean="0">
                <a:latin typeface="Franklin Gothic Demi" pitchFamily="34" charset="0"/>
              </a:rPr>
              <a:t>cells containing varying amount of brown melanin pigment. </a:t>
            </a:r>
            <a:r>
              <a:rPr lang="en-US" sz="2800" dirty="0">
                <a:latin typeface="Franklin Gothic Demi" pitchFamily="34" charset="0"/>
                <a:cs typeface="+mn-cs"/>
              </a:rPr>
              <a:t>with few </a:t>
            </a:r>
            <a:r>
              <a:rPr lang="en-US" sz="2800" dirty="0" err="1">
                <a:latin typeface="Franklin Gothic Demi" pitchFamily="34" charset="0"/>
                <a:cs typeface="+mn-cs"/>
              </a:rPr>
              <a:t>melanophages</a:t>
            </a:r>
            <a:r>
              <a:rPr lang="en-US" sz="2800" dirty="0">
                <a:latin typeface="Franklin Gothic Demi" pitchFamily="34" charset="0"/>
                <a:cs typeface="+mn-cs"/>
              </a:rPr>
              <a:t> in the upper dermis</a:t>
            </a:r>
            <a:r>
              <a:rPr lang="en-US" sz="2800" dirty="0" smtClean="0">
                <a:latin typeface="Franklin Gothic Demi" pitchFamily="34" charset="0"/>
                <a:cs typeface="+mn-cs"/>
              </a:rPr>
              <a:t>.</a:t>
            </a:r>
            <a:endParaRPr lang="en-US" sz="2800" dirty="0">
              <a:latin typeface="Franklin Gothic Demi" pitchFamily="34" charset="0"/>
              <a:cs typeface="+mn-cs"/>
            </a:endParaRPr>
          </a:p>
          <a:p>
            <a:pPr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899592" y="1484784"/>
            <a:ext cx="6984776" cy="4873154"/>
          </a:xfrm>
          <a:prstGeom prst="rect">
            <a:avLst/>
          </a:prstGeom>
          <a:noFill/>
          <a:ln w="9525">
            <a:noFill/>
            <a:miter lim="800000"/>
            <a:headEnd/>
            <a:tailEnd/>
          </a:ln>
        </p:spPr>
      </p:pic>
      <p:sp>
        <p:nvSpPr>
          <p:cNvPr id="3" name="Rectangle 2"/>
          <p:cNvSpPr/>
          <p:nvPr/>
        </p:nvSpPr>
        <p:spPr>
          <a:xfrm>
            <a:off x="1691680" y="620688"/>
            <a:ext cx="6048672" cy="646331"/>
          </a:xfrm>
          <a:prstGeom prst="rect">
            <a:avLst/>
          </a:prstGeom>
        </p:spPr>
        <p:txBody>
          <a:bodyPr wrap="square">
            <a:spAutoFit/>
          </a:bodyPr>
          <a:lstStyle/>
          <a:p>
            <a:r>
              <a:rPr lang="en-US" sz="3600" dirty="0" smtClean="0">
                <a:solidFill>
                  <a:schemeClr val="accent1">
                    <a:satMod val="150000"/>
                  </a:schemeClr>
                </a:solidFill>
                <a:latin typeface="Franklin Gothic Demi" pitchFamily="34" charset="0"/>
              </a:rPr>
              <a:t>LEIOMYOMA (UTERINE )</a:t>
            </a:r>
            <a:endParaRPr lang="en-US" sz="36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539552" y="620688"/>
            <a:ext cx="8208912" cy="58155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Leiomyoma</a:t>
            </a:r>
            <a:r>
              <a:rPr lang="en-US" sz="3600" i="1" dirty="0" smtClean="0">
                <a:solidFill>
                  <a:schemeClr val="accent1">
                    <a:satMod val="150000"/>
                  </a:schemeClr>
                </a:solidFill>
                <a:latin typeface="Franklin Gothic Demi" pitchFamily="34" charset="0"/>
              </a:rPr>
              <a:t>:</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0659" name="TextBox 2"/>
          <p:cNvSpPr txBox="1">
            <a:spLocks noChangeArrowheads="1"/>
          </p:cNvSpPr>
          <p:nvPr/>
        </p:nvSpPr>
        <p:spPr bwMode="auto">
          <a:xfrm>
            <a:off x="214313" y="2143125"/>
            <a:ext cx="8715375" cy="2246769"/>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A well demarcated </a:t>
            </a:r>
            <a:r>
              <a:rPr lang="en-US" sz="2800" dirty="0" err="1">
                <a:latin typeface="Franklin Gothic Demi" pitchFamily="34" charset="0"/>
              </a:rPr>
              <a:t>tumour</a:t>
            </a:r>
            <a:r>
              <a:rPr lang="en-US" sz="2800" dirty="0">
                <a:latin typeface="Franklin Gothic Demi" pitchFamily="34" charset="0"/>
              </a:rPr>
              <a:t> mass in the muscle coat of uterus without a definite capsule.</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err="1">
                <a:latin typeface="Franklin Gothic Demi" pitchFamily="34" charset="0"/>
              </a:rPr>
              <a:t>Tumour</a:t>
            </a:r>
            <a:r>
              <a:rPr lang="en-US" sz="2800" dirty="0">
                <a:latin typeface="Franklin Gothic Demi" pitchFamily="34" charset="0"/>
              </a:rPr>
              <a:t> consists of interlacing bundles of smooth muscle and fibrous </a:t>
            </a:r>
            <a:r>
              <a:rPr lang="en-US" sz="2800" dirty="0" smtClean="0">
                <a:latin typeface="Franklin Gothic Demi" pitchFamily="34" charset="0"/>
              </a:rPr>
              <a:t>tissue. </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800" b="1" dirty="0" err="1">
                <a:solidFill>
                  <a:schemeClr val="tx2"/>
                </a:solidFill>
              </a:rPr>
              <a:t>Enchondroma</a:t>
            </a:r>
            <a:r>
              <a:rPr lang="en-US" sz="2800" b="1" dirty="0">
                <a:solidFill>
                  <a:schemeClr val="tx2"/>
                </a:solidFill>
              </a:rPr>
              <a:t> of the fibula</a:t>
            </a:r>
          </a:p>
        </p:txBody>
      </p:sp>
      <p:pic>
        <p:nvPicPr>
          <p:cNvPr id="2" name="Picture 1"/>
          <p:cNvPicPr>
            <a:picLocks noChangeAspect="1"/>
          </p:cNvPicPr>
          <p:nvPr/>
        </p:nvPicPr>
        <p:blipFill>
          <a:blip r:embed="rId3" cstate="print">
            <a:extLst>
              <a:ext uri="28A0092B-C50C-407e-A947-70E740481C1C">
                <a14:useLocalDpi xmlns="" xmlns:a14="http://schemas.microsoft.com/office/drawing/2007/7/7/main" val="0"/>
              </a:ext>
            </a:extLst>
          </a:blip>
          <a:stretch>
            <a:fillRect/>
          </a:stretch>
        </p:blipFill>
        <p:spPr>
          <a:xfrm>
            <a:off x="251520" y="260648"/>
            <a:ext cx="4071869" cy="6073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427984" y="1628800"/>
            <a:ext cx="4032448" cy="3046988"/>
          </a:xfrm>
          <a:prstGeom prst="rect">
            <a:avLst/>
          </a:prstGeom>
        </p:spPr>
        <p:txBody>
          <a:bodyPr wrap="square">
            <a:spAutoFit/>
          </a:bodyPr>
          <a:lstStyle/>
          <a:p>
            <a:r>
              <a:rPr lang="en-US" sz="2400" dirty="0" smtClean="0"/>
              <a:t>The gross picture shows </a:t>
            </a:r>
            <a:r>
              <a:rPr lang="en-US" sz="2400" dirty="0" err="1" smtClean="0"/>
              <a:t>intramedullary</a:t>
            </a:r>
            <a:r>
              <a:rPr lang="en-US" sz="2400" dirty="0" smtClean="0"/>
              <a:t> bone expansion, </a:t>
            </a:r>
            <a:r>
              <a:rPr lang="en-US" sz="2400" dirty="0" err="1" smtClean="0"/>
              <a:t>chondromyxoid</a:t>
            </a:r>
            <a:r>
              <a:rPr lang="en-US" sz="2400" dirty="0" smtClean="0"/>
              <a:t> material and thin bone cortex. This lesion may be complicated by pathological fracture and malignant transformation (rare).</a:t>
            </a: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Coagulative</a:t>
            </a:r>
            <a:r>
              <a:rPr lang="en-US" sz="3600" i="1" dirty="0" smtClean="0">
                <a:solidFill>
                  <a:schemeClr val="accent1">
                    <a:satMod val="150000"/>
                  </a:schemeClr>
                </a:solidFill>
                <a:latin typeface="Franklin Gothic Demi" pitchFamily="34" charset="0"/>
              </a:rPr>
              <a:t> necrosis in an </a:t>
            </a:r>
            <a:r>
              <a:rPr lang="en-US" sz="3600" i="1" dirty="0" err="1" smtClean="0">
                <a:solidFill>
                  <a:schemeClr val="accent1">
                    <a:satMod val="150000"/>
                  </a:schemeClr>
                </a:solidFill>
                <a:latin typeface="Franklin Gothic Demi" pitchFamily="34" charset="0"/>
              </a:rPr>
              <a:t>infarcted</a:t>
            </a:r>
            <a:r>
              <a:rPr lang="en-US" sz="3600" i="1" dirty="0" smtClean="0">
                <a:solidFill>
                  <a:schemeClr val="accent1">
                    <a:satMod val="150000"/>
                  </a:schemeClr>
                </a:solidFill>
                <a:latin typeface="Franklin Gothic Demi" pitchFamily="34" charset="0"/>
              </a:rPr>
              <a:t> kidney: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kidney shows:</a:t>
            </a:r>
            <a:endParaRPr lang="en-US" sz="2800" i="1" dirty="0">
              <a:solidFill>
                <a:schemeClr val="accent1">
                  <a:satMod val="150000"/>
                </a:schemeClr>
              </a:solidFill>
              <a:latin typeface="Franklin Gothic Demi" pitchFamily="34" charset="0"/>
            </a:endParaRPr>
          </a:p>
        </p:txBody>
      </p:sp>
      <p:sp>
        <p:nvSpPr>
          <p:cNvPr id="46083" name="TextBox 3"/>
          <p:cNvSpPr txBox="1">
            <a:spLocks noChangeArrowheads="1"/>
          </p:cNvSpPr>
          <p:nvPr/>
        </p:nvSpPr>
        <p:spPr bwMode="auto">
          <a:xfrm>
            <a:off x="0" y="1714500"/>
            <a:ext cx="8715375" cy="1384995"/>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A cortical infarct showing </a:t>
            </a:r>
            <a:r>
              <a:rPr lang="en-US" sz="2800" dirty="0" err="1">
                <a:latin typeface="Franklin Gothic Demi" pitchFamily="34" charset="0"/>
              </a:rPr>
              <a:t>coagulative</a:t>
            </a:r>
            <a:r>
              <a:rPr lang="en-US" sz="2800" dirty="0">
                <a:latin typeface="Franklin Gothic Demi" pitchFamily="34" charset="0"/>
              </a:rPr>
              <a:t> necrosis of </a:t>
            </a:r>
            <a:r>
              <a:rPr lang="en-US" sz="2800" dirty="0" err="1">
                <a:latin typeface="Franklin Gothic Demi" pitchFamily="34" charset="0"/>
              </a:rPr>
              <a:t>glomeruli</a:t>
            </a:r>
            <a:r>
              <a:rPr lang="en-US" sz="2800" dirty="0">
                <a:latin typeface="Franklin Gothic Demi" pitchFamily="34" charset="0"/>
              </a:rPr>
              <a:t>, tubules and interstitial tissue with loss of cell </a:t>
            </a:r>
            <a:r>
              <a:rPr lang="en-US" sz="2800" dirty="0" smtClean="0">
                <a:latin typeface="Franklin Gothic Demi" pitchFamily="34" charset="0"/>
              </a:rPr>
              <a:t>nuclei.</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CHONDROMA OF BONE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8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Chondroma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2707" name="TextBox 2"/>
          <p:cNvSpPr txBox="1">
            <a:spLocks noChangeArrowheads="1"/>
          </p:cNvSpPr>
          <p:nvPr/>
        </p:nvSpPr>
        <p:spPr bwMode="auto">
          <a:xfrm>
            <a:off x="214313" y="1958975"/>
            <a:ext cx="8715375" cy="3970338"/>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Lobules of mature cartilage separated by thin trabeculae of fibrous tissue with blood vessels.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Lobules consists of mature cartilage cells irregularly distributed through pale blue homogenous matrix and are contained within the lacunar spaces singly, in pairs or in tetrads.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bony trabeculae are included in the tumour.</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899592" y="1484784"/>
            <a:ext cx="7272808" cy="5040560"/>
          </a:xfrm>
          <a:prstGeom prst="rect">
            <a:avLst/>
          </a:prstGeom>
          <a:noFill/>
        </p:spPr>
      </p:pic>
      <p:sp>
        <p:nvSpPr>
          <p:cNvPr id="3" name="Title 2"/>
          <p:cNvSpPr>
            <a:spLocks noGrp="1"/>
          </p:cNvSpPr>
          <p:nvPr>
            <p:ph type="title" idx="4294967295"/>
          </p:nvPr>
        </p:nvSpPr>
        <p:spPr>
          <a:xfrm>
            <a:off x="0" y="274638"/>
            <a:ext cx="8229600" cy="1143000"/>
          </a:xfrm>
        </p:spPr>
        <p:txBody>
          <a:bodyPr/>
          <a:lstStyle/>
          <a:p>
            <a:r>
              <a:rPr lang="en-US" dirty="0" err="1" smtClean="0"/>
              <a:t>Hemangioma</a:t>
            </a:r>
            <a:r>
              <a:rPr lang="en-US" dirty="0" smtClean="0"/>
              <a:t> </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HEMANGIOMA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Hemangioma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2800" i="1" dirty="0">
              <a:solidFill>
                <a:schemeClr val="accent1">
                  <a:satMod val="150000"/>
                </a:schemeClr>
              </a:solidFill>
              <a:latin typeface="Franklin Gothic Demi" pitchFamily="34" charset="0"/>
            </a:endParaRPr>
          </a:p>
        </p:txBody>
      </p:sp>
      <p:sp>
        <p:nvSpPr>
          <p:cNvPr id="75779" name="TextBox 3"/>
          <p:cNvSpPr txBox="1">
            <a:spLocks noChangeArrowheads="1"/>
          </p:cNvSpPr>
          <p:nvPr/>
        </p:nvSpPr>
        <p:spPr bwMode="auto">
          <a:xfrm>
            <a:off x="142875" y="1714500"/>
            <a:ext cx="8786813" cy="2677656"/>
          </a:xfrm>
          <a:prstGeom prst="rect">
            <a:avLst/>
          </a:prstGeom>
          <a:noFill/>
          <a:ln w="9525">
            <a:noFill/>
            <a:miter lim="800000"/>
            <a:headEnd/>
            <a:tailEnd/>
          </a:ln>
        </p:spPr>
        <p:txBody>
          <a:bodyPr>
            <a:spAutoFit/>
          </a:bodyPr>
          <a:lstStyle/>
          <a:p>
            <a:pPr marL="450850" indent="-450850" algn="just">
              <a:buFontTx/>
              <a:buBlip>
                <a:blip r:embed="rId3"/>
              </a:buBlip>
            </a:pPr>
            <a:r>
              <a:rPr lang="en-US" sz="2800" dirty="0">
                <a:latin typeface="Franklin Gothic Demi" pitchFamily="34" charset="0"/>
              </a:rPr>
              <a:t>A </a:t>
            </a:r>
            <a:r>
              <a:rPr lang="en-US" sz="2800" dirty="0" err="1">
                <a:latin typeface="Franklin Gothic Demi" pitchFamily="34" charset="0"/>
              </a:rPr>
              <a:t>tumour</a:t>
            </a:r>
            <a:r>
              <a:rPr lang="en-US" sz="2800" dirty="0">
                <a:latin typeface="Franklin Gothic Demi" pitchFamily="34" charset="0"/>
              </a:rPr>
              <a:t> mass in the dermis which consists of large number of vascular spaces of varying shapes and sizes separated by connective tissue </a:t>
            </a:r>
            <a:r>
              <a:rPr lang="en-US" sz="2800" dirty="0" err="1">
                <a:latin typeface="Franklin Gothic Demi" pitchFamily="34" charset="0"/>
              </a:rPr>
              <a:t>stroma</a:t>
            </a:r>
            <a:r>
              <a:rPr lang="en-US" sz="2800" dirty="0">
                <a:latin typeface="Franklin Gothic Demi" pitchFamily="34" charset="0"/>
              </a:rPr>
              <a:t>.</a:t>
            </a:r>
          </a:p>
          <a:p>
            <a:pPr marL="450850" indent="-450850" algn="just">
              <a:buFontTx/>
              <a:buBlip>
                <a:blip r:embed="rId3"/>
              </a:buBlip>
            </a:pPr>
            <a:endParaRPr lang="en-US" sz="2800" dirty="0">
              <a:latin typeface="Franklin Gothic Demi" pitchFamily="34" charset="0"/>
            </a:endParaRPr>
          </a:p>
          <a:p>
            <a:pPr marL="450850" indent="-450850" algn="just">
              <a:buFontTx/>
              <a:buBlip>
                <a:blip r:embed="rId3"/>
              </a:buBlip>
            </a:pPr>
            <a:r>
              <a:rPr lang="en-US" sz="2800" dirty="0">
                <a:latin typeface="Franklin Gothic Demi" pitchFamily="34" charset="0"/>
              </a:rPr>
              <a:t>Vascular spaces are lined by the flattened endothelial cells and some contain blood</a:t>
            </a:r>
            <a:r>
              <a:rPr lang="en-US" sz="2800" dirty="0" smtClean="0">
                <a:latin typeface="Franklin Gothic Demi" pitchFamily="34" charset="0"/>
              </a:rPr>
              <a:t>. </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8130" name="Picture 2" descr="H:\Cotran\Images\CH24\F024046.jpg"/>
          <p:cNvPicPr>
            <a:picLocks noChangeAspect="1" noChangeArrowheads="1"/>
          </p:cNvPicPr>
          <p:nvPr/>
        </p:nvPicPr>
        <p:blipFill>
          <a:blip r:embed="rId3" cstate="print"/>
          <a:srcRect/>
          <a:stretch>
            <a:fillRect/>
          </a:stretch>
        </p:blipFill>
        <p:spPr bwMode="auto">
          <a:xfrm>
            <a:off x="838200" y="992188"/>
            <a:ext cx="7467600" cy="4872037"/>
          </a:xfrm>
          <a:prstGeom prst="rect">
            <a:avLst/>
          </a:prstGeom>
          <a:noFill/>
        </p:spPr>
      </p:pic>
      <p:sp>
        <p:nvSpPr>
          <p:cNvPr id="48131"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24.52</a:t>
            </a:r>
            <a:endParaRPr lang="en-US" sz="120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p:cNvPicPr>
          <p:nvPr/>
        </p:nvPicPr>
        <p:blipFill>
          <a:blip r:embed="rId3" cstate="print"/>
          <a:srcRect/>
          <a:stretch>
            <a:fillRect/>
          </a:stretch>
        </p:blipFill>
        <p:spPr bwMode="auto">
          <a:xfrm>
            <a:off x="179512" y="980728"/>
            <a:ext cx="8647113" cy="5643563"/>
          </a:xfrm>
          <a:prstGeom prst="rect">
            <a:avLst/>
          </a:prstGeom>
          <a:noFill/>
          <a:ln w="9525">
            <a:noFill/>
            <a:miter lim="800000"/>
            <a:headEnd/>
            <a:tailEnd/>
          </a:ln>
        </p:spPr>
      </p:pic>
      <p:sp>
        <p:nvSpPr>
          <p:cNvPr id="3" name="Rectangle 2"/>
          <p:cNvSpPr/>
          <p:nvPr/>
        </p:nvSpPr>
        <p:spPr>
          <a:xfrm>
            <a:off x="1259632" y="188640"/>
            <a:ext cx="7056784" cy="584775"/>
          </a:xfrm>
          <a:prstGeom prst="rect">
            <a:avLst/>
          </a:prstGeom>
        </p:spPr>
        <p:txBody>
          <a:bodyPr wrap="square">
            <a:spAutoFit/>
          </a:bodyPr>
          <a:lstStyle/>
          <a:p>
            <a:r>
              <a:rPr lang="en-US" sz="3200" dirty="0" err="1" smtClean="0"/>
              <a:t>Teratoma</a:t>
            </a:r>
            <a:r>
              <a:rPr lang="en-US" sz="3200" dirty="0" smtClean="0"/>
              <a:t> , </a:t>
            </a:r>
            <a:r>
              <a:rPr lang="en-US" sz="3200" dirty="0" err="1" smtClean="0"/>
              <a:t>dermoid</a:t>
            </a:r>
            <a:r>
              <a:rPr lang="en-US" sz="3200" dirty="0" smtClean="0"/>
              <a:t> cyst of the ovary</a:t>
            </a:r>
            <a:endParaRPr lang="en-US" sz="32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9154" name="Picture 2" descr="H:\Cotran\Images\CH24\F024047.jpg"/>
          <p:cNvPicPr>
            <a:picLocks noChangeAspect="1" noChangeArrowheads="1"/>
          </p:cNvPicPr>
          <p:nvPr/>
        </p:nvPicPr>
        <p:blipFill>
          <a:blip r:embed="rId3" cstate="print"/>
          <a:srcRect/>
          <a:stretch>
            <a:fillRect/>
          </a:stretch>
        </p:blipFill>
        <p:spPr bwMode="auto">
          <a:xfrm>
            <a:off x="2638425" y="538163"/>
            <a:ext cx="3865563" cy="5791200"/>
          </a:xfrm>
          <a:prstGeom prst="rect">
            <a:avLst/>
          </a:prstGeom>
          <a:noFill/>
        </p:spPr>
      </p:pic>
      <p:sp>
        <p:nvSpPr>
          <p:cNvPr id="49155"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24.53</a:t>
            </a:r>
            <a:endParaRPr lang="en-US" sz="120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403462"/>
          </a:xfrm>
        </p:spPr>
        <p:txBody>
          <a:bodyPr/>
          <a:lstStyle/>
          <a:p>
            <a:pPr algn="ctr" fontAlgn="auto">
              <a:spcAft>
                <a:spcPts val="0"/>
              </a:spcAft>
              <a:defRPr/>
            </a:pPr>
            <a:r>
              <a:rPr lang="en-US" sz="3600" dirty="0" smtClean="0">
                <a:latin typeface="Franklin Gothic Demi" pitchFamily="34" charset="0"/>
              </a:rPr>
              <a:t> DERMOID CYST OF THE OVARY</a:t>
            </a:r>
            <a:br>
              <a:rPr lang="en-US" sz="3600" dirty="0" smtClean="0">
                <a:latin typeface="Franklin Gothic Demi" pitchFamily="34" charset="0"/>
              </a:rPr>
            </a:br>
            <a:r>
              <a:rPr lang="en-US" sz="2800" dirty="0" smtClean="0">
                <a:latin typeface="Franklin Gothic Demi" pitchFamily="34" charset="0"/>
              </a:rPr>
              <a:t>(BENIGN CYSTIC TERATOMA OF THE OVARY)</a:t>
            </a:r>
            <a:endParaRPr lang="en-US" sz="28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Dermoid cyst of the ovary: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a:t>
            </a:r>
            <a:r>
              <a:rPr lang="en-US" sz="3600" i="1" dirty="0" smtClean="0">
                <a:solidFill>
                  <a:schemeClr val="accent1">
                    <a:satMod val="150000"/>
                  </a:schemeClr>
                </a:solidFill>
                <a:latin typeface="Franklin Gothic Demi" pitchFamily="34" charset="0"/>
              </a:rPr>
              <a:t> of the cyst wall shows:</a:t>
            </a:r>
            <a:endParaRPr lang="en-US" sz="3600" i="1" dirty="0">
              <a:solidFill>
                <a:schemeClr val="accent1">
                  <a:satMod val="150000"/>
                </a:schemeClr>
              </a:solidFill>
              <a:latin typeface="Franklin Gothic Demi" pitchFamily="34" charset="0"/>
            </a:endParaRPr>
          </a:p>
        </p:txBody>
      </p:sp>
      <p:sp>
        <p:nvSpPr>
          <p:cNvPr id="79875" name="TextBox 2"/>
          <p:cNvSpPr txBox="1">
            <a:spLocks noChangeArrowheads="1"/>
          </p:cNvSpPr>
          <p:nvPr/>
        </p:nvSpPr>
        <p:spPr bwMode="auto">
          <a:xfrm>
            <a:off x="214313" y="2035175"/>
            <a:ext cx="8643937" cy="3108325"/>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Stratified  Squamous epithelium with underlying appendages (sweat glands, sebaceous glands, hair follicles) columnar ciliated epithelium, mucous and serous glands and structures from other germ layers such as bone and cartilage, lymphoid tissue, smooth  muscle and large area of brain tissue containing neurons and glial cells.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285720" y="357166"/>
            <a:ext cx="8458200" cy="5537200"/>
          </a:xfrm>
          <a:prstGeom prst="rect">
            <a:avLst/>
          </a:prstGeom>
          <a:noFill/>
        </p:spPr>
      </p:pic>
      <p:sp>
        <p:nvSpPr>
          <p:cNvPr id="154628" name="Text Box 2052"/>
          <p:cNvSpPr txBox="1">
            <a:spLocks noChangeArrowheads="1"/>
          </p:cNvSpPr>
          <p:nvPr/>
        </p:nvSpPr>
        <p:spPr bwMode="auto">
          <a:xfrm>
            <a:off x="0" y="6000768"/>
            <a:ext cx="8676093" cy="707886"/>
          </a:xfrm>
          <a:prstGeom prst="rect">
            <a:avLst/>
          </a:prstGeom>
          <a:noFill/>
          <a:ln w="9525">
            <a:noFill/>
            <a:miter lim="800000"/>
            <a:headEnd/>
            <a:tailEnd/>
          </a:ln>
          <a:effectLst/>
        </p:spPr>
        <p:txBody>
          <a:bodyPr wrap="none">
            <a:spAutoFit/>
          </a:bodyPr>
          <a:lstStyle/>
          <a:p>
            <a:r>
              <a:rPr lang="en-US" sz="2000" dirty="0" smtClean="0">
                <a:latin typeface="Verdana" pitchFamily="34" charset="0"/>
              </a:rPr>
              <a:t>Organ: Brain </a:t>
            </a:r>
          </a:p>
          <a:p>
            <a:r>
              <a:rPr lang="en-US" sz="2000" dirty="0" err="1" smtClean="0">
                <a:latin typeface="Verdana" pitchFamily="34" charset="0"/>
              </a:rPr>
              <a:t>Dx</a:t>
            </a:r>
            <a:r>
              <a:rPr lang="en-US" sz="2000" dirty="0" smtClean="0">
                <a:latin typeface="Verdana" pitchFamily="34" charset="0"/>
              </a:rPr>
              <a:t>: </a:t>
            </a:r>
            <a:r>
              <a:rPr lang="en-US" dirty="0" err="1" smtClean="0">
                <a:latin typeface="Verdana" pitchFamily="34" charset="0"/>
              </a:rPr>
              <a:t>Liquefactive</a:t>
            </a:r>
            <a:r>
              <a:rPr lang="en-US" dirty="0" smtClean="0">
                <a:latin typeface="Verdana" pitchFamily="34" charset="0"/>
              </a:rPr>
              <a:t> </a:t>
            </a:r>
            <a:r>
              <a:rPr lang="en-US" dirty="0">
                <a:latin typeface="Verdana" pitchFamily="34" charset="0"/>
              </a:rPr>
              <a:t>necrosis in brain leads to resolution with cystic spaces. </a:t>
            </a:r>
            <a:endParaRPr lang="en-US" sz="2000" dirty="0">
              <a:latin typeface="Verdana" pitchFamily="34" charset="0"/>
            </a:endParaRPr>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ecareforyourskin.com/images/scc_kok7.jpg"/>
          <p:cNvPicPr>
            <a:picLocks noChangeAspect="1" noChangeArrowheads="1"/>
          </p:cNvPicPr>
          <p:nvPr/>
        </p:nvPicPr>
        <p:blipFill>
          <a:blip r:embed="rId3" cstate="print"/>
          <a:srcRect/>
          <a:stretch>
            <a:fillRect/>
          </a:stretch>
        </p:blipFill>
        <p:spPr bwMode="auto">
          <a:xfrm>
            <a:off x="251520" y="2204864"/>
            <a:ext cx="4211638" cy="3178175"/>
          </a:xfrm>
          <a:prstGeom prst="rect">
            <a:avLst/>
          </a:prstGeom>
          <a:noFill/>
          <a:ln w="9525">
            <a:noFill/>
            <a:miter lim="800000"/>
            <a:headEnd/>
            <a:tailEnd/>
          </a:ln>
        </p:spPr>
      </p:pic>
      <p:sp>
        <p:nvSpPr>
          <p:cNvPr id="4" name="Title 3"/>
          <p:cNvSpPr>
            <a:spLocks noGrp="1"/>
          </p:cNvSpPr>
          <p:nvPr>
            <p:ph type="title" idx="4294967295"/>
          </p:nvPr>
        </p:nvSpPr>
        <p:spPr>
          <a:xfrm>
            <a:off x="0" y="155575"/>
            <a:ext cx="8892480" cy="1252538"/>
          </a:xfrm>
        </p:spPr>
        <p:txBody>
          <a:bodyPr>
            <a:normAutofit fontScale="90000"/>
          </a:bodyPr>
          <a:lstStyle/>
          <a:p>
            <a:pPr>
              <a:defRPr/>
            </a:pPr>
            <a:r>
              <a:rPr lang="en-US" sz="3600" dirty="0" smtClean="0">
                <a:solidFill>
                  <a:schemeClr val="accent1">
                    <a:satMod val="150000"/>
                  </a:schemeClr>
                </a:solidFill>
                <a:latin typeface="Franklin Gothic Demi" pitchFamily="34" charset="0"/>
                <a:cs typeface="Arial" charset="0"/>
              </a:rPr>
              <a:t>         SQUAMOUS CELL CARCINOMA (SKIN)</a:t>
            </a:r>
            <a:r>
              <a:rPr lang="en-US" sz="4400" dirty="0" smtClean="0">
                <a:latin typeface="Arial" charset="0"/>
                <a:cs typeface="Arial" charset="0"/>
              </a:rPr>
              <a:t/>
            </a:r>
            <a:br>
              <a:rPr lang="en-US" sz="4400" dirty="0" smtClean="0">
                <a:latin typeface="Arial" charset="0"/>
                <a:cs typeface="Arial" charset="0"/>
              </a:rPr>
            </a:br>
            <a:endParaRPr lang="en-US" dirty="0"/>
          </a:p>
        </p:txBody>
      </p:sp>
      <p:pic>
        <p:nvPicPr>
          <p:cNvPr id="98308" name="Picture 6" descr="http://www.mskcc.org/mskcc/shared/graphics/Scc.jpg"/>
          <p:cNvPicPr>
            <a:picLocks noChangeAspect="1" noChangeArrowheads="1"/>
          </p:cNvPicPr>
          <p:nvPr/>
        </p:nvPicPr>
        <p:blipFill>
          <a:blip r:embed="rId4" cstate="print"/>
          <a:srcRect/>
          <a:stretch>
            <a:fillRect/>
          </a:stretch>
        </p:blipFill>
        <p:spPr bwMode="auto">
          <a:xfrm>
            <a:off x="4860032" y="2204864"/>
            <a:ext cx="3995737" cy="3221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scc2"/>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r="-14545"/>
            </a:stretch>
          </a:blipFill>
          <a:ln w="9525">
            <a:solidFill>
              <a:schemeClr val="tx1"/>
            </a:solidFill>
            <a:miter lim="800000"/>
            <a:headEnd/>
            <a:tailEnd/>
          </a:ln>
          <a:effectLst/>
        </p:spPr>
        <p:txBody>
          <a:bodyPr/>
          <a:lstStyle/>
          <a:p>
            <a:r>
              <a:rPr lang="en-US"/>
              <a:t>SCC</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800" b="1" i="1" dirty="0" err="1" smtClean="0">
                <a:solidFill>
                  <a:schemeClr val="tx2">
                    <a:lumMod val="60000"/>
                    <a:lumOff val="40000"/>
                  </a:schemeClr>
                </a:solidFill>
              </a:rPr>
              <a:t>Squamous</a:t>
            </a:r>
            <a:r>
              <a:rPr lang="en-US" sz="2800" b="1" i="1" dirty="0" smtClean="0">
                <a:solidFill>
                  <a:schemeClr val="tx2">
                    <a:lumMod val="60000"/>
                    <a:lumOff val="40000"/>
                  </a:schemeClr>
                </a:solidFill>
              </a:rPr>
              <a:t> cell carcinoma of the skin : Section of the skin shows an ulcer covered by inflammatory </a:t>
            </a:r>
            <a:r>
              <a:rPr lang="en-US" sz="2800" b="1" i="1" dirty="0" err="1" smtClean="0">
                <a:solidFill>
                  <a:schemeClr val="tx2">
                    <a:lumMod val="60000"/>
                    <a:lumOff val="40000"/>
                  </a:schemeClr>
                </a:solidFill>
              </a:rPr>
              <a:t>exudate</a:t>
            </a:r>
            <a:r>
              <a:rPr lang="en-US" sz="2800" b="1" i="1" dirty="0" smtClean="0">
                <a:solidFill>
                  <a:schemeClr val="tx2">
                    <a:lumMod val="60000"/>
                    <a:lumOff val="40000"/>
                  </a:schemeClr>
                </a:solidFill>
              </a:rPr>
              <a:t> .</a:t>
            </a:r>
            <a:endParaRPr lang="en-US" sz="2800" b="1" i="1" dirty="0">
              <a:solidFill>
                <a:schemeClr val="tx2">
                  <a:lumMod val="60000"/>
                  <a:lumOff val="40000"/>
                </a:schemeClr>
              </a:solidFill>
            </a:endParaRPr>
          </a:p>
        </p:txBody>
      </p:sp>
      <p:sp>
        <p:nvSpPr>
          <p:cNvPr id="5" name="Content Placeholder 4"/>
          <p:cNvSpPr>
            <a:spLocks noGrp="1"/>
          </p:cNvSpPr>
          <p:nvPr>
            <p:ph idx="1"/>
          </p:nvPr>
        </p:nvSpPr>
        <p:spPr/>
        <p:txBody>
          <a:bodyPr/>
          <a:lstStyle/>
          <a:p>
            <a:r>
              <a:rPr lang="en-US" sz="2800" dirty="0" smtClean="0"/>
              <a:t>The dermis is infiltrated by masses of well differentiated malignant </a:t>
            </a:r>
            <a:r>
              <a:rPr lang="en-US" sz="2800" dirty="0" err="1" smtClean="0"/>
              <a:t>sqamous</a:t>
            </a:r>
            <a:r>
              <a:rPr lang="en-US" sz="2800" dirty="0" smtClean="0"/>
              <a:t> cells which are separated by fibrous tissue </a:t>
            </a:r>
            <a:r>
              <a:rPr lang="en-US" sz="2800" dirty="0" err="1" smtClean="0"/>
              <a:t>stroma</a:t>
            </a:r>
            <a:r>
              <a:rPr lang="en-US" dirty="0" smtClean="0"/>
              <a:t> </a:t>
            </a:r>
            <a:r>
              <a:rPr lang="en-US" sz="2800" dirty="0" smtClean="0"/>
              <a:t>with chronic inflammatory cells(</a:t>
            </a:r>
            <a:r>
              <a:rPr lang="en-US" sz="2800" dirty="0" err="1" smtClean="0"/>
              <a:t>desmoplastic</a:t>
            </a:r>
            <a:r>
              <a:rPr lang="en-US" sz="2800" dirty="0" smtClean="0"/>
              <a:t> reaction ) .                                               </a:t>
            </a:r>
            <a:r>
              <a:rPr lang="en-US" sz="2800" dirty="0" err="1" smtClean="0"/>
              <a:t>Tumour</a:t>
            </a:r>
            <a:r>
              <a:rPr lang="en-US" sz="2800" dirty="0" smtClean="0"/>
              <a:t> cells show </a:t>
            </a:r>
            <a:r>
              <a:rPr lang="en-US" sz="2800" dirty="0" err="1" smtClean="0"/>
              <a:t>pleomorphism,hyperchromatism</a:t>
            </a:r>
            <a:r>
              <a:rPr lang="en-US" sz="2800" dirty="0" smtClean="0"/>
              <a:t> and many mitotic figures .                                     Pinkish laminated keratin pearls (epithelial cell nests) are present in the center of some cell masses .</a:t>
            </a:r>
            <a:endParaRPr lang="en-US" sz="28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3" cstate="print"/>
          <a:stretch>
            <a:fillRect/>
          </a:stretch>
        </p:blipFill>
        <p:spPr bwMode="auto">
          <a:xfrm>
            <a:off x="642910" y="428604"/>
            <a:ext cx="7660586" cy="5000660"/>
          </a:xfrm>
          <a:prstGeom prst="rect">
            <a:avLst/>
          </a:prstGeom>
          <a:noFill/>
          <a:ln>
            <a:noFill/>
          </a:ln>
        </p:spPr>
      </p:pic>
      <p:sp>
        <p:nvSpPr>
          <p:cNvPr id="108547" name="Title 4"/>
          <p:cNvSpPr>
            <a:spLocks noGrp="1"/>
          </p:cNvSpPr>
          <p:nvPr>
            <p:ph type="title"/>
          </p:nvPr>
        </p:nvSpPr>
        <p:spPr>
          <a:xfrm>
            <a:off x="642910" y="5143512"/>
            <a:ext cx="7772400" cy="1143000"/>
          </a:xfrm>
        </p:spPr>
        <p:txBody>
          <a:bodyPr>
            <a:normAutofit/>
          </a:bodyPr>
          <a:lstStyle/>
          <a:p>
            <a:pPr eaLnBrk="1" hangingPunct="1"/>
            <a:r>
              <a:rPr lang="en-US" sz="3600" b="1" dirty="0" smtClean="0"/>
              <a:t>Organ: </a:t>
            </a:r>
            <a:r>
              <a:rPr lang="pl-PL" sz="3600" b="1" dirty="0" smtClean="0"/>
              <a:t>Colon </a:t>
            </a:r>
            <a:r>
              <a:rPr lang="en-US" sz="3600" b="1" dirty="0" smtClean="0"/>
              <a:t>     </a:t>
            </a:r>
            <a:r>
              <a:rPr lang="en-US" sz="3600" b="1" dirty="0" err="1" smtClean="0"/>
              <a:t>Dx</a:t>
            </a:r>
            <a:r>
              <a:rPr lang="en-US" sz="3600" b="1" dirty="0" smtClean="0"/>
              <a:t>:</a:t>
            </a:r>
            <a:r>
              <a:rPr lang="pl-PL" sz="3600" b="1" dirty="0" smtClean="0"/>
              <a:t> adenocarcinoma</a:t>
            </a:r>
            <a:endParaRPr lang="en-US" dirty="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coloncancer"/>
          <p:cNvSpPr>
            <a:spLocks noGrp="1" noChangeAspect="1" noChangeArrowheads="1"/>
          </p:cNvSpPr>
          <p:nvPr isPhoto="1"/>
        </p:nvSpPr>
        <p:spPr bwMode="auto">
          <a:xfrm>
            <a:off x="323528" y="332656"/>
            <a:ext cx="8568952" cy="6192688"/>
          </a:xfrm>
          <a:prstGeom prst="rect">
            <a:avLst/>
          </a:prstGeom>
          <a:blipFill dpi="0" rotWithShape="1">
            <a:blip r:embed="rId2" cstate="print"/>
            <a:srcRect/>
            <a:stretch>
              <a:fillRect r="-20000"/>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0"/>
            <a:ext cx="9439275" cy="735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0" y="0"/>
            <a:ext cx="9496425" cy="737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Adenocarcinoma</a:t>
            </a:r>
            <a:r>
              <a:rPr lang="en-US" sz="3600" i="1" dirty="0" smtClean="0">
                <a:solidFill>
                  <a:schemeClr val="accent1">
                    <a:satMod val="150000"/>
                  </a:schemeClr>
                </a:solidFill>
                <a:latin typeface="Franklin Gothic Demi" pitchFamily="34" charset="0"/>
              </a:rPr>
              <a:t> of the large intestine: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large intestine shows:</a:t>
            </a:r>
            <a:endParaRPr lang="en-US" sz="3600" i="1" dirty="0">
              <a:solidFill>
                <a:schemeClr val="accent1">
                  <a:satMod val="150000"/>
                </a:schemeClr>
              </a:solidFill>
              <a:latin typeface="Franklin Gothic Demi" pitchFamily="34" charset="0"/>
            </a:endParaRPr>
          </a:p>
        </p:txBody>
      </p:sp>
      <p:sp>
        <p:nvSpPr>
          <p:cNvPr id="4" name="TextBox 3"/>
          <p:cNvSpPr txBox="1"/>
          <p:nvPr/>
        </p:nvSpPr>
        <p:spPr>
          <a:xfrm>
            <a:off x="214313" y="1500188"/>
            <a:ext cx="8715375" cy="3539430"/>
          </a:xfrm>
          <a:prstGeom prst="rect">
            <a:avLst/>
          </a:prstGeom>
          <a:noFill/>
        </p:spPr>
        <p:txBody>
          <a:bodyPr>
            <a:spAutoFit/>
          </a:bodyPr>
          <a:lstStyle/>
          <a:p>
            <a:pPr marL="531813" indent="-531813" algn="just" fontAlgn="auto">
              <a:spcBef>
                <a:spcPts val="0"/>
              </a:spcBef>
              <a:spcAft>
                <a:spcPts val="0"/>
              </a:spcAft>
              <a:defRPr/>
            </a:pPr>
            <a:r>
              <a:rPr lang="en-US" sz="2800" dirty="0" err="1" smtClean="0">
                <a:latin typeface="Franklin Gothic Demi" pitchFamily="34" charset="0"/>
                <a:cs typeface="+mn-cs"/>
              </a:rPr>
              <a:t>Tumour</a:t>
            </a:r>
            <a:r>
              <a:rPr lang="en-US" sz="2800" dirty="0" smtClean="0">
                <a:latin typeface="Franklin Gothic Demi" pitchFamily="34" charset="0"/>
                <a:cs typeface="+mn-cs"/>
              </a:rPr>
              <a:t> </a:t>
            </a:r>
            <a:r>
              <a:rPr lang="en-US" sz="2800" dirty="0">
                <a:latin typeface="Franklin Gothic Demi" pitchFamily="34" charset="0"/>
                <a:cs typeface="+mn-cs"/>
              </a:rPr>
              <a:t>consists of crowded irregular malignant </a:t>
            </a:r>
            <a:r>
              <a:rPr lang="en-US" sz="2800" dirty="0" err="1">
                <a:latin typeface="Franklin Gothic Demi" pitchFamily="34" charset="0"/>
                <a:cs typeface="+mn-cs"/>
              </a:rPr>
              <a:t>acini</a:t>
            </a:r>
            <a:r>
              <a:rPr lang="en-US" sz="2800" dirty="0">
                <a:latin typeface="Franklin Gothic Demi" pitchFamily="34" charset="0"/>
                <a:cs typeface="+mn-cs"/>
              </a:rPr>
              <a:t> separated by thin </a:t>
            </a:r>
            <a:r>
              <a:rPr lang="en-US" sz="2800" dirty="0" err="1">
                <a:latin typeface="Franklin Gothic Demi" pitchFamily="34" charset="0"/>
                <a:cs typeface="+mn-cs"/>
              </a:rPr>
              <a:t>fibrovascular</a:t>
            </a:r>
            <a:r>
              <a:rPr lang="en-US" sz="2800" dirty="0">
                <a:latin typeface="Franklin Gothic Demi" pitchFamily="34" charset="0"/>
                <a:cs typeface="+mn-cs"/>
              </a:rPr>
              <a:t> </a:t>
            </a:r>
            <a:r>
              <a:rPr lang="en-US" sz="2800" dirty="0" err="1">
                <a:latin typeface="Franklin Gothic Demi" pitchFamily="34" charset="0"/>
                <a:cs typeface="+mn-cs"/>
              </a:rPr>
              <a:t>stroma</a:t>
            </a:r>
            <a:r>
              <a:rPr lang="en-US" sz="2800" dirty="0">
                <a:latin typeface="Franklin Gothic Demi" pitchFamily="34" charset="0"/>
                <a:cs typeface="+mn-cs"/>
              </a:rPr>
              <a:t>.</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The </a:t>
            </a:r>
            <a:r>
              <a:rPr lang="en-US" sz="2800" dirty="0" err="1">
                <a:latin typeface="Franklin Gothic Demi" pitchFamily="34" charset="0"/>
                <a:cs typeface="+mn-cs"/>
              </a:rPr>
              <a:t>acini</a:t>
            </a:r>
            <a:r>
              <a:rPr lang="en-US" sz="2800" dirty="0">
                <a:latin typeface="Franklin Gothic Demi" pitchFamily="34" charset="0"/>
                <a:cs typeface="+mn-cs"/>
              </a:rPr>
              <a:t> are lined </a:t>
            </a:r>
            <a:r>
              <a:rPr lang="en-US" sz="2800" dirty="0" smtClean="0">
                <a:latin typeface="Franklin Gothic Demi" pitchFamily="34" charset="0"/>
                <a:cs typeface="+mn-cs"/>
              </a:rPr>
              <a:t>by </a:t>
            </a:r>
            <a:r>
              <a:rPr lang="en-US" sz="2800" dirty="0">
                <a:latin typeface="Franklin Gothic Demi" pitchFamily="34" charset="0"/>
                <a:cs typeface="+mn-cs"/>
              </a:rPr>
              <a:t>one or several layers of </a:t>
            </a:r>
            <a:r>
              <a:rPr lang="en-US" sz="2800" dirty="0" smtClean="0">
                <a:latin typeface="Franklin Gothic Demi" pitchFamily="34" charset="0"/>
              </a:rPr>
              <a:t>malignant</a:t>
            </a:r>
            <a:r>
              <a:rPr lang="en-US" sz="2800" dirty="0" smtClean="0">
                <a:latin typeface="Franklin Gothic Demi" pitchFamily="34" charset="0"/>
                <a:cs typeface="+mn-cs"/>
              </a:rPr>
              <a:t> </a:t>
            </a:r>
            <a:r>
              <a:rPr lang="en-US" sz="2800" dirty="0">
                <a:latin typeface="Franklin Gothic Demi" pitchFamily="34" charset="0"/>
                <a:cs typeface="+mn-cs"/>
              </a:rPr>
              <a:t>cells with papillary projection showing pleomorphism, </a:t>
            </a:r>
            <a:r>
              <a:rPr lang="en-US" sz="2800" dirty="0" err="1">
                <a:latin typeface="Franklin Gothic Demi" pitchFamily="34" charset="0"/>
                <a:cs typeface="+mn-cs"/>
              </a:rPr>
              <a:t>hyperchromatism</a:t>
            </a:r>
            <a:r>
              <a:rPr lang="en-US" sz="2800" dirty="0">
                <a:latin typeface="Franklin Gothic Demi" pitchFamily="34" charset="0"/>
                <a:cs typeface="+mn-cs"/>
              </a:rPr>
              <a:t> and few mitoses.</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Muscle coat is invaded by </a:t>
            </a:r>
            <a:r>
              <a:rPr lang="en-US" sz="2800" dirty="0" smtClean="0">
                <a:latin typeface="Franklin Gothic Demi" pitchFamily="34" charset="0"/>
              </a:rPr>
              <a:t>malignant</a:t>
            </a:r>
            <a:r>
              <a:rPr lang="en-US" sz="2800" dirty="0" smtClean="0">
                <a:latin typeface="Franklin Gothic Demi" pitchFamily="34" charset="0"/>
                <a:cs typeface="+mn-cs"/>
              </a:rPr>
              <a:t> </a:t>
            </a:r>
            <a:r>
              <a:rPr lang="en-US" sz="2800" dirty="0">
                <a:latin typeface="Franklin Gothic Demi" pitchFamily="34" charset="0"/>
                <a:cs typeface="+mn-cs"/>
              </a:rPr>
              <a:t>glands.</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Mr. Amer Shafie\My Documents\My Pictures\leiomyosarcoma.jpg"/>
          <p:cNvPicPr>
            <a:picLocks noGrp="1" noChangeAspect="1" noChangeArrowheads="1"/>
          </p:cNvPicPr>
          <p:nvPr>
            <p:ph idx="4294967295"/>
          </p:nvPr>
        </p:nvPicPr>
        <p:blipFill>
          <a:blip r:embed="rId3" cstate="print"/>
          <a:srcRect/>
          <a:stretch>
            <a:fillRect/>
          </a:stretch>
        </p:blipFill>
        <p:spPr bwMode="auto">
          <a:xfrm>
            <a:off x="1763688" y="260648"/>
            <a:ext cx="5518150" cy="4525962"/>
          </a:xfrm>
          <a:prstGeom prst="rect">
            <a:avLst/>
          </a:prstGeom>
          <a:noFill/>
        </p:spPr>
      </p:pic>
      <p:sp>
        <p:nvSpPr>
          <p:cNvPr id="5" name="Rectangle 4"/>
          <p:cNvSpPr/>
          <p:nvPr/>
        </p:nvSpPr>
        <p:spPr>
          <a:xfrm>
            <a:off x="179512" y="5085184"/>
            <a:ext cx="8784976" cy="1384995"/>
          </a:xfrm>
          <a:prstGeom prst="rect">
            <a:avLst/>
          </a:prstGeom>
        </p:spPr>
        <p:txBody>
          <a:bodyPr wrap="square">
            <a:spAutoFit/>
          </a:bodyPr>
          <a:lstStyle/>
          <a:p>
            <a:r>
              <a:rPr lang="en-US" sz="2800" dirty="0" smtClean="0"/>
              <a:t> Cut surface of this </a:t>
            </a:r>
            <a:r>
              <a:rPr lang="en-US" sz="2800" dirty="0" err="1" smtClean="0"/>
              <a:t>leiomyosarcoma</a:t>
            </a:r>
            <a:r>
              <a:rPr lang="en-US" sz="2800" dirty="0" smtClean="0"/>
              <a:t> showing  ill defined pale and soft large fleshy mass with hemorrhage and necrosis. </a:t>
            </a:r>
            <a:endParaRPr lang="en-US" sz="28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885825" y="571500"/>
            <a:ext cx="737235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3456</TotalTime>
  <Words>1821</Words>
  <Application>Microsoft Office PowerPoint</Application>
  <PresentationFormat>On-screen Show (4:3)</PresentationFormat>
  <Paragraphs>259</Paragraphs>
  <Slides>100</Slides>
  <Notes>70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100</vt:i4>
      </vt:variant>
    </vt:vector>
  </HeadingPairs>
  <TitlesOfParts>
    <vt:vector size="103" baseType="lpstr">
      <vt:lpstr>Office Theme</vt:lpstr>
      <vt:lpstr>Bitmap Image</vt:lpstr>
      <vt:lpstr>Photo Editor Photo</vt:lpstr>
      <vt:lpstr>Foundation block, Final revision</vt:lpstr>
      <vt:lpstr>Slide 2</vt:lpstr>
      <vt:lpstr>Slide 3</vt:lpstr>
      <vt:lpstr>Slide 4</vt:lpstr>
      <vt:lpstr>Fatty change of the liver: Section of liver shows:</vt:lpstr>
      <vt:lpstr>Slide 6</vt:lpstr>
      <vt:lpstr> Coagulative necrosis in an infarcted  KIDNEY</vt:lpstr>
      <vt:lpstr>Coagulative necrosis in an infarcted kidney: Section of kidney shows:</vt:lpstr>
      <vt:lpstr>Slide 9</vt:lpstr>
      <vt:lpstr>Slide 10</vt:lpstr>
      <vt:lpstr>Slide 11</vt:lpstr>
      <vt:lpstr>Slide 12</vt:lpstr>
      <vt:lpstr> DYSTROPHIC CALCIFICATION </vt:lpstr>
      <vt:lpstr>Dystrophic calcification: Section of skin shows:</vt:lpstr>
      <vt:lpstr> Atrophy of the brain and testis</vt:lpstr>
      <vt:lpstr>Slide 16</vt:lpstr>
      <vt:lpstr>Slide 17</vt:lpstr>
      <vt:lpstr>Slide 18</vt:lpstr>
      <vt:lpstr>Slide 19</vt:lpstr>
      <vt:lpstr>Slide 20</vt:lpstr>
      <vt:lpstr>Slide 21</vt:lpstr>
      <vt:lpstr>Hyperplasia of the prostate: Section of prostate shows:</vt:lpstr>
      <vt:lpstr>Slide 23</vt:lpstr>
      <vt:lpstr>Slide 24</vt:lpstr>
      <vt:lpstr>Slide 25</vt:lpstr>
      <vt:lpstr>ACUTE FIBRINOUS PERICARDITIS</vt:lpstr>
      <vt:lpstr>Fibrinous Pericarditis:  Section of Heart shows:</vt:lpstr>
      <vt:lpstr>                Acute appendicitis</vt:lpstr>
      <vt:lpstr> ACUTE APPENDICITIS</vt:lpstr>
      <vt:lpstr>Acute Suppurative appendicitis: Cross Section of Appendix shows:</vt:lpstr>
      <vt:lpstr>          FOREIGN BODY REACTION                    (PILONIDAL SINUS)</vt:lpstr>
      <vt:lpstr> FOREIGN BODY REACTION  (PILONIDAL SINUS)</vt:lpstr>
      <vt:lpstr>Foreign Body reaction (Pilonidal sinus): Section of Skin Shows:</vt:lpstr>
      <vt:lpstr>Slide 34</vt:lpstr>
      <vt:lpstr> CHRONIC CHOLECYSTITIS</vt:lpstr>
      <vt:lpstr>Chronic cholecystitis: Section of gallbladder wall shows:</vt:lpstr>
      <vt:lpstr>Slide 37</vt:lpstr>
      <vt:lpstr> GRANULATION TISSUE</vt:lpstr>
      <vt:lpstr> GRANULATION TISSUE</vt:lpstr>
      <vt:lpstr>Granulation Tissue:   Section of fragments of edematous, loose connective tissue shows: </vt:lpstr>
      <vt:lpstr>Organizing thrombus in a case of pulmonary embolism</vt:lpstr>
      <vt:lpstr> ORGANIZING THROMBUS</vt:lpstr>
      <vt:lpstr>Organizing thrombus: Cross section of blood vessel shows:</vt:lpstr>
      <vt:lpstr>Slide 44</vt:lpstr>
      <vt:lpstr>Slide 45</vt:lpstr>
      <vt:lpstr>Slide 46</vt:lpstr>
      <vt:lpstr>Slide 47</vt:lpstr>
      <vt:lpstr>       Myocardial infarction       (Acute/recent stage)</vt:lpstr>
      <vt:lpstr> MYOCARDIAL INFARCTION  (LATE STAGE)</vt:lpstr>
      <vt:lpstr>Myocardial infarction: Section of myocardial shows:</vt:lpstr>
      <vt:lpstr>Slide 51</vt:lpstr>
      <vt:lpstr>Ghon’s Complex</vt:lpstr>
      <vt:lpstr>Slide 53</vt:lpstr>
      <vt:lpstr>Tuberculous Granulomas</vt:lpstr>
      <vt:lpstr>Slide 55</vt:lpstr>
      <vt:lpstr>Miliary tuberculosis of the lung : </vt:lpstr>
      <vt:lpstr>Slide 57</vt:lpstr>
      <vt:lpstr>Slide 58</vt:lpstr>
      <vt:lpstr>Slide 59</vt:lpstr>
      <vt:lpstr>Tuberculous lymphadenitis : Section of a lymph node shows: </vt:lpstr>
      <vt:lpstr> COLONIC BILHARZIASIS</vt:lpstr>
      <vt:lpstr> BILHARZIASIS (COLON)</vt:lpstr>
      <vt:lpstr>SCHISTOSOMIASIS OF THE URINARY BLADDER </vt:lpstr>
      <vt:lpstr>Bilharziasis of the rectum\urinary bladder: Section of fragments of rectal\urinary bladder mucosa shows:</vt:lpstr>
      <vt:lpstr>Slide 65</vt:lpstr>
      <vt:lpstr>Slide 66</vt:lpstr>
      <vt:lpstr>Slide 67</vt:lpstr>
      <vt:lpstr>Slide 68</vt:lpstr>
      <vt:lpstr>Slide 69</vt:lpstr>
      <vt:lpstr>            Lipoma of the neck</vt:lpstr>
      <vt:lpstr>Subcutaneous lipoma</vt:lpstr>
      <vt:lpstr>Lipoma</vt:lpstr>
      <vt:lpstr>Skin nevus</vt:lpstr>
      <vt:lpstr> NEVUS (SKIN)</vt:lpstr>
      <vt:lpstr>Nevus:  Section of Skin shows:  </vt:lpstr>
      <vt:lpstr>Slide 76</vt:lpstr>
      <vt:lpstr>Slide 77</vt:lpstr>
      <vt:lpstr>Leiomyoma: Section of tumour shows:</vt:lpstr>
      <vt:lpstr>Slide 79</vt:lpstr>
      <vt:lpstr> CHONDROMA OF BONE</vt:lpstr>
      <vt:lpstr>Chondroma: Section of tumour shows:</vt:lpstr>
      <vt:lpstr>Hemangioma </vt:lpstr>
      <vt:lpstr> HEMANGIOMA</vt:lpstr>
      <vt:lpstr>Hemangioma: Section of skin shows:</vt:lpstr>
      <vt:lpstr>Slide 85</vt:lpstr>
      <vt:lpstr>Slide 86</vt:lpstr>
      <vt:lpstr>Slide 87</vt:lpstr>
      <vt:lpstr> DERMOID CYST OF THE OVARY (BENIGN CYSTIC TERATOMA OF THE OVARY)</vt:lpstr>
      <vt:lpstr>Dermoid cyst of the ovary: section of the cyst wall shows:</vt:lpstr>
      <vt:lpstr>         SQUAMOUS CELL CARCINOMA (SKIN) </vt:lpstr>
      <vt:lpstr>Slide 91</vt:lpstr>
      <vt:lpstr>Squamous cell carcinoma of the skin : Section of the skin shows an ulcer covered by inflammatory exudate .</vt:lpstr>
      <vt:lpstr>Organ: Colon      Dx: adenocarcinoma</vt:lpstr>
      <vt:lpstr>Slide 94</vt:lpstr>
      <vt:lpstr>Slide 95</vt:lpstr>
      <vt:lpstr>Slide 96</vt:lpstr>
      <vt:lpstr>Adenocarcinoma of the large intestine: Section of large intestine shows:</vt:lpstr>
      <vt:lpstr>Slide 98</vt:lpstr>
      <vt:lpstr>Slide 99</vt:lpstr>
      <vt:lpstr>Section of this malignant soft tissue tumour;Leiomyosarcoma shows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Mr. Amer Shafie</dc:creator>
  <cp:lastModifiedBy>Mr. Amer Shafie</cp:lastModifiedBy>
  <cp:revision>157</cp:revision>
  <dcterms:created xsi:type="dcterms:W3CDTF">2010-05-18T06:02:25Z</dcterms:created>
  <dcterms:modified xsi:type="dcterms:W3CDTF">2012-11-07T07:00:58Z</dcterms:modified>
</cp:coreProperties>
</file>