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1" r:id="rId2"/>
    <p:sldId id="292" r:id="rId3"/>
    <p:sldId id="256" r:id="rId4"/>
    <p:sldId id="261" r:id="rId5"/>
    <p:sldId id="314" r:id="rId6"/>
    <p:sldId id="315" r:id="rId7"/>
    <p:sldId id="262" r:id="rId8"/>
    <p:sldId id="267" r:id="rId9"/>
    <p:sldId id="265" r:id="rId10"/>
    <p:sldId id="282" r:id="rId11"/>
    <p:sldId id="319" r:id="rId12"/>
    <p:sldId id="266" r:id="rId13"/>
    <p:sldId id="305" r:id="rId14"/>
    <p:sldId id="306" r:id="rId15"/>
    <p:sldId id="318" r:id="rId16"/>
    <p:sldId id="286" r:id="rId17"/>
    <p:sldId id="302" r:id="rId18"/>
    <p:sldId id="296" r:id="rId19"/>
    <p:sldId id="316" r:id="rId20"/>
    <p:sldId id="320" r:id="rId21"/>
    <p:sldId id="31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339933"/>
    <a:srgbClr val="FF6600"/>
    <a:srgbClr val="0099FF"/>
    <a:srgbClr val="FFFFFF"/>
    <a:srgbClr val="FF9900"/>
    <a:srgbClr val="00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72" d="100"/>
          <a:sy n="72" d="100"/>
        </p:scale>
        <p:origin x="-4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D15114-728B-47E0-B404-0603A51ADB36}" type="datetimeFigureOut">
              <a:rPr lang="en-US"/>
              <a:pPr>
                <a:defRPr/>
              </a:pPr>
              <a:t>9/17/2011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1E64743-A9B0-4C4B-AB89-7198B64D1C8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65CB9D-3C05-4BC8-A8CE-09435902C121}" type="slidenum">
              <a:rPr lang="ar-SA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5B64BC-CAB2-4763-BAFE-97D48814308C}" type="slidenum">
              <a:rPr lang="ar-SA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2FF10A-B2DF-4244-B29E-6DB9A53CA810}" type="slidenum">
              <a:rPr lang="ar-SA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978F039-E5AF-4A25-9F2C-9C25E3FC4801}" type="slidenum">
              <a:rPr lang="ar-SA" sz="1200">
                <a:latin typeface="Calibri" pitchFamily="34" charset="0"/>
              </a:rPr>
              <a:pPr algn="r"/>
              <a:t>8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01B3C4-A539-44D4-B19D-DBBD0BC7B1FC}" type="slidenum">
              <a:rPr lang="ar-SA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072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567BF12-1D09-48AC-8E3C-C29889BB681C}" type="slidenum">
              <a:rPr lang="ar-SA" sz="1200">
                <a:latin typeface="Calibri" pitchFamily="34" charset="0"/>
              </a:rPr>
              <a:pPr algn="r"/>
              <a:t>13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DB0A5E2-62EC-4A11-B247-237DB23413EE}" type="slidenum">
              <a:rPr lang="ar-SA" sz="1200">
                <a:latin typeface="Calibri" pitchFamily="34" charset="0"/>
              </a:rPr>
              <a:pPr algn="r"/>
              <a:t>14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EB651E-9080-4710-B420-05EF4751A74B}" type="slidenum">
              <a:rPr lang="ar-SA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B3F9B3-D453-4205-8CDE-1A27FCBBF794}" type="slidenum">
              <a:rPr lang="ar-SA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A25C91-B9D0-416E-8C72-CF69FA8C575A}" type="slidenum">
              <a:rPr lang="ar-SA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1A891-13E0-49EB-B7B5-99B0D9925B0A}" type="datetimeFigureOut">
              <a:rPr lang="en-US"/>
              <a:pPr>
                <a:defRPr/>
              </a:pPr>
              <a:t>9/17/2011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83915-6FF3-45DF-97CF-A7775A4B284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DCD75-5687-4E57-9571-27FD92DC277F}" type="datetimeFigureOut">
              <a:rPr lang="en-US"/>
              <a:pPr>
                <a:defRPr/>
              </a:pPr>
              <a:t>9/17/2011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40BFD-C7EE-4F46-AA7A-E05070A16E3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A5EDD-99E8-43DF-91B3-6AA214635955}" type="datetimeFigureOut">
              <a:rPr lang="en-US"/>
              <a:pPr>
                <a:defRPr/>
              </a:pPr>
              <a:t>9/17/2011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9FD38-2FB5-4DE1-B986-E4305747F70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D3AC7-1B04-46C2-B2C5-5D06E6B1B43D}" type="datetimeFigureOut">
              <a:rPr lang="en-US"/>
              <a:pPr>
                <a:defRPr/>
              </a:pPr>
              <a:t>9/17/2011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DC134-3C97-40F2-A6C1-002AFBA1D5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7DCE9-6393-4B8D-AAD5-734BBFC35CF2}" type="datetimeFigureOut">
              <a:rPr lang="en-US"/>
              <a:pPr>
                <a:defRPr/>
              </a:pPr>
              <a:t>9/17/2011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07FFC-2617-4240-9116-D4DF25EAF26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027DB-F8FE-4AA5-A2FC-3DBDCD380AAB}" type="datetimeFigureOut">
              <a:rPr lang="en-US"/>
              <a:pPr>
                <a:defRPr/>
              </a:pPr>
              <a:t>9/17/2011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58C30-8DD4-40FD-B931-0E4CFCA1122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7A0F8-9B90-4FD7-99A6-43EF281001A9}" type="datetimeFigureOut">
              <a:rPr lang="en-US"/>
              <a:pPr>
                <a:defRPr/>
              </a:pPr>
              <a:t>9/17/2011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FA67B-142D-46C7-9A04-793373ADE90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41098-307C-49EE-92B4-605B5722A12F}" type="datetimeFigureOut">
              <a:rPr lang="en-US"/>
              <a:pPr>
                <a:defRPr/>
              </a:pPr>
              <a:t>9/17/2011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BAE12-704E-43E2-AAEE-A3615FBC28D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64AA4-57DC-4203-B8BA-3CEAE1C666F3}" type="datetimeFigureOut">
              <a:rPr lang="en-US"/>
              <a:pPr>
                <a:defRPr/>
              </a:pPr>
              <a:t>9/17/2011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FBFFC-75DA-41DC-8B38-F1493140651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7F28A-A54E-42A0-80D5-2E8F952183EA}" type="datetimeFigureOut">
              <a:rPr lang="en-US"/>
              <a:pPr>
                <a:defRPr/>
              </a:pPr>
              <a:t>9/17/2011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8261F-C297-40E6-A2C9-332528213F0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212D4-ABDC-49B3-B121-55283FE1A166}" type="datetimeFigureOut">
              <a:rPr lang="en-US"/>
              <a:pPr>
                <a:defRPr/>
              </a:pPr>
              <a:t>9/17/2011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965F5-E69E-483F-A87B-F247524A64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365171-54D1-459D-A5C6-9B609944C4BE}" type="datetimeFigureOut">
              <a:rPr lang="en-US"/>
              <a:pPr>
                <a:defRPr/>
              </a:pPr>
              <a:t>9/17/2011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8B06259-10CA-4470-BFDA-A0508393525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helordsheritage.com/j0290950-doctors.gif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://www.cnsforum.com/content/pictures/imagebank/hirespng/MAO_cocaine.png" TargetMode="Externa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1" y="228600"/>
            <a:ext cx="2187172" cy="3276600"/>
          </a:xfrm>
          <a:prstGeom prst="rect">
            <a:avLst/>
          </a:prstGeom>
          <a:noFill/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716088"/>
            <a:ext cx="32004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743200" y="1676400"/>
            <a:ext cx="622478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PHARMACOLOGY</a:t>
            </a:r>
          </a:p>
        </p:txBody>
      </p:sp>
      <p:sp>
        <p:nvSpPr>
          <p:cNvPr id="7" name="Rectangle 6"/>
          <p:cNvSpPr/>
          <p:nvPr/>
        </p:nvSpPr>
        <p:spPr>
          <a:xfrm>
            <a:off x="1752600" y="4800600"/>
            <a:ext cx="622478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PHARMACOLOGY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&gt; Proteins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0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26631" name="TextBox 23"/>
          <p:cNvSpPr txBox="1">
            <a:spLocks noChangeArrowheads="1"/>
          </p:cNvSpPr>
          <p:nvPr/>
        </p:nvSpPr>
        <p:spPr bwMode="auto">
          <a:xfrm>
            <a:off x="6553200" y="533400"/>
            <a:ext cx="2362200" cy="547688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grpSp>
        <p:nvGrpSpPr>
          <p:cNvPr id="26632" name="Group 46"/>
          <p:cNvGrpSpPr>
            <a:grpSpLocks/>
          </p:cNvGrpSpPr>
          <p:nvPr/>
        </p:nvGrpSpPr>
        <p:grpSpPr bwMode="auto">
          <a:xfrm>
            <a:off x="1066800" y="1066800"/>
            <a:ext cx="6935788" cy="912813"/>
            <a:chOff x="1066800" y="2286794"/>
            <a:chExt cx="6934994" cy="913606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926173" y="3047074"/>
              <a:ext cx="305065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6800" y="2895335"/>
              <a:ext cx="6933406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696729" y="2590271"/>
              <a:ext cx="608541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304800" y="1979613"/>
            <a:ext cx="1752600" cy="89376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ION CHANNEL</a:t>
            </a:r>
          </a:p>
        </p:txBody>
      </p:sp>
      <p:sp>
        <p:nvSpPr>
          <p:cNvPr id="26636" name="TextBox 55"/>
          <p:cNvSpPr txBox="1">
            <a:spLocks noChangeArrowheads="1"/>
          </p:cNvSpPr>
          <p:nvPr/>
        </p:nvSpPr>
        <p:spPr bwMode="auto">
          <a:xfrm>
            <a:off x="304800" y="2971800"/>
            <a:ext cx="8686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Sulfonylurea drugs  </a:t>
            </a:r>
            <a:r>
              <a:rPr lang="en-US" sz="2200" i="1">
                <a:latin typeface="Calibri" pitchFamily="34" charset="0"/>
              </a:rPr>
              <a:t>block   K</a:t>
            </a:r>
            <a:r>
              <a:rPr lang="en-US" sz="2200" i="1" baseline="30000">
                <a:latin typeface="Calibri" pitchFamily="34" charset="0"/>
              </a:rPr>
              <a:t>+</a:t>
            </a:r>
            <a:r>
              <a:rPr lang="en-US" sz="2200" b="1">
                <a:solidFill>
                  <a:srgbClr val="FF00FF"/>
                </a:solidFill>
                <a:latin typeface="Calibri" pitchFamily="34" charset="0"/>
              </a:rPr>
              <a:t> </a:t>
            </a:r>
            <a:r>
              <a:rPr lang="en-US" sz="2200" i="1">
                <a:latin typeface="Calibri" pitchFamily="34" charset="0"/>
              </a:rPr>
              <a:t>out flux via the </a:t>
            </a:r>
            <a:r>
              <a:rPr lang="en-US" sz="2200" b="1">
                <a:solidFill>
                  <a:srgbClr val="FF00FF"/>
                </a:solidFill>
                <a:latin typeface="Calibri" pitchFamily="34" charset="0"/>
              </a:rPr>
              <a:t>K channels </a:t>
            </a:r>
            <a:r>
              <a:rPr lang="en-US" sz="2200" i="1">
                <a:latin typeface="Calibri" pitchFamily="34" charset="0"/>
              </a:rPr>
              <a:t>in pancreatic cells . They are </a:t>
            </a:r>
            <a:r>
              <a:rPr lang="en-US" sz="2200" b="1" i="1">
                <a:solidFill>
                  <a:srgbClr val="7300E6"/>
                </a:solidFill>
                <a:latin typeface="Calibri" pitchFamily="34" charset="0"/>
              </a:rPr>
              <a:t>K</a:t>
            </a:r>
            <a:r>
              <a:rPr lang="en-US" sz="2200" b="1">
                <a:solidFill>
                  <a:srgbClr val="7300E6"/>
                </a:solidFill>
                <a:latin typeface="Calibri" pitchFamily="34" charset="0"/>
              </a:rPr>
              <a:t> Channel  Modulator</a:t>
            </a:r>
            <a:endParaRPr lang="en-US" sz="2400" i="1">
              <a:solidFill>
                <a:srgbClr val="7300E6"/>
              </a:solidFill>
              <a:latin typeface="Calibri" pitchFamily="34" charset="0"/>
            </a:endParaRPr>
          </a:p>
        </p:txBody>
      </p:sp>
      <p:pic>
        <p:nvPicPr>
          <p:cNvPr id="15" name="Picture 18" descr="Nateglinide_f1"/>
          <p:cNvPicPr>
            <a:picLocks noChangeAspect="1" noChangeArrowheads="1"/>
          </p:cNvPicPr>
          <p:nvPr/>
        </p:nvPicPr>
        <p:blipFill>
          <a:blip r:embed="rId2">
            <a:lum bright="-14000" contrast="38000"/>
          </a:blip>
          <a:srcRect l="9302" t="7074" r="3876" b="8032"/>
          <a:stretch>
            <a:fillRect/>
          </a:stretch>
        </p:blipFill>
        <p:spPr bwMode="auto">
          <a:xfrm>
            <a:off x="2971800" y="1524000"/>
            <a:ext cx="5867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4403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6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38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44039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0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en-US" sz="3600" b="1">
                <a:latin typeface="Calibri" pitchFamily="34" charset="0"/>
              </a:rPr>
              <a:t>Quiz?</a:t>
            </a:r>
            <a:endParaRPr lang="en-US" sz="4400">
              <a:latin typeface="Calibri" pitchFamily="34" charset="0"/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762000" y="1752600"/>
            <a:ext cx="5754688" cy="5105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An example of a receptor which is a structural protein. </a:t>
            </a:r>
          </a:p>
          <a:p>
            <a:pPr marL="609600" indent="-609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A) Na/K ATPase</a:t>
            </a:r>
            <a:br>
              <a:rPr lang="en-US" sz="3200" b="1">
                <a:latin typeface="Calibri" pitchFamily="34" charset="0"/>
              </a:rPr>
            </a:br>
            <a:r>
              <a:rPr lang="en-US" sz="3200" b="1">
                <a:latin typeface="Calibri" pitchFamily="34" charset="0"/>
              </a:rPr>
              <a:t>B) acetylcholinesterase</a:t>
            </a:r>
            <a:br>
              <a:rPr lang="en-US" sz="3200" b="1">
                <a:latin typeface="Calibri" pitchFamily="34" charset="0"/>
              </a:rPr>
            </a:br>
            <a:r>
              <a:rPr lang="en-US" sz="3200" b="1">
                <a:latin typeface="Calibri" pitchFamily="34" charset="0"/>
              </a:rPr>
              <a:t>C) tubulin</a:t>
            </a:r>
            <a:br>
              <a:rPr lang="en-US" sz="3200" b="1">
                <a:latin typeface="Calibri" pitchFamily="34" charset="0"/>
              </a:rPr>
            </a:br>
            <a:r>
              <a:rPr lang="en-US" sz="3200" b="1">
                <a:latin typeface="Calibri" pitchFamily="34" charset="0"/>
              </a:rPr>
              <a:t>D) DNA</a:t>
            </a:r>
            <a:br>
              <a:rPr lang="en-US" sz="3200" b="1">
                <a:latin typeface="Calibri" pitchFamily="34" charset="0"/>
              </a:rPr>
            </a:br>
            <a:r>
              <a:rPr lang="en-US" sz="3200" b="1">
                <a:latin typeface="Calibri" pitchFamily="34" charset="0"/>
              </a:rPr>
              <a:t>E) phospholipase C</a:t>
            </a:r>
          </a:p>
        </p:txBody>
      </p:sp>
      <p:pic>
        <p:nvPicPr>
          <p:cNvPr id="44043" name="Picture 11" descr="QUES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&gt; Proteins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4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27655" name="TextBox 23"/>
          <p:cNvSpPr txBox="1">
            <a:spLocks noChangeArrowheads="1"/>
          </p:cNvSpPr>
          <p:nvPr/>
        </p:nvSpPr>
        <p:spPr bwMode="auto">
          <a:xfrm>
            <a:off x="6400800" y="533400"/>
            <a:ext cx="2362200" cy="547688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1066800" y="1428750"/>
            <a:ext cx="6934200" cy="1588"/>
          </a:xfrm>
          <a:prstGeom prst="line">
            <a:avLst/>
          </a:prstGeom>
          <a:ln w="38100">
            <a:solidFill>
              <a:srgbClr val="730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 rot="5400000">
            <a:off x="7820819" y="1246981"/>
            <a:ext cx="361950" cy="1588"/>
          </a:xfrm>
          <a:prstGeom prst="line">
            <a:avLst/>
          </a:prstGeom>
          <a:ln w="38100">
            <a:solidFill>
              <a:srgbClr val="7300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3" name="TextBox 16"/>
          <p:cNvSpPr txBox="1">
            <a:spLocks noChangeArrowheads="1"/>
          </p:cNvSpPr>
          <p:nvPr/>
        </p:nvSpPr>
        <p:spPr bwMode="auto">
          <a:xfrm>
            <a:off x="1447800" y="1752600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Drugs bind and alter R signal transduction machinery.</a:t>
            </a: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2057400" y="1428750"/>
            <a:ext cx="6934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Responsible for selectively sensing and binding  of a stimulus (ligand) and its coupling to a response  via a set of signal transduction machinery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305300" y="4648200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00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E600"/>
                </a:solidFill>
              </a:rPr>
              <a:t>A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343400" y="6096000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133600" y="4267200"/>
            <a:ext cx="2019300" cy="1295400"/>
            <a:chOff x="2933163" y="2362200"/>
            <a:chExt cx="2019837" cy="1295400"/>
          </a:xfrm>
        </p:grpSpPr>
        <p:sp>
          <p:nvSpPr>
            <p:cNvPr id="27" name="Oval 26"/>
            <p:cNvSpPr/>
            <p:nvPr/>
          </p:nvSpPr>
          <p:spPr>
            <a:xfrm>
              <a:off x="2971273" y="2362200"/>
              <a:ext cx="1981727" cy="1295400"/>
            </a:xfrm>
            <a:prstGeom prst="ellipse">
              <a:avLst/>
            </a:prstGeom>
            <a:solidFill>
              <a:srgbClr val="32CC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933163" y="2590800"/>
              <a:ext cx="342991" cy="3048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269996"/>
                  </a:solidFill>
                </a:rPr>
                <a:t>R</a:t>
              </a: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4648200" y="4648200"/>
            <a:ext cx="342900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673600" y="6096000"/>
            <a:ext cx="344488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019800" y="4648200"/>
            <a:ext cx="609600" cy="304800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E600"/>
                </a:solidFill>
              </a:rPr>
              <a:t>A</a:t>
            </a:r>
            <a:r>
              <a:rPr lang="en-US" b="1" dirty="0">
                <a:solidFill>
                  <a:srgbClr val="269996"/>
                </a:solidFill>
              </a:rPr>
              <a:t>R*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14400" y="4648200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00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E600"/>
                </a:solidFill>
              </a:rPr>
              <a:t>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52500" y="6096000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858000" y="44704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Pharmacological</a:t>
            </a:r>
          </a:p>
          <a:p>
            <a:pPr algn="ctr"/>
            <a:r>
              <a:rPr lang="en-US" b="1"/>
              <a:t>RESPONSE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172200" y="6057900"/>
            <a:ext cx="2209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NO RESPONSE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14400" y="3048000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9933FF"/>
                </a:solidFill>
              </a:rPr>
              <a:t>L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635500" y="3060700"/>
            <a:ext cx="342900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292600" y="3048000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9933FF"/>
                </a:solidFill>
              </a:rPr>
              <a:t>L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948488" y="2882900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Physiological</a:t>
            </a:r>
          </a:p>
          <a:p>
            <a:pPr algn="ctr"/>
            <a:r>
              <a:rPr lang="en-US" b="1"/>
              <a:t>RESPONSE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019800" y="3048000"/>
            <a:ext cx="609600" cy="304800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9933FF"/>
                </a:solidFill>
              </a:rPr>
              <a:t>L</a:t>
            </a:r>
            <a:r>
              <a:rPr lang="en-US" b="1" dirty="0">
                <a:solidFill>
                  <a:srgbClr val="269996"/>
                </a:solidFill>
              </a:rPr>
              <a:t>R*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3400" y="5345113"/>
            <a:ext cx="1219200" cy="369887"/>
          </a:xfrm>
          <a:prstGeom prst="rect">
            <a:avLst/>
          </a:prstGeom>
          <a:gradFill flip="none" rotWithShape="1">
            <a:gsLst>
              <a:gs pos="0">
                <a:srgbClr val="00FF00"/>
              </a:gs>
              <a:gs pos="9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DRUGS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228600" y="3505200"/>
            <a:ext cx="2057400" cy="554038"/>
          </a:xfrm>
          <a:prstGeom prst="rect">
            <a:avLst/>
          </a:prstGeom>
          <a:solidFill>
            <a:srgbClr val="9933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>
                <a:solidFill>
                  <a:schemeClr val="bg1"/>
                </a:solidFill>
              </a:rPr>
              <a:t>ENDOGENOUS</a:t>
            </a:r>
          </a:p>
          <a:p>
            <a:pPr algn="ctr">
              <a:lnSpc>
                <a:spcPts val="1800"/>
              </a:lnSpc>
            </a:pPr>
            <a:r>
              <a:rPr lang="en-US" b="1">
                <a:solidFill>
                  <a:schemeClr val="bg1"/>
                </a:solidFill>
              </a:rPr>
              <a:t>LIGAND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rot="5400000">
            <a:off x="926307" y="1586706"/>
            <a:ext cx="304800" cy="1587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28600" y="1752600"/>
            <a:ext cx="1752600" cy="49371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RECEPTOR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038600" y="228600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Bind</a:t>
            </a:r>
          </a:p>
          <a:p>
            <a:pPr algn="ctr"/>
            <a:r>
              <a:rPr lang="en-US" b="1"/>
              <a:t>Occupy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562600" y="2249488"/>
            <a:ext cx="1447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Initiate</a:t>
            </a:r>
          </a:p>
          <a:p>
            <a:pPr algn="ctr"/>
            <a:r>
              <a:rPr lang="en-US" b="1"/>
              <a:t>Activate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6705600" y="3200400"/>
            <a:ext cx="304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705600" y="4799013"/>
            <a:ext cx="304800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520700" y="4572000"/>
            <a:ext cx="1219200" cy="369888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Agonist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096000" y="6248400"/>
            <a:ext cx="304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33400" y="6030913"/>
            <a:ext cx="1600200" cy="3698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Antagonist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762000" y="4811713"/>
            <a:ext cx="1219200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00E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E600"/>
                </a:solidFill>
              </a:rPr>
              <a:t>ACh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825500" y="6248400"/>
            <a:ext cx="168910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Tubocurarine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810000" y="3135313"/>
            <a:ext cx="1524000" cy="369887"/>
          </a:xfrm>
          <a:prstGeom prst="rect">
            <a:avLst/>
          </a:prstGeom>
          <a:gradFill flip="none" rotWithShape="1">
            <a:gsLst>
              <a:gs pos="0">
                <a:srgbClr val="00FF00"/>
              </a:gs>
              <a:gs pos="9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AFFINITY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638800" y="3124200"/>
            <a:ext cx="1447800" cy="369888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EFFICACY</a:t>
            </a:r>
          </a:p>
        </p:txBody>
      </p:sp>
      <p:sp>
        <p:nvSpPr>
          <p:cNvPr id="53" name="TextBox 1"/>
          <p:cNvSpPr txBox="1">
            <a:spLocks noChangeArrowheads="1"/>
          </p:cNvSpPr>
          <p:nvPr/>
        </p:nvSpPr>
        <p:spPr bwMode="auto">
          <a:xfrm>
            <a:off x="2209800" y="4572000"/>
            <a:ext cx="6629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A drug that possesses both affinity and efficacy</a:t>
            </a:r>
            <a:endParaRPr lang="en-US" sz="2200"/>
          </a:p>
        </p:txBody>
      </p: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2514600" y="6008688"/>
            <a:ext cx="624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A drug that possesses an affinity but no efficacy</a:t>
            </a:r>
            <a:endParaRPr lang="en-US" sz="200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6762E-6 C -0.00018 0.03562 -0.00035 0.07147 0.01093 0.08326 C 0.02239 0.09529 0.05694 0.06037 0.06909 0.071 C 0.08142 0.08141 0.07274 0.12928 0.08489 0.14617 C 0.09687 0.16305 0.1335 0.16235 0.14166 0.17322 C 0.15 0.18409 0.13507 0.20468 0.13368 0.21092 " pathEditMode="relative" rAng="0" ptsTypes="aaaaaA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1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42 -0.01133 0.02101 -0.02243 0.03385 -0.01873 C 0.0467 -0.01503 0.06163 0.02267 0.0776 0.02244 C 0.09358 0.02221 0.12101 -0.01341 0.12969 -0.02058 " pathEditMode="relative" ptsTypes="aaaA">
                                      <p:cBhvr>
                                        <p:cTn id="9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2988E-6 C 0.0165 -0.00648 0.03334 -0.01249 0.03924 -0.02544 C 0.04514 -0.03816 0.02587 -0.06244 0.03507 -0.07725 C 0.04427 -0.09205 0.0783 -0.08881 0.09393 -0.11494 C 0.10955 -0.14084 0.12327 -0.21462 0.12917 -0.23312 " pathEditMode="relative" rAng="0" ptsTypes="aaaaA">
                                      <p:cBhvr>
                                        <p:cTn id="1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3" grpId="0"/>
      <p:bldP spid="19" grpId="0"/>
      <p:bldP spid="19" grpId="1"/>
      <p:bldP spid="24" grpId="0" animBg="1"/>
      <p:bldP spid="24" grpId="1" animBg="1"/>
      <p:bldP spid="25" grpId="0" animBg="1"/>
      <p:bldP spid="25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6" grpId="1"/>
      <p:bldP spid="36" grpId="2"/>
      <p:bldP spid="37" grpId="0"/>
      <p:bldP spid="37" grpId="1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43" grpId="0"/>
      <p:bldP spid="43" grpId="1"/>
      <p:bldP spid="44" grpId="0" animBg="1"/>
      <p:bldP spid="44" grpId="1" animBg="1"/>
      <p:bldP spid="46" grpId="0" animBg="1"/>
      <p:bldP spid="47" grpId="0" animBg="1"/>
      <p:bldP spid="47" grpId="1" animBg="1"/>
      <p:bldP spid="50" grpId="0"/>
      <p:bldP spid="52" grpId="0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53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FF00">
                  <a:alpha val="19000"/>
                </a:srgbClr>
              </a:gs>
              <a:gs pos="91000">
                <a:schemeClr val="bg1"/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700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914400" y="381000"/>
            <a:ext cx="8229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tendency of a drug to bind to the receptors</a:t>
            </a:r>
            <a:r>
              <a:rPr lang="en-US"/>
              <a:t> is governed by its </a:t>
            </a:r>
            <a:r>
              <a:rPr lang="en-US" sz="2200" b="1" i="1">
                <a:solidFill>
                  <a:srgbClr val="0060A2"/>
                </a:solidFill>
              </a:rPr>
              <a:t>affinity. </a:t>
            </a:r>
            <a:endParaRPr lang="en-US" sz="2200" b="1">
              <a:solidFill>
                <a:srgbClr val="0060A2"/>
              </a:solidFill>
            </a:endParaRPr>
          </a:p>
        </p:txBody>
      </p:sp>
      <p:sp>
        <p:nvSpPr>
          <p:cNvPr id="31750" name="TextBox 52"/>
          <p:cNvSpPr txBox="1">
            <a:spLocks noChangeArrowheads="1"/>
          </p:cNvSpPr>
          <p:nvPr/>
        </p:nvSpPr>
        <p:spPr bwMode="auto">
          <a:xfrm>
            <a:off x="2286000" y="3805238"/>
            <a:ext cx="7010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Constantia" pitchFamily="18" charset="0"/>
              </a:rPr>
              <a:t>Is that inherent property </a:t>
            </a:r>
            <a:r>
              <a:rPr lang="en-US" sz="2200" b="1" i="1">
                <a:latin typeface="Constantia" pitchFamily="18" charset="0"/>
              </a:rPr>
              <a:t>intrinsic</a:t>
            </a:r>
            <a:r>
              <a:rPr lang="en-US" sz="2200" b="1">
                <a:latin typeface="Constantia" pitchFamily="18" charset="0"/>
              </a:rPr>
              <a:t> to the agonist that determines how "good" an agonist is. 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304800" y="3271838"/>
            <a:ext cx="1371600" cy="461962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Agonist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04800" y="5938838"/>
            <a:ext cx="1981200" cy="4619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Antagonist</a:t>
            </a:r>
          </a:p>
        </p:txBody>
      </p:sp>
      <p:sp>
        <p:nvSpPr>
          <p:cNvPr id="31753" name="TextBox 1"/>
          <p:cNvSpPr txBox="1">
            <a:spLocks noChangeArrowheads="1"/>
          </p:cNvSpPr>
          <p:nvPr/>
        </p:nvSpPr>
        <p:spPr bwMode="auto">
          <a:xfrm>
            <a:off x="2286000" y="3306763"/>
            <a:ext cx="6629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A drug that possesses both affinity and efficacy</a:t>
            </a:r>
            <a:endParaRPr lang="en-US" sz="2200"/>
          </a:p>
        </p:txBody>
      </p:sp>
      <p:sp>
        <p:nvSpPr>
          <p:cNvPr id="31754" name="TextBox 1"/>
          <p:cNvSpPr txBox="1">
            <a:spLocks noChangeArrowheads="1"/>
          </p:cNvSpPr>
          <p:nvPr/>
        </p:nvSpPr>
        <p:spPr bwMode="auto">
          <a:xfrm>
            <a:off x="2514600" y="5953125"/>
            <a:ext cx="624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A drug that possesses an affinity but no efficacy</a:t>
            </a:r>
            <a:endParaRPr lang="en-US" sz="2000"/>
          </a:p>
        </p:txBody>
      </p:sp>
      <p:sp>
        <p:nvSpPr>
          <p:cNvPr id="31755" name="TextBox 21"/>
          <p:cNvSpPr txBox="1">
            <a:spLocks noChangeArrowheads="1"/>
          </p:cNvSpPr>
          <p:nvPr/>
        </p:nvSpPr>
        <p:spPr bwMode="auto">
          <a:xfrm>
            <a:off x="2819400" y="4948238"/>
            <a:ext cx="2819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high intrinsic efficacy</a:t>
            </a:r>
          </a:p>
          <a:p>
            <a:pPr algn="ctr">
              <a:lnSpc>
                <a:spcPts val="2400"/>
              </a:lnSpc>
            </a:pPr>
            <a:r>
              <a:rPr lang="en-US" sz="2800" b="1">
                <a:latin typeface="Calibri" pitchFamily="34" charset="0"/>
              </a:rPr>
              <a:t>↓ </a:t>
            </a:r>
          </a:p>
          <a:p>
            <a:pPr algn="ctr">
              <a:lnSpc>
                <a:spcPts val="2400"/>
              </a:lnSpc>
            </a:pPr>
            <a:r>
              <a:rPr lang="en-US" sz="2800" b="1">
                <a:solidFill>
                  <a:srgbClr val="00E600"/>
                </a:solidFill>
                <a:latin typeface="Arial Narrow" pitchFamily="34" charset="0"/>
              </a:rPr>
              <a:t>a</a:t>
            </a:r>
            <a:r>
              <a:rPr lang="en-US" sz="2400" b="1">
                <a:solidFill>
                  <a:srgbClr val="00E600"/>
                </a:solidFill>
                <a:latin typeface="Arial Narrow" pitchFamily="34" charset="0"/>
              </a:rPr>
              <a:t> full agonist </a:t>
            </a:r>
          </a:p>
        </p:txBody>
      </p:sp>
      <p:sp>
        <p:nvSpPr>
          <p:cNvPr id="31756" name="TextBox 22"/>
          <p:cNvSpPr txBox="1">
            <a:spLocks noChangeArrowheads="1"/>
          </p:cNvSpPr>
          <p:nvPr/>
        </p:nvSpPr>
        <p:spPr bwMode="auto">
          <a:xfrm>
            <a:off x="5867400" y="4948238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low intrinsic efficacy </a:t>
            </a:r>
            <a:r>
              <a:rPr lang="en-US" sz="2400" b="1">
                <a:latin typeface="Calibri" pitchFamily="34" charset="0"/>
              </a:rPr>
              <a:t>↓ </a:t>
            </a:r>
          </a:p>
          <a:p>
            <a:pPr algn="ctr">
              <a:lnSpc>
                <a:spcPts val="2400"/>
              </a:lnSpc>
            </a:pPr>
            <a:r>
              <a:rPr lang="en-US" sz="2400" b="1">
                <a:solidFill>
                  <a:srgbClr val="00E600"/>
                </a:solidFill>
                <a:latin typeface="Arial Narrow" pitchFamily="34" charset="0"/>
              </a:rPr>
              <a:t>a partial agonist.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76200" y="213460"/>
            <a:ext cx="1676400" cy="161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10" name="TextBox 2"/>
          <p:cNvSpPr txBox="1">
            <a:spLocks noChangeArrowheads="1"/>
          </p:cNvSpPr>
          <p:nvPr/>
        </p:nvSpPr>
        <p:spPr bwMode="auto">
          <a:xfrm>
            <a:off x="228600" y="1676400"/>
            <a:ext cx="8915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ability for it, once bound, to activate the receptor is</a:t>
            </a:r>
            <a:r>
              <a:rPr lang="en-US"/>
              <a:t> denoted by its </a:t>
            </a:r>
            <a:r>
              <a:rPr lang="en-US" sz="2200" b="1" i="1">
                <a:solidFill>
                  <a:srgbClr val="0060A2"/>
                </a:solidFill>
              </a:rPr>
              <a:t>efficacy.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676400" y="762000"/>
            <a:ext cx="4648200" cy="457200"/>
            <a:chOff x="1676400" y="762000"/>
            <a:chExt cx="4648200" cy="457200"/>
          </a:xfrm>
        </p:grpSpPr>
        <p:sp>
          <p:nvSpPr>
            <p:cNvPr id="29720" name="TextBox 30"/>
            <p:cNvSpPr txBox="1">
              <a:spLocks noChangeArrowheads="1"/>
            </p:cNvSpPr>
            <p:nvPr/>
          </p:nvSpPr>
          <p:spPr bwMode="auto">
            <a:xfrm>
              <a:off x="2590800" y="762000"/>
              <a:ext cx="1905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2CB5B2"/>
                  </a:solidFill>
                  <a:latin typeface="Constantia" pitchFamily="18" charset="0"/>
                </a:rPr>
                <a:t>AFFINITY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676400" y="762000"/>
              <a:ext cx="4648200" cy="15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990600" y="2057400"/>
            <a:ext cx="5257800" cy="457200"/>
            <a:chOff x="990600" y="2057400"/>
            <a:chExt cx="5257800" cy="457200"/>
          </a:xfrm>
        </p:grpSpPr>
        <p:sp>
          <p:nvSpPr>
            <p:cNvPr id="29718" name="TextBox 30"/>
            <p:cNvSpPr txBox="1">
              <a:spLocks noChangeArrowheads="1"/>
            </p:cNvSpPr>
            <p:nvPr/>
          </p:nvSpPr>
          <p:spPr bwMode="auto">
            <a:xfrm>
              <a:off x="2590800" y="2057400"/>
              <a:ext cx="1905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2CB5B2"/>
                  </a:solidFill>
                  <a:latin typeface="Constantia" pitchFamily="18" charset="0"/>
                </a:rPr>
                <a:t>EFFICACY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990600" y="2057400"/>
              <a:ext cx="5257800" cy="15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7772400" y="3694113"/>
            <a:ext cx="762000" cy="228600"/>
            <a:chOff x="7467600" y="3505200"/>
            <a:chExt cx="762000" cy="229394"/>
          </a:xfrm>
        </p:grpSpPr>
        <p:cxnSp>
          <p:nvCxnSpPr>
            <p:cNvPr id="25" name="Straight Arrow Connector 24"/>
            <p:cNvCxnSpPr/>
            <p:nvPr/>
          </p:nvCxnSpPr>
          <p:spPr>
            <a:xfrm rot="5400000">
              <a:off x="7733904" y="3618309"/>
              <a:ext cx="229394" cy="3175"/>
            </a:xfrm>
            <a:prstGeom prst="straightConnector1">
              <a:avLst/>
            </a:prstGeom>
            <a:ln w="38100">
              <a:solidFill>
                <a:srgbClr val="00E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467600" y="3505200"/>
              <a:ext cx="762000" cy="1593"/>
            </a:xfrm>
            <a:prstGeom prst="line">
              <a:avLst/>
            </a:prstGeom>
            <a:ln w="38100">
              <a:solidFill>
                <a:srgbClr val="00E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/>
          <p:nvPr/>
        </p:nvCxnSpPr>
        <p:spPr>
          <a:xfrm>
            <a:off x="5638800" y="4491038"/>
            <a:ext cx="685800" cy="381000"/>
          </a:xfrm>
          <a:prstGeom prst="straightConnector1">
            <a:avLst/>
          </a:prstGeom>
          <a:ln w="38100">
            <a:solidFill>
              <a:srgbClr val="00E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876800" y="4491038"/>
            <a:ext cx="685800" cy="381000"/>
          </a:xfrm>
          <a:prstGeom prst="straightConnector1">
            <a:avLst/>
          </a:prstGeom>
          <a:ln w="38100">
            <a:solidFill>
              <a:srgbClr val="00E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56" grpId="0" animBg="1"/>
      <p:bldP spid="56" grpId="1" animBg="1"/>
      <p:bldP spid="58" grpId="0" animBg="1"/>
      <p:bldP spid="58" grpId="1" animBg="1"/>
      <p:bldP spid="31753" grpId="0"/>
      <p:bldP spid="31754" grpId="0"/>
      <p:bldP spid="31754" grpId="1"/>
      <p:bldP spid="31755" grpId="0"/>
      <p:bldP spid="317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FF00">
                  <a:alpha val="19000"/>
                </a:srgbClr>
              </a:gs>
              <a:gs pos="91000">
                <a:schemeClr val="bg1"/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7590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7388" y="609600"/>
            <a:ext cx="23098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5181600" y="4579938"/>
            <a:ext cx="29718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Agonistic-Antagonistic</a:t>
            </a:r>
          </a:p>
          <a:p>
            <a:pPr algn="ctr"/>
            <a:r>
              <a:rPr lang="en-US" sz="2200" b="1">
                <a:latin typeface="Arial Narrow" pitchFamily="34" charset="0"/>
              </a:rPr>
              <a:t>Potentials</a:t>
            </a:r>
          </a:p>
        </p:txBody>
      </p:sp>
      <p:pic>
        <p:nvPicPr>
          <p:cNvPr id="67592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9775" y="600075"/>
            <a:ext cx="2762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3" name="Line 19"/>
          <p:cNvSpPr>
            <a:spLocks noChangeShapeType="1"/>
          </p:cNvSpPr>
          <p:nvPr/>
        </p:nvSpPr>
        <p:spPr bwMode="auto">
          <a:xfrm>
            <a:off x="2224088" y="9144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838200" y="571500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80000" sy="8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Pindolol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,</a:t>
            </a:r>
            <a:r>
              <a:rPr lang="en-US" sz="2400" dirty="0">
                <a:latin typeface="Arial Narrow" pitchFamily="34" charset="0"/>
                <a:cs typeface="Arial" pitchFamily="34" charset="0"/>
              </a:rPr>
              <a:t> a beta blocker which is a </a:t>
            </a:r>
            <a:r>
              <a:rPr lang="en-US" sz="24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partial agonist</a:t>
            </a:r>
            <a:r>
              <a:rPr lang="en-US" sz="2400" dirty="0">
                <a:latin typeface="Arial Narrow" pitchFamily="34" charset="0"/>
                <a:cs typeface="Arial" pitchFamily="34" charset="0"/>
              </a:rPr>
              <a:t>, produces less decrease in heart rate than pure antagonists such as </a:t>
            </a:r>
            <a:r>
              <a:rPr lang="en-US" sz="2400" dirty="0" err="1">
                <a:latin typeface="Arial Narrow" pitchFamily="34" charset="0"/>
                <a:cs typeface="Arial" pitchFamily="34" charset="0"/>
              </a:rPr>
              <a:t>propranolol</a:t>
            </a:r>
            <a:r>
              <a:rPr lang="en-US" sz="2400" dirty="0">
                <a:latin typeface="Arial Narrow" pitchFamily="34" charset="0"/>
                <a:cs typeface="Arial" pitchFamily="34" charset="0"/>
              </a:rPr>
              <a:t>. </a:t>
            </a:r>
          </a:p>
        </p:txBody>
      </p:sp>
      <p:sp>
        <p:nvSpPr>
          <p:cNvPr id="67595" name="TextBox 21"/>
          <p:cNvSpPr txBox="1">
            <a:spLocks noChangeArrowheads="1"/>
          </p:cNvSpPr>
          <p:nvPr/>
        </p:nvSpPr>
        <p:spPr bwMode="auto">
          <a:xfrm>
            <a:off x="381000" y="3556000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High intrinsic efficacy</a:t>
            </a:r>
          </a:p>
          <a:p>
            <a:pPr algn="r">
              <a:lnSpc>
                <a:spcPts val="2400"/>
              </a:lnSpc>
            </a:pPr>
            <a:r>
              <a:rPr lang="en-US" sz="2800" b="1">
                <a:latin typeface="Calibri" pitchFamily="34" charset="0"/>
              </a:rPr>
              <a:t>↓</a:t>
            </a:r>
          </a:p>
          <a:p>
            <a:pPr algn="r"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Max response </a:t>
            </a:r>
          </a:p>
        </p:txBody>
      </p:sp>
      <p:sp>
        <p:nvSpPr>
          <p:cNvPr id="67596" name="TextBox 22"/>
          <p:cNvSpPr txBox="1">
            <a:spLocks noChangeArrowheads="1"/>
          </p:cNvSpPr>
          <p:nvPr/>
        </p:nvSpPr>
        <p:spPr bwMode="auto">
          <a:xfrm>
            <a:off x="3505200" y="3581400"/>
            <a:ext cx="3581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low intrinsic efficacy </a:t>
            </a:r>
          </a:p>
          <a:p>
            <a:pPr>
              <a:lnSpc>
                <a:spcPts val="2400"/>
              </a:lnSpc>
            </a:pPr>
            <a:r>
              <a:rPr lang="en-US" sz="2400" b="1">
                <a:latin typeface="Calibri" pitchFamily="34" charset="0"/>
              </a:rPr>
              <a:t>↓ </a:t>
            </a:r>
          </a:p>
          <a:p>
            <a:pPr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 Submax response agonist. </a:t>
            </a:r>
          </a:p>
        </p:txBody>
      </p:sp>
      <p:sp>
        <p:nvSpPr>
          <p:cNvPr id="67597" name="TextBox 16"/>
          <p:cNvSpPr txBox="1">
            <a:spLocks noChangeArrowheads="1"/>
          </p:cNvSpPr>
          <p:nvPr/>
        </p:nvSpPr>
        <p:spPr bwMode="auto">
          <a:xfrm>
            <a:off x="1828800" y="4702175"/>
            <a:ext cx="1219200" cy="708025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A Full Agonist</a:t>
            </a:r>
          </a:p>
        </p:txBody>
      </p:sp>
      <p:sp>
        <p:nvSpPr>
          <p:cNvPr id="67598" name="TextBox 17"/>
          <p:cNvSpPr txBox="1">
            <a:spLocks noChangeArrowheads="1"/>
          </p:cNvSpPr>
          <p:nvPr/>
        </p:nvSpPr>
        <p:spPr bwMode="auto">
          <a:xfrm>
            <a:off x="3657600" y="4702175"/>
            <a:ext cx="1447800" cy="708025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A Partial</a:t>
            </a:r>
          </a:p>
          <a:p>
            <a:pPr algn="ctr">
              <a:lnSpc>
                <a:spcPts val="2400"/>
              </a:lnSpc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Agonist</a:t>
            </a:r>
          </a:p>
        </p:txBody>
      </p:sp>
      <p:sp>
        <p:nvSpPr>
          <p:cNvPr id="67599" name="TextBox 19"/>
          <p:cNvSpPr txBox="1">
            <a:spLocks noChangeArrowheads="1"/>
          </p:cNvSpPr>
          <p:nvPr/>
        </p:nvSpPr>
        <p:spPr bwMode="auto">
          <a:xfrm>
            <a:off x="2590800" y="152400"/>
            <a:ext cx="1600200" cy="425450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400" b="1">
                <a:solidFill>
                  <a:schemeClr val="bg1"/>
                </a:solidFill>
              </a:rPr>
              <a:t>Agonist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6477000" y="5486400"/>
            <a:ext cx="228600" cy="228600"/>
          </a:xfrm>
          <a:prstGeom prst="downArrow">
            <a:avLst/>
          </a:prstGeom>
          <a:solidFill>
            <a:srgbClr val="00E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601" name="TextBox 23"/>
          <p:cNvSpPr txBox="1">
            <a:spLocks noChangeArrowheads="1"/>
          </p:cNvSpPr>
          <p:nvPr/>
        </p:nvSpPr>
        <p:spPr bwMode="auto">
          <a:xfrm>
            <a:off x="685800" y="111125"/>
            <a:ext cx="1295400" cy="4254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400" b="1" i="1">
                <a:solidFill>
                  <a:schemeClr val="bg1"/>
                </a:solidFill>
              </a:rPr>
              <a:t>Ligand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500" y="304800"/>
            <a:ext cx="732790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3670300" y="4595813"/>
            <a:ext cx="1447800" cy="914400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495800" y="381000"/>
            <a:ext cx="4330700" cy="2714625"/>
            <a:chOff x="2667000" y="2057400"/>
            <a:chExt cx="4330700" cy="2714625"/>
          </a:xfrm>
        </p:grpSpPr>
        <p:pic>
          <p:nvPicPr>
            <p:cNvPr id="31763" name="Picture 1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67000" y="2286000"/>
              <a:ext cx="4111625" cy="248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Freeform 20"/>
            <p:cNvSpPr/>
            <p:nvPr/>
          </p:nvSpPr>
          <p:spPr>
            <a:xfrm>
              <a:off x="4173538" y="2608263"/>
              <a:ext cx="1577975" cy="1519237"/>
            </a:xfrm>
            <a:custGeom>
              <a:avLst/>
              <a:gdLst>
                <a:gd name="connsiteX0" fmla="*/ 4233 w 1576916"/>
                <a:gd name="connsiteY0" fmla="*/ 1519767 h 1519767"/>
                <a:gd name="connsiteX1" fmla="*/ 4233 w 1576916"/>
                <a:gd name="connsiteY1" fmla="*/ 1100667 h 1519767"/>
                <a:gd name="connsiteX2" fmla="*/ 29633 w 1576916"/>
                <a:gd name="connsiteY2" fmla="*/ 656167 h 1519767"/>
                <a:gd name="connsiteX3" fmla="*/ 182033 w 1576916"/>
                <a:gd name="connsiteY3" fmla="*/ 313267 h 1519767"/>
                <a:gd name="connsiteX4" fmla="*/ 791633 w 1576916"/>
                <a:gd name="connsiteY4" fmla="*/ 71967 h 1519767"/>
                <a:gd name="connsiteX5" fmla="*/ 1464733 w 1576916"/>
                <a:gd name="connsiteY5" fmla="*/ 8467 h 1519767"/>
                <a:gd name="connsiteX6" fmla="*/ 1464733 w 1576916"/>
                <a:gd name="connsiteY6" fmla="*/ 21167 h 1519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6916" h="1519767">
                  <a:moveTo>
                    <a:pt x="4233" y="1519767"/>
                  </a:moveTo>
                  <a:cubicBezTo>
                    <a:pt x="2116" y="1382183"/>
                    <a:pt x="0" y="1244600"/>
                    <a:pt x="4233" y="1100667"/>
                  </a:cubicBezTo>
                  <a:cubicBezTo>
                    <a:pt x="8466" y="956734"/>
                    <a:pt x="0" y="787400"/>
                    <a:pt x="29633" y="656167"/>
                  </a:cubicBezTo>
                  <a:cubicBezTo>
                    <a:pt x="59266" y="524934"/>
                    <a:pt x="55033" y="410634"/>
                    <a:pt x="182033" y="313267"/>
                  </a:cubicBezTo>
                  <a:cubicBezTo>
                    <a:pt x="309033" y="215900"/>
                    <a:pt x="577850" y="122767"/>
                    <a:pt x="791633" y="71967"/>
                  </a:cubicBezTo>
                  <a:cubicBezTo>
                    <a:pt x="1005416" y="21167"/>
                    <a:pt x="1352550" y="16934"/>
                    <a:pt x="1464733" y="8467"/>
                  </a:cubicBezTo>
                  <a:cubicBezTo>
                    <a:pt x="1576916" y="0"/>
                    <a:pt x="1520824" y="10583"/>
                    <a:pt x="1464733" y="21167"/>
                  </a:cubicBezTo>
                </a:path>
              </a:pathLst>
            </a:cu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02300" y="2057400"/>
              <a:ext cx="1295400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itchFamily="66" charset="0"/>
                  <a:ea typeface="Batang" pitchFamily="18" charset="-127"/>
                  <a:cs typeface="Arial" pitchFamily="34" charset="0"/>
                </a:rPr>
                <a:t>Ligand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ea typeface="Batang" pitchFamily="18" charset="-127"/>
                <a:cs typeface="Arial" pitchFamily="34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>
              <a:off x="5638800" y="2400300"/>
              <a:ext cx="152400" cy="152400"/>
            </a:xfrm>
            <a:prstGeom prst="straightConnector1">
              <a:avLst/>
            </a:prstGeom>
            <a:ln w="1905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2" grpId="0"/>
      <p:bldP spid="67593" grpId="0" animBg="1"/>
      <p:bldP spid="29716" grpId="0"/>
      <p:bldP spid="67595" grpId="0"/>
      <p:bldP spid="67596" grpId="0"/>
      <p:bldP spid="67597" grpId="0" animBg="1"/>
      <p:bldP spid="67598" grpId="0" animBg="1"/>
      <p:bldP spid="67599" grpId="0" animBg="1"/>
      <p:bldP spid="23" grpId="0" animBg="1"/>
      <p:bldP spid="67601" grpId="0" animBg="1"/>
      <p:bldP spid="17" grpId="0" animBg="1"/>
      <p:bldP spid="1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430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14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4301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en-US" sz="3600" b="1">
                <a:latin typeface="Calibri" pitchFamily="34" charset="0"/>
              </a:rPr>
              <a:t>Quiz?</a:t>
            </a:r>
            <a:endParaRPr lang="en-US" sz="4400">
              <a:latin typeface="Calibri" pitchFamily="34" charset="0"/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609600" y="1752600"/>
            <a:ext cx="5638800" cy="472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Which of the following terms describes a drug that binds to the receptor but does not produce any direct pharmacological response/</a:t>
            </a:r>
          </a:p>
          <a:p>
            <a:pPr marL="609600" indent="-609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A-agonist</a:t>
            </a:r>
          </a:p>
          <a:p>
            <a:pPr marL="609600" indent="-609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B- antagonist</a:t>
            </a:r>
          </a:p>
          <a:p>
            <a:pPr marL="609600" indent="-609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C- partial agonist</a:t>
            </a:r>
          </a:p>
        </p:txBody>
      </p:sp>
      <p:pic>
        <p:nvPicPr>
          <p:cNvPr id="43019" name="Picture 11" descr="QUES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796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33797" name="TextBox 1"/>
          <p:cNvSpPr txBox="1">
            <a:spLocks noChangeArrowheads="1"/>
          </p:cNvSpPr>
          <p:nvPr/>
        </p:nvSpPr>
        <p:spPr bwMode="auto">
          <a:xfrm>
            <a:off x="914400" y="381000"/>
            <a:ext cx="8229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tendency of a drug to bind to the receptors</a:t>
            </a:r>
            <a:r>
              <a:rPr lang="en-US"/>
              <a:t> is governed by its </a:t>
            </a:r>
            <a:r>
              <a:rPr lang="en-US" sz="2200" b="1" i="1">
                <a:solidFill>
                  <a:srgbClr val="0060A2"/>
                </a:solidFill>
              </a:rPr>
              <a:t>affinity. </a:t>
            </a:r>
            <a:endParaRPr lang="en-US" sz="2200" b="1">
              <a:solidFill>
                <a:srgbClr val="0060A2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76200" y="213460"/>
            <a:ext cx="1676400" cy="161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9" name="TextBox 2"/>
          <p:cNvSpPr txBox="1">
            <a:spLocks noChangeArrowheads="1"/>
          </p:cNvSpPr>
          <p:nvPr/>
        </p:nvSpPr>
        <p:spPr bwMode="auto">
          <a:xfrm>
            <a:off x="228600" y="1676400"/>
            <a:ext cx="8915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ability for it, once bound, to activate the receptor is</a:t>
            </a:r>
            <a:r>
              <a:rPr lang="en-US"/>
              <a:t> denoted by its </a:t>
            </a:r>
            <a:r>
              <a:rPr lang="en-US" sz="2200" b="1" i="1">
                <a:solidFill>
                  <a:srgbClr val="0060A2"/>
                </a:solidFill>
              </a:rPr>
              <a:t>efficacy.</a:t>
            </a:r>
          </a:p>
        </p:txBody>
      </p:sp>
      <p:grpSp>
        <p:nvGrpSpPr>
          <p:cNvPr id="33800" name="Group 19"/>
          <p:cNvGrpSpPr>
            <a:grpSpLocks/>
          </p:cNvGrpSpPr>
          <p:nvPr/>
        </p:nvGrpSpPr>
        <p:grpSpPr bwMode="auto">
          <a:xfrm>
            <a:off x="1676400" y="762000"/>
            <a:ext cx="4648200" cy="457200"/>
            <a:chOff x="1676400" y="762000"/>
            <a:chExt cx="4648200" cy="457200"/>
          </a:xfrm>
        </p:grpSpPr>
        <p:sp>
          <p:nvSpPr>
            <p:cNvPr id="33828" name="TextBox 30"/>
            <p:cNvSpPr txBox="1">
              <a:spLocks noChangeArrowheads="1"/>
            </p:cNvSpPr>
            <p:nvPr/>
          </p:nvSpPr>
          <p:spPr bwMode="auto">
            <a:xfrm>
              <a:off x="2590800" y="762000"/>
              <a:ext cx="1905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2CB5B2"/>
                  </a:solidFill>
                  <a:latin typeface="Constantia" pitchFamily="18" charset="0"/>
                </a:rPr>
                <a:t>AFFINITY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676400" y="762000"/>
              <a:ext cx="4648200" cy="15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801" name="Group 20"/>
          <p:cNvGrpSpPr>
            <a:grpSpLocks/>
          </p:cNvGrpSpPr>
          <p:nvPr/>
        </p:nvGrpSpPr>
        <p:grpSpPr bwMode="auto">
          <a:xfrm>
            <a:off x="990600" y="2057400"/>
            <a:ext cx="5257800" cy="457200"/>
            <a:chOff x="990600" y="2057400"/>
            <a:chExt cx="5257800" cy="457200"/>
          </a:xfrm>
        </p:grpSpPr>
        <p:sp>
          <p:nvSpPr>
            <p:cNvPr id="33826" name="TextBox 30"/>
            <p:cNvSpPr txBox="1">
              <a:spLocks noChangeArrowheads="1"/>
            </p:cNvSpPr>
            <p:nvPr/>
          </p:nvSpPr>
          <p:spPr bwMode="auto">
            <a:xfrm>
              <a:off x="2590800" y="2057400"/>
              <a:ext cx="1905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2CB5B2"/>
                  </a:solidFill>
                  <a:latin typeface="Constantia" pitchFamily="18" charset="0"/>
                </a:rPr>
                <a:t>EFFICACY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990600" y="2057400"/>
              <a:ext cx="5257800" cy="15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06" name="TextBox 3"/>
          <p:cNvSpPr txBox="1">
            <a:spLocks noChangeArrowheads="1"/>
          </p:cNvSpPr>
          <p:nvPr/>
        </p:nvSpPr>
        <p:spPr bwMode="auto">
          <a:xfrm>
            <a:off x="0" y="2681288"/>
            <a:ext cx="9144000" cy="519112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Broadway" pitchFamily="82" charset="0"/>
              </a:rPr>
              <a:t>QUANTIFY  ASPECTS OF  DRUG  ACTION</a:t>
            </a:r>
          </a:p>
        </p:txBody>
      </p:sp>
      <p:grpSp>
        <p:nvGrpSpPr>
          <p:cNvPr id="29733" name="Group 37"/>
          <p:cNvGrpSpPr>
            <a:grpSpLocks/>
          </p:cNvGrpSpPr>
          <p:nvPr/>
        </p:nvGrpSpPr>
        <p:grpSpPr bwMode="auto">
          <a:xfrm>
            <a:off x="609600" y="3276600"/>
            <a:ext cx="8382000" cy="1211263"/>
            <a:chOff x="384" y="2309"/>
            <a:chExt cx="5280" cy="763"/>
          </a:xfrm>
        </p:grpSpPr>
        <p:sp>
          <p:nvSpPr>
            <p:cNvPr id="74" name="Rounded Rectangle 73"/>
            <p:cNvSpPr/>
            <p:nvPr/>
          </p:nvSpPr>
          <p:spPr>
            <a:xfrm>
              <a:off x="2837" y="2832"/>
              <a:ext cx="225" cy="1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269996"/>
                  </a:solidFill>
                </a:rPr>
                <a:t>R</a:t>
              </a: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612" y="2832"/>
              <a:ext cx="200" cy="1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33817" name="TextBox 75"/>
            <p:cNvSpPr txBox="1">
              <a:spLocks noChangeArrowheads="1"/>
            </p:cNvSpPr>
            <p:nvPr/>
          </p:nvSpPr>
          <p:spPr bwMode="auto">
            <a:xfrm>
              <a:off x="2431" y="2332"/>
              <a:ext cx="74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Bind</a:t>
              </a:r>
            </a:p>
            <a:p>
              <a:pPr algn="ctr"/>
              <a:r>
                <a:rPr lang="en-US" b="1"/>
                <a:t>Occupy</a:t>
              </a:r>
            </a:p>
          </p:txBody>
        </p:sp>
        <p:sp>
          <p:nvSpPr>
            <p:cNvPr id="33818" name="TextBox 76"/>
            <p:cNvSpPr txBox="1">
              <a:spLocks noChangeArrowheads="1"/>
            </p:cNvSpPr>
            <p:nvPr/>
          </p:nvSpPr>
          <p:spPr bwMode="auto">
            <a:xfrm>
              <a:off x="3529" y="2309"/>
              <a:ext cx="9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Initiate</a:t>
              </a:r>
            </a:p>
            <a:p>
              <a:pPr algn="ctr"/>
              <a:r>
                <a:rPr lang="en-US" b="1"/>
                <a:t>Activate</a:t>
              </a: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774" y="2832"/>
              <a:ext cx="224" cy="1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269996"/>
                  </a:solidFill>
                </a:rPr>
                <a:t>R</a:t>
              </a: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384" y="2832"/>
              <a:ext cx="200" cy="1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33821" name="TextBox 32"/>
            <p:cNvSpPr txBox="1">
              <a:spLocks noChangeArrowheads="1"/>
            </p:cNvSpPr>
            <p:nvPr/>
          </p:nvSpPr>
          <p:spPr bwMode="auto">
            <a:xfrm>
              <a:off x="4428" y="2825"/>
              <a:ext cx="1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latin typeface="Constantia" pitchFamily="18" charset="0"/>
                </a:rPr>
                <a:t>RESPONSE[R]</a:t>
              </a: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1326" y="2920"/>
              <a:ext cx="571" cy="2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endCxn id="33821" idx="1"/>
            </p:cNvCxnSpPr>
            <p:nvPr/>
          </p:nvCxnSpPr>
          <p:spPr>
            <a:xfrm>
              <a:off x="3130" y="2934"/>
              <a:ext cx="1298" cy="7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576" y="2832"/>
              <a:ext cx="199" cy="19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3744" y="2832"/>
              <a:ext cx="399" cy="240"/>
            </a:xfrm>
            <a:prstGeom prst="roundRect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</a:rPr>
                <a:t>D</a:t>
              </a:r>
              <a:r>
                <a:rPr lang="en-US" b="1" dirty="0">
                  <a:solidFill>
                    <a:srgbClr val="269996"/>
                  </a:solidFill>
                </a:rPr>
                <a:t>R*</a:t>
              </a:r>
            </a:p>
          </p:txBody>
        </p:sp>
      </p:grpSp>
      <p:sp>
        <p:nvSpPr>
          <p:cNvPr id="29712" name="TextBox 85"/>
          <p:cNvSpPr txBox="1">
            <a:spLocks noChangeArrowheads="1"/>
          </p:cNvSpPr>
          <p:nvPr/>
        </p:nvSpPr>
        <p:spPr bwMode="auto">
          <a:xfrm>
            <a:off x="4953000" y="4668838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Relate concentration [C] of </a:t>
            </a:r>
            <a:r>
              <a:rPr lang="en-US" sz="2200" b="1">
                <a:solidFill>
                  <a:srgbClr val="FF0000"/>
                </a:solidFill>
                <a:latin typeface="Arial Narrow" pitchFamily="34" charset="0"/>
              </a:rPr>
              <a:t>D</a:t>
            </a:r>
            <a:r>
              <a:rPr lang="en-US" sz="2200" b="1">
                <a:latin typeface="Arial Narrow" pitchFamily="34" charset="0"/>
              </a:rPr>
              <a:t> used (x- axis) to the R produced (y-axis)</a:t>
            </a:r>
          </a:p>
        </p:txBody>
      </p:sp>
      <p:sp>
        <p:nvSpPr>
          <p:cNvPr id="29714" name="TextBox 87"/>
          <p:cNvSpPr txBox="1">
            <a:spLocks noChangeArrowheads="1"/>
          </p:cNvSpPr>
          <p:nvPr/>
        </p:nvSpPr>
        <p:spPr bwMode="auto">
          <a:xfrm>
            <a:off x="76200" y="4640263"/>
            <a:ext cx="510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Relate concentration [C] of </a:t>
            </a:r>
            <a:r>
              <a:rPr lang="en-US" sz="2200" b="1">
                <a:solidFill>
                  <a:srgbClr val="FF0000"/>
                </a:solidFill>
                <a:latin typeface="Arial Narrow" pitchFamily="34" charset="0"/>
              </a:rPr>
              <a:t>D</a:t>
            </a:r>
            <a:r>
              <a:rPr lang="en-US" sz="2200" b="1">
                <a:latin typeface="Arial Narrow" pitchFamily="34" charset="0"/>
              </a:rPr>
              <a:t> used (x- axis) to the binding capacity at receptors (y-axis)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565900" y="43434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429000" y="43434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0"/>
          <p:cNvSpPr txBox="1">
            <a:spLocks noChangeArrowheads="1"/>
          </p:cNvSpPr>
          <p:nvPr/>
        </p:nvSpPr>
        <p:spPr bwMode="auto">
          <a:xfrm>
            <a:off x="2743200" y="5486400"/>
            <a:ext cx="1752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2CB5B2"/>
                </a:solidFill>
                <a:latin typeface="Constantia" pitchFamily="18" charset="0"/>
              </a:rPr>
              <a:t>AFFINITY</a:t>
            </a:r>
          </a:p>
        </p:txBody>
      </p:sp>
      <p:sp>
        <p:nvSpPr>
          <p:cNvPr id="39" name="Rectangle 88"/>
          <p:cNvSpPr>
            <a:spLocks noChangeArrowheads="1"/>
          </p:cNvSpPr>
          <p:nvPr/>
        </p:nvSpPr>
        <p:spPr bwMode="auto">
          <a:xfrm>
            <a:off x="1054100" y="4791075"/>
            <a:ext cx="3819525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Concentration-Binding  Curve </a:t>
            </a:r>
          </a:p>
        </p:txBody>
      </p:sp>
      <p:sp>
        <p:nvSpPr>
          <p:cNvPr id="40" name="TextBox 86"/>
          <p:cNvSpPr txBox="1">
            <a:spLocks noChangeArrowheads="1"/>
          </p:cNvSpPr>
          <p:nvPr/>
        </p:nvSpPr>
        <p:spPr bwMode="auto">
          <a:xfrm>
            <a:off x="5638800" y="4854575"/>
            <a:ext cx="2852738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Dose Response Curve</a:t>
            </a:r>
          </a:p>
        </p:txBody>
      </p:sp>
      <p:sp>
        <p:nvSpPr>
          <p:cNvPr id="41" name="TextBox 30"/>
          <p:cNvSpPr txBox="1">
            <a:spLocks noChangeArrowheads="1"/>
          </p:cNvSpPr>
          <p:nvPr/>
        </p:nvSpPr>
        <p:spPr bwMode="auto">
          <a:xfrm>
            <a:off x="6662738" y="5486400"/>
            <a:ext cx="1752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2CB5B2"/>
                </a:solidFill>
                <a:latin typeface="Constantia" pitchFamily="18" charset="0"/>
              </a:rPr>
              <a:t>EFFICACY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572000" y="57150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867400" y="5715000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30"/>
          <p:cNvSpPr txBox="1">
            <a:spLocks noChangeArrowheads="1"/>
          </p:cNvSpPr>
          <p:nvPr/>
        </p:nvSpPr>
        <p:spPr bwMode="auto">
          <a:xfrm>
            <a:off x="4724400" y="6162675"/>
            <a:ext cx="17526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1E477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2CB5B2"/>
                </a:solidFill>
                <a:latin typeface="Constantia" pitchFamily="18" charset="0"/>
              </a:rPr>
              <a:t>POTENCY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animBg="1"/>
      <p:bldP spid="29712" grpId="0"/>
      <p:bldP spid="29714" grpId="0"/>
      <p:bldP spid="38" grpId="0" animBg="1"/>
      <p:bldP spid="39" grpId="0" animBg="1"/>
      <p:bldP spid="39" grpId="1" animBg="1"/>
      <p:bldP spid="40" grpId="0" animBg="1"/>
      <p:bldP spid="41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2200275" y="2390775"/>
            <a:ext cx="554038" cy="228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</a:rPr>
              <a:t>k</a:t>
            </a:r>
            <a:r>
              <a:rPr lang="en-US" b="1" i="1" baseline="-25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2171700" y="2924175"/>
            <a:ext cx="555625" cy="228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</a:rPr>
              <a:t>k</a:t>
            </a:r>
            <a:r>
              <a:rPr lang="en-US" b="1" i="1" baseline="-250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431925" y="2032000"/>
            <a:ext cx="2949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latin typeface="Arial Narrow" pitchFamily="34" charset="0"/>
              </a:rPr>
              <a:t>association rate constant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447800" y="3160713"/>
            <a:ext cx="2947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latin typeface="Arial Narrow" pitchFamily="34" charset="0"/>
              </a:rPr>
              <a:t>dissociation rate constant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4429125" y="2619375"/>
            <a:ext cx="349250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4078288" y="2619375"/>
            <a:ext cx="31115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5850" name="TextBox 37"/>
          <p:cNvSpPr txBox="1">
            <a:spLocks noChangeArrowheads="1"/>
          </p:cNvSpPr>
          <p:nvPr/>
        </p:nvSpPr>
        <p:spPr bwMode="auto">
          <a:xfrm>
            <a:off x="3795713" y="1408113"/>
            <a:ext cx="1166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Bind</a:t>
            </a:r>
          </a:p>
          <a:p>
            <a:pPr algn="ctr"/>
            <a:r>
              <a:rPr lang="en-US" b="1"/>
              <a:t>Occupy</a:t>
            </a:r>
          </a:p>
        </p:txBody>
      </p:sp>
      <p:sp>
        <p:nvSpPr>
          <p:cNvPr id="35851" name="TextBox 38"/>
          <p:cNvSpPr txBox="1">
            <a:spLocks noChangeArrowheads="1"/>
          </p:cNvSpPr>
          <p:nvPr/>
        </p:nvSpPr>
        <p:spPr bwMode="auto">
          <a:xfrm>
            <a:off x="5505450" y="1371600"/>
            <a:ext cx="1477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Initiate</a:t>
            </a:r>
          </a:p>
          <a:p>
            <a:pPr algn="ctr"/>
            <a:r>
              <a:rPr lang="en-US" b="1"/>
              <a:t>Activate</a:t>
            </a:r>
          </a:p>
        </p:txBody>
      </p:sp>
      <p:sp>
        <p:nvSpPr>
          <p:cNvPr id="41" name="Rounded Rectangle 40"/>
          <p:cNvSpPr/>
          <p:nvPr/>
        </p:nvSpPr>
        <p:spPr bwMode="auto">
          <a:xfrm>
            <a:off x="1216025" y="2619375"/>
            <a:ext cx="349250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609600" y="2619375"/>
            <a:ext cx="31115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5854" name="TextBox 32"/>
          <p:cNvSpPr txBox="1">
            <a:spLocks noChangeArrowheads="1"/>
          </p:cNvSpPr>
          <p:nvPr/>
        </p:nvSpPr>
        <p:spPr bwMode="auto">
          <a:xfrm>
            <a:off x="6905625" y="2608263"/>
            <a:ext cx="1704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onstantia" pitchFamily="18" charset="0"/>
              </a:rPr>
              <a:t>RESPONSE[R]</a:t>
            </a: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2076450" y="2695575"/>
            <a:ext cx="889000" cy="3175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 bwMode="auto">
          <a:xfrm>
            <a:off x="2076450" y="2847975"/>
            <a:ext cx="889000" cy="3175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35854" idx="1"/>
          </p:cNvCxnSpPr>
          <p:nvPr/>
        </p:nvCxnSpPr>
        <p:spPr bwMode="auto">
          <a:xfrm>
            <a:off x="4884738" y="2779713"/>
            <a:ext cx="2020887" cy="1270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 bwMode="auto">
          <a:xfrm>
            <a:off x="908050" y="2619375"/>
            <a:ext cx="31115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5840413" y="2619375"/>
            <a:ext cx="622300" cy="381000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>
                <a:solidFill>
                  <a:srgbClr val="269996"/>
                </a:solidFill>
              </a:rPr>
              <a:t>R*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76200" y="213460"/>
            <a:ext cx="1676400" cy="161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61" name="Rectangle 88"/>
          <p:cNvSpPr>
            <a:spLocks noChangeArrowheads="1"/>
          </p:cNvSpPr>
          <p:nvPr/>
        </p:nvSpPr>
        <p:spPr bwMode="auto">
          <a:xfrm>
            <a:off x="1066800" y="533400"/>
            <a:ext cx="3819525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Concentration-Binding  Curve 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2105025" y="2768600"/>
            <a:ext cx="906463" cy="3175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164"/>
          <p:cNvGrpSpPr>
            <a:grpSpLocks/>
          </p:cNvGrpSpPr>
          <p:nvPr/>
        </p:nvGrpSpPr>
        <p:grpSpPr bwMode="auto">
          <a:xfrm>
            <a:off x="1905000" y="5486400"/>
            <a:ext cx="1828800" cy="776288"/>
            <a:chOff x="3648" y="2976"/>
            <a:chExt cx="1152" cy="489"/>
          </a:xfrm>
        </p:grpSpPr>
        <p:sp>
          <p:nvSpPr>
            <p:cNvPr id="35865" name="Rectangle 59"/>
            <p:cNvSpPr>
              <a:spLocks noChangeArrowheads="1"/>
            </p:cNvSpPr>
            <p:nvPr/>
          </p:nvSpPr>
          <p:spPr bwMode="auto">
            <a:xfrm>
              <a:off x="3648" y="3056"/>
              <a:ext cx="8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 Narrow" pitchFamily="34" charset="0"/>
                </a:rPr>
                <a:t>B =  -----------</a:t>
              </a:r>
              <a:endParaRPr lang="en-US" b="1" baseline="-25000">
                <a:latin typeface="Arial Narrow" pitchFamily="34" charset="0"/>
              </a:endParaRPr>
            </a:p>
          </p:txBody>
        </p:sp>
        <p:sp>
          <p:nvSpPr>
            <p:cNvPr id="35866" name="Rectangle 60"/>
            <p:cNvSpPr>
              <a:spLocks noChangeArrowheads="1"/>
            </p:cNvSpPr>
            <p:nvPr/>
          </p:nvSpPr>
          <p:spPr bwMode="auto">
            <a:xfrm>
              <a:off x="3951" y="2976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Arial Narrow" pitchFamily="34" charset="0"/>
                </a:rPr>
                <a:t>B</a:t>
              </a:r>
              <a:r>
                <a:rPr lang="en-US" b="1" baseline="-25000">
                  <a:latin typeface="Arial Narrow" pitchFamily="34" charset="0"/>
                </a:rPr>
                <a:t>max </a:t>
              </a:r>
              <a:r>
                <a:rPr lang="en-US" b="1">
                  <a:latin typeface="Arial Narrow" pitchFamily="34" charset="0"/>
                </a:rPr>
                <a:t>xC </a:t>
              </a:r>
              <a:endParaRPr lang="en-US" b="1" baseline="-25000">
                <a:latin typeface="Arial Narrow" pitchFamily="34" charset="0"/>
              </a:endParaRPr>
            </a:p>
          </p:txBody>
        </p:sp>
        <p:sp>
          <p:nvSpPr>
            <p:cNvPr id="35867" name="Rectangle 61"/>
            <p:cNvSpPr>
              <a:spLocks noChangeArrowheads="1"/>
            </p:cNvSpPr>
            <p:nvPr/>
          </p:nvSpPr>
          <p:spPr bwMode="auto">
            <a:xfrm>
              <a:off x="3982" y="3196"/>
              <a:ext cx="81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 b="1">
                  <a:latin typeface="Arial Narrow" pitchFamily="34" charset="0"/>
                </a:rPr>
                <a:t>C+ KD</a:t>
              </a:r>
              <a:r>
                <a:rPr lang="en-US" sz="2200" b="1" baseline="-25000">
                  <a:latin typeface="Arial Narrow" pitchFamily="34" charset="0"/>
                </a:rPr>
                <a:t>50</a:t>
              </a:r>
              <a:r>
                <a:rPr lang="en-US" sz="2200" b="1">
                  <a:latin typeface="Arial Narrow" pitchFamily="34" charset="0"/>
                </a:rPr>
                <a:t> </a:t>
              </a:r>
              <a:endParaRPr lang="en-US" sz="2200" b="1" baseline="-25000">
                <a:latin typeface="Arial Narrow" pitchFamily="34" charset="0"/>
              </a:endParaRPr>
            </a:p>
          </p:txBody>
        </p:sp>
      </p:grpSp>
      <p:sp>
        <p:nvSpPr>
          <p:cNvPr id="35864" name="Rectangle 27"/>
          <p:cNvSpPr>
            <a:spLocks noChangeArrowheads="1"/>
          </p:cNvSpPr>
          <p:nvPr/>
        </p:nvSpPr>
        <p:spPr bwMode="auto">
          <a:xfrm>
            <a:off x="228600" y="3962400"/>
            <a:ext cx="861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000" b="1">
                <a:latin typeface="Arial Narrow" pitchFamily="34" charset="0"/>
              </a:rPr>
              <a:t>The relationship between drug binding &amp; drug concentration is expressed mathematically by the following equation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892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2734"/>
            <a:ext cx="1447800" cy="139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4" name="Rectangle 31"/>
          <p:cNvSpPr>
            <a:spLocks noChangeArrowheads="1"/>
          </p:cNvSpPr>
          <p:nvPr/>
        </p:nvSpPr>
        <p:spPr bwMode="auto">
          <a:xfrm>
            <a:off x="990600" y="223838"/>
            <a:ext cx="3810000" cy="461962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Concentration-Binding Curve</a:t>
            </a:r>
          </a:p>
        </p:txBody>
      </p: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304800" y="1066800"/>
            <a:ext cx="4640263" cy="3200400"/>
            <a:chOff x="304800" y="1981200"/>
            <a:chExt cx="4640609" cy="3199829"/>
          </a:xfrm>
        </p:grpSpPr>
        <p:pic>
          <p:nvPicPr>
            <p:cNvPr id="3790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981200"/>
              <a:ext cx="4640609" cy="319982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55" name="Rounded Rectangle 54"/>
            <p:cNvSpPr/>
            <p:nvPr/>
          </p:nvSpPr>
          <p:spPr>
            <a:xfrm>
              <a:off x="1828914" y="3504928"/>
              <a:ext cx="671563" cy="4285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FF0000"/>
                  </a:solidFill>
                </a:rPr>
                <a:t>K</a:t>
              </a:r>
              <a:r>
                <a:rPr lang="en-US" sz="2400" b="1" baseline="-25000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grpSp>
        <p:nvGrpSpPr>
          <p:cNvPr id="61" name="Group 60"/>
          <p:cNvGrpSpPr>
            <a:grpSpLocks/>
          </p:cNvGrpSpPr>
          <p:nvPr/>
        </p:nvGrpSpPr>
        <p:grpSpPr bwMode="auto">
          <a:xfrm>
            <a:off x="5121275" y="1066800"/>
            <a:ext cx="3565525" cy="3159125"/>
            <a:chOff x="5122041" y="1981200"/>
            <a:chExt cx="3564759" cy="3159325"/>
          </a:xfrm>
        </p:grpSpPr>
        <p:pic>
          <p:nvPicPr>
            <p:cNvPr id="37907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22041" y="1981200"/>
              <a:ext cx="3564759" cy="315932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56" name="Rounded Rectangle 55"/>
            <p:cNvSpPr/>
            <p:nvPr/>
          </p:nvSpPr>
          <p:spPr>
            <a:xfrm>
              <a:off x="7544046" y="3581501"/>
              <a:ext cx="671369" cy="4286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FF0000"/>
                  </a:solidFill>
                </a:rPr>
                <a:t>K</a:t>
              </a:r>
              <a:r>
                <a:rPr lang="en-US" sz="2400" b="1" baseline="-25000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3968750" y="681038"/>
            <a:ext cx="4899025" cy="768350"/>
            <a:chOff x="3969241" y="681335"/>
            <a:chExt cx="4898523" cy="767259"/>
          </a:xfrm>
        </p:grpSpPr>
        <p:sp>
          <p:nvSpPr>
            <p:cNvPr id="37905" name="Rectangle 5"/>
            <p:cNvSpPr>
              <a:spLocks noChangeArrowheads="1"/>
            </p:cNvSpPr>
            <p:nvPr/>
          </p:nvSpPr>
          <p:spPr bwMode="auto">
            <a:xfrm>
              <a:off x="3969241" y="681335"/>
              <a:ext cx="4898523" cy="461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Arial Narrow" pitchFamily="34" charset="0"/>
                </a:rPr>
                <a:t>(</a:t>
              </a:r>
              <a:r>
                <a:rPr lang="en-US" sz="2400" b="1" i="1">
                  <a:solidFill>
                    <a:srgbClr val="FF0000"/>
                  </a:solidFill>
                  <a:latin typeface="Arial Narrow" pitchFamily="34" charset="0"/>
                </a:rPr>
                <a:t>B</a:t>
              </a:r>
              <a:r>
                <a:rPr lang="en-US" sz="2400" b="1" baseline="-25000">
                  <a:solidFill>
                    <a:srgbClr val="FF0000"/>
                  </a:solidFill>
                  <a:latin typeface="Arial Narrow" pitchFamily="34" charset="0"/>
                </a:rPr>
                <a:t>max</a:t>
              </a:r>
              <a:r>
                <a:rPr lang="en-US" sz="2400" b="1">
                  <a:solidFill>
                    <a:srgbClr val="FF0000"/>
                  </a:solidFill>
                  <a:latin typeface="Arial Narrow" pitchFamily="34" charset="0"/>
                </a:rPr>
                <a:t>): </a:t>
              </a:r>
              <a:r>
                <a:rPr lang="en-US" sz="2400" b="1">
                  <a:latin typeface="Arial Narrow" pitchFamily="34" charset="0"/>
                </a:rPr>
                <a:t>T</a:t>
              </a:r>
              <a:r>
                <a:rPr lang="en-US" sz="2000" b="1">
                  <a:latin typeface="Arial Narrow" pitchFamily="34" charset="0"/>
                </a:rPr>
                <a:t>otal density of receptors in the tissue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rot="5400000">
              <a:off x="4076638" y="1257571"/>
              <a:ext cx="380459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0" y="4800600"/>
            <a:ext cx="9144000" cy="1724025"/>
          </a:xfrm>
          <a:prstGeom prst="rect">
            <a:avLst/>
          </a:prstGeom>
          <a:solidFill>
            <a:srgbClr val="FFFFFF">
              <a:alpha val="58824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u="sng" dirty="0">
                <a:solidFill>
                  <a:srgbClr val="0000FF"/>
                </a:solidFill>
                <a:latin typeface="Arial Narrow" pitchFamily="34" charset="0"/>
              </a:rPr>
              <a:t>Concentration-Binding curves are used to determine:</a:t>
            </a:r>
          </a:p>
          <a:p>
            <a:pPr>
              <a:defRPr/>
            </a:pPr>
            <a:r>
              <a:rPr lang="en-US" sz="1600" b="1" dirty="0">
                <a:latin typeface="Arial Narrow" pitchFamily="34" charset="0"/>
              </a:rPr>
              <a:t> </a:t>
            </a:r>
            <a:endParaRPr lang="en-US" sz="1000" b="1" dirty="0">
              <a:latin typeface="Arial Narrow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200" b="1" dirty="0">
                <a:latin typeface="Arial Narrow" pitchFamily="34" charset="0"/>
              </a:rPr>
              <a:t>The </a:t>
            </a:r>
            <a:r>
              <a:rPr lang="en-US" sz="2200" b="1" i="1" dirty="0">
                <a:latin typeface="Arial Narrow" pitchFamily="34" charset="0"/>
              </a:rPr>
              <a:t>binding capacity</a:t>
            </a:r>
            <a:r>
              <a:rPr lang="en-US" sz="2200" b="1" dirty="0">
                <a:latin typeface="Arial Narrow" pitchFamily="34" charset="0"/>
              </a:rPr>
              <a:t> (</a:t>
            </a:r>
            <a:r>
              <a:rPr lang="en-US" sz="2200" b="1" i="1" dirty="0" err="1">
                <a:latin typeface="Arial Narrow" pitchFamily="34" charset="0"/>
              </a:rPr>
              <a:t>B</a:t>
            </a:r>
            <a:r>
              <a:rPr lang="en-US" sz="2200" b="1" baseline="-25000" dirty="0" err="1">
                <a:latin typeface="Arial Narrow" pitchFamily="34" charset="0"/>
              </a:rPr>
              <a:t>max</a:t>
            </a:r>
            <a:r>
              <a:rPr lang="en-US" sz="2200" b="1" dirty="0">
                <a:latin typeface="Arial Narrow" pitchFamily="34" charset="0"/>
              </a:rPr>
              <a:t>) → total density of receptors in the tissues.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200" b="1" dirty="0">
                <a:latin typeface="Arial Narrow" pitchFamily="34" charset="0"/>
              </a:rPr>
              <a:t>The affinity of D for receptor</a:t>
            </a:r>
          </a:p>
          <a:p>
            <a:pPr marL="342900" indent="-342900">
              <a:defRPr/>
            </a:pPr>
            <a:r>
              <a:rPr lang="en-US" sz="2200" b="1" dirty="0">
                <a:latin typeface="Arial Narrow" pitchFamily="34" charset="0"/>
              </a:rPr>
              <a:t>      The higher the affinity of D for receptor the lower is the K</a:t>
            </a:r>
            <a:r>
              <a:rPr lang="en-US" sz="2200" b="1" baseline="-25000" dirty="0">
                <a:latin typeface="Arial Narrow" pitchFamily="34" charset="0"/>
              </a:rPr>
              <a:t>D  </a:t>
            </a:r>
            <a:r>
              <a:rPr lang="en-US" sz="2200" b="1" dirty="0">
                <a:latin typeface="Arial Narrow" pitchFamily="34" charset="0"/>
              </a:rPr>
              <a:t> i.e. inverse relation  </a:t>
            </a:r>
          </a:p>
        </p:txBody>
      </p: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762000" y="3429000"/>
            <a:ext cx="8001000" cy="1223963"/>
            <a:chOff x="762000" y="3429000"/>
            <a:chExt cx="8001000" cy="1223555"/>
          </a:xfrm>
        </p:grpSpPr>
        <p:sp>
          <p:nvSpPr>
            <p:cNvPr id="37903" name="Rectangle 53"/>
            <p:cNvSpPr>
              <a:spLocks noChangeArrowheads="1"/>
            </p:cNvSpPr>
            <p:nvPr/>
          </p:nvSpPr>
          <p:spPr bwMode="auto">
            <a:xfrm>
              <a:off x="762000" y="4191002"/>
              <a:ext cx="8001000" cy="461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 </a:t>
              </a:r>
              <a:r>
                <a:rPr lang="en-US" sz="2400" b="1">
                  <a:solidFill>
                    <a:srgbClr val="FF0000"/>
                  </a:solidFill>
                </a:rPr>
                <a:t>(k</a:t>
              </a:r>
              <a:r>
                <a:rPr lang="en-US" sz="2400" b="1" baseline="-25000">
                  <a:solidFill>
                    <a:srgbClr val="FF0000"/>
                  </a:solidFill>
                </a:rPr>
                <a:t>D </a:t>
              </a:r>
              <a:r>
                <a:rPr lang="en-US" sz="2400" b="1">
                  <a:solidFill>
                    <a:srgbClr val="FF0000"/>
                  </a:solidFill>
                </a:rPr>
                <a:t>) </a:t>
              </a:r>
              <a:r>
                <a:rPr lang="en-US" b="1"/>
                <a:t>= [C] of D required to occupy  50% of receptors at equilibrium</a:t>
              </a: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rot="5400000" flipH="1" flipV="1">
              <a:off x="914552" y="3733648"/>
              <a:ext cx="914095" cy="304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7747000" y="4419600"/>
            <a:ext cx="10668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051800" y="4953000"/>
            <a:ext cx="10668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382000" y="5292804"/>
            <a:ext cx="10668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oup 26"/>
          <p:cNvGrpSpPr>
            <a:grpSpLocks/>
          </p:cNvGrpSpPr>
          <p:nvPr/>
        </p:nvGrpSpPr>
        <p:grpSpPr bwMode="auto">
          <a:xfrm>
            <a:off x="685800" y="457200"/>
            <a:ext cx="7808913" cy="5888038"/>
            <a:chOff x="142" y="142"/>
            <a:chExt cx="4919" cy="3709"/>
          </a:xfrm>
        </p:grpSpPr>
        <p:pic>
          <p:nvPicPr>
            <p:cNvPr id="39956" name="Picture 7" descr="prescription_drugs"/>
            <p:cNvPicPr>
              <a:picLocks noChangeAspect="1" noChangeArrowheads="1"/>
            </p:cNvPicPr>
            <p:nvPr/>
          </p:nvPicPr>
          <p:blipFill>
            <a:blip r:embed="rId3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142" y="142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7" name="Picture 7" descr="prescription_drugs"/>
            <p:cNvPicPr>
              <a:picLocks noChangeAspect="1" noChangeArrowheads="1"/>
            </p:cNvPicPr>
            <p:nvPr/>
          </p:nvPicPr>
          <p:blipFill>
            <a:blip r:embed="rId3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2592" y="153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938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22" name="Picture 44" descr="babies_doctors_193969_tnb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1905000"/>
            <a:ext cx="5410200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86"/>
          <p:cNvSpPr txBox="1">
            <a:spLocks noChangeArrowheads="1"/>
          </p:cNvSpPr>
          <p:nvPr/>
        </p:nvSpPr>
        <p:spPr bwMode="auto">
          <a:xfrm>
            <a:off x="1143000" y="228600"/>
            <a:ext cx="5302250" cy="52387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  DOSE RESPONSE CURVE</a:t>
            </a: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4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" y="1447800"/>
            <a:ext cx="2362200" cy="2257779"/>
          </a:xfrm>
          <a:prstGeom prst="rect">
            <a:avLst/>
          </a:prstGeom>
          <a:noFill/>
        </p:spPr>
      </p:pic>
      <p:sp>
        <p:nvSpPr>
          <p:cNvPr id="29" name="TextBox 24"/>
          <p:cNvSpPr txBox="1">
            <a:spLocks noChangeArrowheads="1"/>
          </p:cNvSpPr>
          <p:nvPr/>
        </p:nvSpPr>
        <p:spPr bwMode="auto">
          <a:xfrm>
            <a:off x="1219200" y="1676400"/>
            <a:ext cx="3657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u="sng">
                <a:solidFill>
                  <a:schemeClr val="tx2"/>
                </a:solidFill>
                <a:latin typeface="Arial Narrow" pitchFamily="34" charset="0"/>
              </a:rPr>
              <a:t>A continuous response</a:t>
            </a:r>
          </a:p>
          <a:p>
            <a:pPr algn="ctr"/>
            <a:r>
              <a:rPr lang="en-US" sz="2200" b="1">
                <a:latin typeface="Arial Narrow" pitchFamily="34" charset="0"/>
                <a:sym typeface="Wingdings 3" pitchFamily="18" charset="2"/>
              </a:rPr>
              <a:t></a:t>
            </a:r>
            <a:r>
              <a:rPr lang="en-US" sz="2200" b="1">
                <a:latin typeface="Arial Narrow" pitchFamily="34" charset="0"/>
              </a:rPr>
              <a:t>BP, HR, FBG, Cholesterol,… </a:t>
            </a:r>
          </a:p>
        </p:txBody>
      </p:sp>
      <p:grpSp>
        <p:nvGrpSpPr>
          <p:cNvPr id="30" name="Group 21"/>
          <p:cNvGrpSpPr>
            <a:grpSpLocks/>
          </p:cNvGrpSpPr>
          <p:nvPr/>
        </p:nvGrpSpPr>
        <p:grpSpPr bwMode="auto">
          <a:xfrm>
            <a:off x="4648200" y="1295400"/>
            <a:ext cx="228600" cy="685800"/>
            <a:chOff x="3936" y="816"/>
            <a:chExt cx="144" cy="432"/>
          </a:xfrm>
        </p:grpSpPr>
        <p:sp>
          <p:nvSpPr>
            <p:cNvPr id="39954" name="Line 19"/>
            <p:cNvSpPr>
              <a:spLocks noChangeShapeType="1"/>
            </p:cNvSpPr>
            <p:nvPr/>
          </p:nvSpPr>
          <p:spPr bwMode="auto">
            <a:xfrm>
              <a:off x="4080" y="816"/>
              <a:ext cx="0" cy="432"/>
            </a:xfrm>
            <a:prstGeom prst="line">
              <a:avLst/>
            </a:prstGeom>
            <a:noFill/>
            <a:ln w="38100">
              <a:solidFill>
                <a:srgbClr val="1E477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Line 20"/>
            <p:cNvSpPr>
              <a:spLocks noChangeShapeType="1"/>
            </p:cNvSpPr>
            <p:nvPr/>
          </p:nvSpPr>
          <p:spPr bwMode="auto">
            <a:xfrm flipH="1">
              <a:off x="3936" y="1248"/>
              <a:ext cx="144" cy="0"/>
            </a:xfrm>
            <a:prstGeom prst="line">
              <a:avLst/>
            </a:prstGeom>
            <a:noFill/>
            <a:ln w="38100">
              <a:solidFill>
                <a:srgbClr val="1E4778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04800" y="2514600"/>
            <a:ext cx="45720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GRADED DOSE RESPONSE CURVE</a:t>
            </a:r>
          </a:p>
        </p:txBody>
      </p:sp>
      <p:sp>
        <p:nvSpPr>
          <p:cNvPr id="34" name="TextBox 23"/>
          <p:cNvSpPr txBox="1">
            <a:spLocks noChangeArrowheads="1"/>
          </p:cNvSpPr>
          <p:nvPr/>
        </p:nvSpPr>
        <p:spPr bwMode="auto">
          <a:xfrm>
            <a:off x="5181600" y="2895600"/>
            <a:ext cx="2971800" cy="1096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u="sng">
                <a:solidFill>
                  <a:schemeClr val="tx2"/>
                </a:solidFill>
                <a:latin typeface="Arial Narrow" pitchFamily="34" charset="0"/>
              </a:rPr>
              <a:t>An all-or-non response</a:t>
            </a:r>
            <a:r>
              <a:rPr lang="en-US" sz="2200" b="1">
                <a:latin typeface="Arial Narrow" pitchFamily="34" charset="0"/>
              </a:rPr>
              <a:t> prevention of convulsion, arrhythmias or death…..</a:t>
            </a:r>
          </a:p>
        </p:txBody>
      </p:sp>
      <p:grpSp>
        <p:nvGrpSpPr>
          <p:cNvPr id="35" name="Group 22"/>
          <p:cNvGrpSpPr>
            <a:grpSpLocks/>
          </p:cNvGrpSpPr>
          <p:nvPr/>
        </p:nvGrpSpPr>
        <p:grpSpPr bwMode="auto">
          <a:xfrm flipH="1">
            <a:off x="4953000" y="1295400"/>
            <a:ext cx="228600" cy="2057400"/>
            <a:chOff x="3936" y="816"/>
            <a:chExt cx="144" cy="432"/>
          </a:xfrm>
        </p:grpSpPr>
        <p:sp>
          <p:nvSpPr>
            <p:cNvPr id="39952" name="Line 23"/>
            <p:cNvSpPr>
              <a:spLocks noChangeShapeType="1"/>
            </p:cNvSpPr>
            <p:nvPr/>
          </p:nvSpPr>
          <p:spPr bwMode="auto">
            <a:xfrm>
              <a:off x="4080" y="816"/>
              <a:ext cx="0" cy="432"/>
            </a:xfrm>
            <a:prstGeom prst="line">
              <a:avLst/>
            </a:prstGeom>
            <a:noFill/>
            <a:ln w="38100">
              <a:solidFill>
                <a:srgbClr val="1E477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Line 24"/>
            <p:cNvSpPr>
              <a:spLocks noChangeShapeType="1"/>
            </p:cNvSpPr>
            <p:nvPr/>
          </p:nvSpPr>
          <p:spPr bwMode="auto">
            <a:xfrm flipH="1">
              <a:off x="3936" y="1248"/>
              <a:ext cx="144" cy="0"/>
            </a:xfrm>
            <a:prstGeom prst="line">
              <a:avLst/>
            </a:prstGeom>
            <a:noFill/>
            <a:ln w="38100">
              <a:solidFill>
                <a:srgbClr val="1E4778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TextBox 43"/>
          <p:cNvSpPr txBox="1">
            <a:spLocks noChangeArrowheads="1"/>
          </p:cNvSpPr>
          <p:nvPr/>
        </p:nvSpPr>
        <p:spPr bwMode="auto">
          <a:xfrm>
            <a:off x="5029200" y="4114800"/>
            <a:ext cx="3962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i="1">
                <a:latin typeface="Arial Narrow" pitchFamily="34" charset="0"/>
              </a:rPr>
              <a:t>Relate C to % of patients eliciting the :</a:t>
            </a:r>
          </a:p>
          <a:p>
            <a:pPr>
              <a:lnSpc>
                <a:spcPct val="90000"/>
              </a:lnSpc>
            </a:pPr>
            <a:r>
              <a:rPr lang="en-US" sz="2000" b="1" i="1">
                <a:latin typeface="Arial Narrow" pitchFamily="34" charset="0"/>
              </a:rPr>
              <a:t> * specified therapeutic response</a:t>
            </a:r>
          </a:p>
          <a:p>
            <a:pPr>
              <a:lnSpc>
                <a:spcPct val="90000"/>
              </a:lnSpc>
            </a:pPr>
            <a:r>
              <a:rPr lang="en-US" sz="2000" b="1" i="1">
                <a:latin typeface="Arial Narrow" pitchFamily="34" charset="0"/>
              </a:rPr>
              <a:t> * adverse response </a:t>
            </a:r>
          </a:p>
          <a:p>
            <a:pPr>
              <a:lnSpc>
                <a:spcPct val="90000"/>
              </a:lnSpc>
            </a:pPr>
            <a:r>
              <a:rPr lang="en-US" sz="2000" b="1" i="1">
                <a:latin typeface="Arial Narrow" pitchFamily="34" charset="0"/>
              </a:rPr>
              <a:t> * lethal outcome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4343400" y="5400675"/>
            <a:ext cx="47244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QUANTAL DOSE  RESPONSE CURVE</a:t>
            </a:r>
          </a:p>
        </p:txBody>
      </p:sp>
      <p:sp>
        <p:nvSpPr>
          <p:cNvPr id="40" name="Rectangle 20"/>
          <p:cNvSpPr>
            <a:spLocks noChangeArrowheads="1"/>
          </p:cNvSpPr>
          <p:nvPr/>
        </p:nvSpPr>
        <p:spPr bwMode="auto">
          <a:xfrm>
            <a:off x="2362200" y="6096000"/>
            <a:ext cx="6705600" cy="498475"/>
          </a:xfrm>
          <a:prstGeom prst="rect">
            <a:avLst/>
          </a:prstGeom>
          <a:noFill/>
          <a:ln w="9525">
            <a:solidFill>
              <a:srgbClr val="1E477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>
                <a:solidFill>
                  <a:schemeClr val="tx2"/>
                </a:solidFill>
                <a:latin typeface="Arial Narrow" pitchFamily="34" charset="0"/>
              </a:rPr>
              <a:t>How the therapeutic window of a drug is defined ?</a:t>
            </a: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2667000" y="838200"/>
            <a:ext cx="4724400" cy="517525"/>
          </a:xfrm>
          <a:prstGeom prst="rect">
            <a:avLst/>
          </a:prstGeom>
          <a:solidFill>
            <a:schemeClr val="bg1"/>
          </a:solidFill>
          <a:ln w="28575">
            <a:solidFill>
              <a:srgbClr val="1E477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>
                <a:solidFill>
                  <a:schemeClr val="tx2"/>
                </a:solidFill>
                <a:latin typeface="Arial Narrow" pitchFamily="34" charset="0"/>
              </a:rPr>
              <a:t>How does response vary with C?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5" descr="350px-Human_biological_syste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143000"/>
            <a:ext cx="5029200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228600"/>
            <a:ext cx="622478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PHARMACOLOGY</a:t>
            </a: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762000"/>
            <a:ext cx="28463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3124200"/>
            <a:ext cx="2057400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139700">
              <a:schemeClr val="accent2">
                <a:lumMod val="20000"/>
                <a:lumOff val="80000"/>
                <a:alpha val="40000"/>
              </a:schemeClr>
            </a:glow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060A2"/>
                </a:solidFill>
                <a:latin typeface="Broadway" pitchFamily="82" charset="0"/>
                <a:cs typeface="+mn-cs"/>
              </a:rPr>
              <a:t>Drug  ?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932488" y="3276600"/>
            <a:ext cx="3211512" cy="3200400"/>
            <a:chOff x="5932896" y="3352800"/>
            <a:chExt cx="3211104" cy="3200400"/>
          </a:xfrm>
        </p:grpSpPr>
        <p:sp>
          <p:nvSpPr>
            <p:cNvPr id="15" name="Rectangle 14"/>
            <p:cNvSpPr/>
            <p:nvPr/>
          </p:nvSpPr>
          <p:spPr>
            <a:xfrm>
              <a:off x="6782100" y="3352800"/>
              <a:ext cx="2361900" cy="3200400"/>
            </a:xfrm>
            <a:prstGeom prst="rect">
              <a:avLst/>
            </a:prstGeom>
            <a:gradFill flip="none" rotWithShape="1">
              <a:gsLst>
                <a:gs pos="0">
                  <a:srgbClr val="0060A2">
                    <a:shade val="30000"/>
                    <a:satMod val="115000"/>
                  </a:srgbClr>
                </a:gs>
                <a:gs pos="50000">
                  <a:srgbClr val="0060A2">
                    <a:shade val="67500"/>
                    <a:satMod val="115000"/>
                  </a:srgbClr>
                </a:gs>
                <a:gs pos="100000">
                  <a:srgbClr val="0060A2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5375" name="Picture 10" descr="memory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32896" y="3352800"/>
              <a:ext cx="3211104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28600" y="3759200"/>
            <a:ext cx="2463800" cy="584200"/>
            <a:chOff x="228600" y="3759200"/>
            <a:chExt cx="2463800" cy="584200"/>
          </a:xfrm>
        </p:grpSpPr>
        <p:sp>
          <p:nvSpPr>
            <p:cNvPr id="11" name="TextBox 13"/>
            <p:cNvSpPr txBox="1">
              <a:spLocks noChangeArrowheads="1"/>
            </p:cNvSpPr>
            <p:nvPr/>
          </p:nvSpPr>
          <p:spPr bwMode="auto">
            <a:xfrm>
              <a:off x="228600" y="3810000"/>
              <a:ext cx="2438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63500" dir="7800000" algn="ctr" rotWithShape="0">
                <a:schemeClr val="tx1"/>
              </a:outerShdw>
              <a:reflection blurRad="6350" stA="50000" endA="300" endPos="55500" dist="50800" dir="5400000" sy="-100000" algn="bl" rotWithShape="0"/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rgbClr val="0099FF"/>
                  </a:solidFill>
                  <a:latin typeface="Broadway" pitchFamily="82" charset="0"/>
                  <a:cs typeface="Arial" pitchFamily="34" charset="0"/>
                </a:rPr>
                <a:t>Chemical</a:t>
              </a:r>
            </a:p>
          </p:txBody>
        </p:sp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254000" y="3759200"/>
              <a:ext cx="2438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63500" dir="7800000" algn="ctr" rotWithShape="0">
                <a:schemeClr val="bg1"/>
              </a:outerShdw>
              <a:reflection blurRad="6350" stA="50000" endA="300" endPos="55500" dist="50800" dir="5400000" sy="-100000" algn="bl" rotWithShape="0"/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rgbClr val="0099FF"/>
                  </a:solidFill>
                  <a:latin typeface="Broadway" pitchFamily="82" charset="0"/>
                  <a:cs typeface="Arial" pitchFamily="34" charset="0"/>
                </a:rPr>
                <a:t>Chemical</a:t>
              </a: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2 0.07067  0.007 0.16933  0.025 0.168  C 0.051 0.168  0.053 -0.16267  0.084 -0.164  C 0.112 -0.164  0.097 0.12533  0.124 0.124  C 0.152 0.124  0.137 -0.08533  0.167 -0.08533  C 0.194 -0.08533  0.179 0.056  0.203 0.056  C 0.226 0.056  0.214 -0.052  0.235 -0.052  C 0.247 -0.052  0.248 -0.02267  0.249 0  E" pathEditMode="relative" ptsTypes="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450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0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62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45063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4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en-US" sz="3600" b="1">
                <a:latin typeface="Calibri" pitchFamily="34" charset="0"/>
              </a:rPr>
              <a:t>Quiz?</a:t>
            </a:r>
            <a:endParaRPr lang="en-US" sz="4400">
              <a:latin typeface="Calibri" pitchFamily="34" charset="0"/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468313" y="1752600"/>
            <a:ext cx="6048375" cy="5105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The ability of a drug to bind a receptor is called:-</a:t>
            </a:r>
          </a:p>
          <a:p>
            <a:pPr marL="609600" indent="-609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A-potency</a:t>
            </a:r>
          </a:p>
          <a:p>
            <a:pPr marL="609600" indent="-609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B- efficacy</a:t>
            </a:r>
          </a:p>
          <a:p>
            <a:pPr marL="609600" indent="-609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C-Allergenicity</a:t>
            </a:r>
          </a:p>
          <a:p>
            <a:pPr marL="609600" indent="-609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b="1">
                <a:latin typeface="Calibri" pitchFamily="34" charset="0"/>
              </a:rPr>
              <a:t>D- affinity</a:t>
            </a:r>
          </a:p>
        </p:txBody>
      </p:sp>
      <p:pic>
        <p:nvPicPr>
          <p:cNvPr id="45067" name="Picture 11" descr="QUES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4944070"/>
            <a:ext cx="622478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PHARMACOLOGY</a:t>
            </a:r>
          </a:p>
        </p:txBody>
      </p: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1" y="228600"/>
            <a:ext cx="2187172" cy="3276600"/>
          </a:xfrm>
          <a:prstGeom prst="rect">
            <a:avLst/>
          </a:prstGeom>
          <a:noFill/>
        </p:spPr>
      </p:pic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716088"/>
            <a:ext cx="32004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WordArt 3"/>
          <p:cNvSpPr>
            <a:spLocks noChangeArrowheads="1" noChangeShapeType="1" noTextEdit="1"/>
          </p:cNvSpPr>
          <p:nvPr/>
        </p:nvSpPr>
        <p:spPr bwMode="auto">
          <a:xfrm>
            <a:off x="5816600" y="1912938"/>
            <a:ext cx="609600" cy="90646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21" name="WordArt 4"/>
          <p:cNvSpPr>
            <a:spLocks noChangeArrowheads="1" noChangeShapeType="1" noTextEdit="1"/>
          </p:cNvSpPr>
          <p:nvPr/>
        </p:nvSpPr>
        <p:spPr bwMode="auto">
          <a:xfrm>
            <a:off x="5054600" y="846138"/>
            <a:ext cx="812800" cy="90646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G</a:t>
            </a:r>
          </a:p>
        </p:txBody>
      </p:sp>
      <p:sp>
        <p:nvSpPr>
          <p:cNvPr id="22" name="WordArt 5"/>
          <p:cNvSpPr>
            <a:spLocks noChangeArrowheads="1" noChangeShapeType="1" noTextEdit="1"/>
          </p:cNvSpPr>
          <p:nvPr/>
        </p:nvSpPr>
        <p:spPr bwMode="auto">
          <a:xfrm>
            <a:off x="6807200" y="3970338"/>
            <a:ext cx="609600" cy="90646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D</a:t>
            </a:r>
          </a:p>
        </p:txBody>
      </p:sp>
      <p:sp>
        <p:nvSpPr>
          <p:cNvPr id="23" name="WordArt 6"/>
          <p:cNvSpPr>
            <a:spLocks noChangeArrowheads="1" noChangeShapeType="1" noTextEdit="1"/>
          </p:cNvSpPr>
          <p:nvPr/>
        </p:nvSpPr>
        <p:spPr bwMode="auto">
          <a:xfrm>
            <a:off x="6883400" y="1143000"/>
            <a:ext cx="584200" cy="7620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U</a:t>
            </a:r>
          </a:p>
        </p:txBody>
      </p:sp>
      <p:sp>
        <p:nvSpPr>
          <p:cNvPr id="24" name="WordArt 7"/>
          <p:cNvSpPr>
            <a:spLocks noChangeArrowheads="1" noChangeShapeType="1" noTextEdit="1"/>
          </p:cNvSpPr>
          <p:nvPr/>
        </p:nvSpPr>
        <p:spPr bwMode="auto">
          <a:xfrm>
            <a:off x="6121400" y="2903538"/>
            <a:ext cx="609600" cy="992187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25" name="WordArt 8"/>
          <p:cNvSpPr>
            <a:spLocks noChangeArrowheads="1" noChangeShapeType="1" noTextEdit="1"/>
          </p:cNvSpPr>
          <p:nvPr/>
        </p:nvSpPr>
        <p:spPr bwMode="auto">
          <a:xfrm>
            <a:off x="7416800" y="2057400"/>
            <a:ext cx="711200" cy="877888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C</a:t>
            </a:r>
          </a:p>
        </p:txBody>
      </p:sp>
      <p:sp>
        <p:nvSpPr>
          <p:cNvPr id="26" name="WordArt 9"/>
          <p:cNvSpPr>
            <a:spLocks noChangeArrowheads="1" noChangeShapeType="1" noTextEdit="1"/>
          </p:cNvSpPr>
          <p:nvPr/>
        </p:nvSpPr>
        <p:spPr bwMode="auto">
          <a:xfrm>
            <a:off x="8178800" y="2971800"/>
            <a:ext cx="660400" cy="963613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K</a:t>
            </a:r>
          </a:p>
        </p:txBody>
      </p:sp>
      <p:sp>
        <p:nvSpPr>
          <p:cNvPr id="27" name="WordArt 10"/>
          <p:cNvSpPr>
            <a:spLocks noChangeArrowheads="1" noChangeShapeType="1" noTextEdit="1"/>
          </p:cNvSpPr>
          <p:nvPr/>
        </p:nvSpPr>
        <p:spPr bwMode="auto">
          <a:xfrm>
            <a:off x="6324600" y="304800"/>
            <a:ext cx="609600" cy="950913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CCFF">
                      <a:alpha val="50000"/>
                    </a:srgbClr>
                  </a:outerShdw>
                </a:effectLst>
                <a:latin typeface="Arial Black"/>
              </a:rPr>
              <a:t>L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47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38600" y="4419600"/>
            <a:ext cx="1905000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139700">
              <a:schemeClr val="accent2">
                <a:lumMod val="20000"/>
                <a:lumOff val="80000"/>
                <a:alpha val="40000"/>
              </a:schemeClr>
            </a:glow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7300E6"/>
                </a:solidFill>
                <a:latin typeface="Broadway" pitchFamily="82" charset="0"/>
                <a:cs typeface="+mn-cs"/>
              </a:rPr>
              <a:t>RESPONSE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019800" y="4722813"/>
            <a:ext cx="381000" cy="1587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2" name="TextBox 11"/>
          <p:cNvSpPr txBox="1">
            <a:spLocks noChangeArrowheads="1"/>
          </p:cNvSpPr>
          <p:nvPr/>
        </p:nvSpPr>
        <p:spPr bwMode="auto">
          <a:xfrm>
            <a:off x="2438400" y="3505200"/>
            <a:ext cx="662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7044C"/>
                </a:solidFill>
                <a:latin typeface="Calibri" pitchFamily="34" charset="0"/>
              </a:rPr>
              <a:t>altering their biochemical &amp;/or biophysical activity </a:t>
            </a:r>
          </a:p>
        </p:txBody>
      </p:sp>
      <p:sp>
        <p:nvSpPr>
          <p:cNvPr id="15375" name="TextBox 14"/>
          <p:cNvSpPr txBox="1">
            <a:spLocks noChangeArrowheads="1"/>
          </p:cNvSpPr>
          <p:nvPr/>
        </p:nvSpPr>
        <p:spPr bwMode="auto">
          <a:xfrm>
            <a:off x="6400800" y="4005263"/>
            <a:ext cx="1600200" cy="1938337"/>
          </a:xfrm>
          <a:prstGeom prst="rect">
            <a:avLst/>
          </a:prstGeom>
          <a:solidFill>
            <a:schemeClr val="bg1">
              <a:alpha val="10196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Depress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Activate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Replace 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Irritate 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Destroy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4687094" y="4228306"/>
            <a:ext cx="381000" cy="1588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43200" y="5115580"/>
            <a:ext cx="455586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139700">
              <a:schemeClr val="accent2">
                <a:lumMod val="20000"/>
                <a:lumOff val="80000"/>
                <a:alpha val="40000"/>
              </a:schemeClr>
            </a:glow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730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+mn-cs"/>
              </a:rPr>
              <a:t>PHARMACODYNAMICS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905000" y="2590800"/>
            <a:ext cx="1143000" cy="1588"/>
          </a:xfrm>
          <a:prstGeom prst="straightConnector1">
            <a:avLst/>
          </a:prstGeom>
          <a:ln w="7620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1" name="TextBox 21"/>
          <p:cNvSpPr txBox="1">
            <a:spLocks noChangeArrowheads="1"/>
          </p:cNvSpPr>
          <p:nvPr/>
        </p:nvSpPr>
        <p:spPr bwMode="auto">
          <a:xfrm>
            <a:off x="1524000" y="563563"/>
            <a:ext cx="1981200" cy="1552575"/>
          </a:xfrm>
          <a:prstGeom prst="rect">
            <a:avLst/>
          </a:prstGeom>
          <a:solidFill>
            <a:schemeClr val="bg1">
              <a:alpha val="2313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FF00FF"/>
                </a:solidFill>
                <a:latin typeface="Calibri" pitchFamily="34" charset="0"/>
              </a:rPr>
              <a:t>A</a:t>
            </a: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bsorb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FF00FF"/>
                </a:solidFill>
                <a:latin typeface="Calibri" pitchFamily="34" charset="0"/>
              </a:rPr>
              <a:t>D</a:t>
            </a: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istribute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FF00FF"/>
                </a:solidFill>
                <a:latin typeface="Calibri" pitchFamily="34" charset="0"/>
              </a:rPr>
              <a:t>M</a:t>
            </a: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etabolize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FF00FF"/>
                </a:solidFill>
                <a:latin typeface="Calibri" pitchFamily="34" charset="0"/>
              </a:rPr>
              <a:t>E</a:t>
            </a: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xcrete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8200" y="76200"/>
            <a:ext cx="3657600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139700">
              <a:schemeClr val="accent2">
                <a:lumMod val="20000"/>
                <a:lumOff val="80000"/>
                <a:alpha val="40000"/>
              </a:schemeClr>
            </a:glow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+mn-cs"/>
              </a:rPr>
              <a:t>PHARMACOKINETICS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3124200" y="2209800"/>
            <a:ext cx="52578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7044C"/>
                </a:solidFill>
                <a:latin typeface="Britannic Bold" pitchFamily="34" charset="0"/>
              </a:rPr>
              <a:t>Interacts with biological  molecules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687094" y="3390106"/>
            <a:ext cx="381000" cy="1588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6" name="TextBox 25"/>
          <p:cNvSpPr txBox="1">
            <a:spLocks noChangeArrowheads="1"/>
          </p:cNvSpPr>
          <p:nvPr/>
        </p:nvSpPr>
        <p:spPr bwMode="auto">
          <a:xfrm>
            <a:off x="3962400" y="2647950"/>
            <a:ext cx="1828800" cy="476250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 flipV="1">
            <a:off x="4876800" y="1371600"/>
            <a:ext cx="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5"/>
          <p:cNvSpPr txBox="1">
            <a:spLocks noChangeArrowheads="1"/>
          </p:cNvSpPr>
          <p:nvPr/>
        </p:nvSpPr>
        <p:spPr bwMode="auto">
          <a:xfrm>
            <a:off x="4114800" y="838200"/>
            <a:ext cx="1524000" cy="446088"/>
          </a:xfrm>
          <a:prstGeom prst="rect">
            <a:avLst/>
          </a:prstGeom>
          <a:solidFill>
            <a:srgbClr val="FF0000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solidFill>
                  <a:srgbClr val="FFFFFF"/>
                </a:solidFill>
                <a:latin typeface="Britannic Bold" pitchFamily="34" charset="0"/>
              </a:rPr>
              <a:t>Exceptions</a:t>
            </a:r>
          </a:p>
        </p:txBody>
      </p:sp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5867400" y="762000"/>
            <a:ext cx="2971800" cy="1187450"/>
          </a:xfrm>
          <a:prstGeom prst="rect">
            <a:avLst/>
          </a:prstGeom>
          <a:solidFill>
            <a:schemeClr val="bg1">
              <a:alpha val="2313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 Osmotic Diuretics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 Purgatives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 Antacids</a:t>
            </a:r>
          </a:p>
        </p:txBody>
      </p:sp>
      <p:pic>
        <p:nvPicPr>
          <p:cNvPr id="1640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752600"/>
            <a:ext cx="24511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>
          <a:xfrm rot="5400000" flipH="1" flipV="1">
            <a:off x="1676401" y="2362200"/>
            <a:ext cx="457200" cy="3175"/>
          </a:xfrm>
          <a:prstGeom prst="straightConnector1">
            <a:avLst/>
          </a:prstGeom>
          <a:ln w="7620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5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1000"/>
                                        <p:tgtEl>
                                          <p:spTgt spid="153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3" presetClass="entr" presetSubtype="5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1000"/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3" presetClass="entr" presetSubtype="5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1000"/>
                                        <p:tgtEl>
                                          <p:spTgt spid="15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3" presetClass="entr" presetSubtype="5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1000"/>
                                        <p:tgtEl>
                                          <p:spTgt spid="15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" presetClass="entr" presetSubtype="5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1000"/>
                                        <p:tgtEl>
                                          <p:spTgt spid="15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3" presetClass="entr" presetSubtype="5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1" dur="1000"/>
                                        <p:tgtEl>
                                          <p:spTgt spid="15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5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5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5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5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53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2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 build="allAtOnce"/>
      <p:bldP spid="15375" grpId="2" uiExpand="1" build="allAtOnce" animBg="1"/>
      <p:bldP spid="15375" grpId="3" build="allAtOnce" animBg="1"/>
      <p:bldP spid="15381" grpId="0" animBg="1"/>
      <p:bldP spid="15381" grpId="1" animBg="1"/>
      <p:bldP spid="15364" grpId="0" animBg="1"/>
      <p:bldP spid="15386" grpId="0" animBg="1"/>
      <p:bldP spid="14366" grpId="0" animBg="1"/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36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057400"/>
            <a:ext cx="1755775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3048000"/>
            <a:ext cx="2590800" cy="251440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7" descr="prescription_drug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4800"/>
            <a:ext cx="25050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3"/>
          <p:cNvSpPr txBox="1">
            <a:spLocks noChangeArrowheads="1"/>
          </p:cNvSpPr>
          <p:nvPr/>
        </p:nvSpPr>
        <p:spPr bwMode="auto">
          <a:xfrm>
            <a:off x="0" y="3671888"/>
            <a:ext cx="9144000" cy="519112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Broadway" pitchFamily="82" charset="0"/>
              </a:rPr>
              <a:t>MOLECULAR  MECHANISMS  OF  DRUG  ACTION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66800" y="4191000"/>
            <a:ext cx="2590800" cy="249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981200" y="228600"/>
            <a:ext cx="914400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FF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dirty="0" err="1">
                <a:solidFill>
                  <a:srgbClr val="FF00FF"/>
                </a:solidFill>
                <a:latin typeface="Britannic Bold" pitchFamily="34" charset="0"/>
                <a:cs typeface="+mn-cs"/>
              </a:rPr>
              <a:t>s</a:t>
            </a:r>
            <a:endParaRPr lang="en-US" sz="2800" dirty="0">
              <a:solidFill>
                <a:srgbClr val="FF00FF"/>
              </a:solidFill>
              <a:latin typeface="Britannic Bold" pitchFamily="34" charset="0"/>
              <a:cs typeface="+mn-cs"/>
            </a:endParaRP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3124200" y="300038"/>
            <a:ext cx="601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By the end of this lecture you will be able to : </a:t>
            </a:r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3505200" y="1295400"/>
            <a:ext cx="53879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Differentiate between their patterns of </a:t>
            </a:r>
            <a:br>
              <a:rPr lang="en-US" sz="240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      action; agonism versus antagonism</a:t>
            </a: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3505200" y="762000"/>
            <a:ext cx="563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Identify  different targets of drug action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3603625" y="2293938"/>
            <a:ext cx="5387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Elaborate on drug binding to receptors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350" y="635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&gt; Proteins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17416" name="TextBox 20"/>
          <p:cNvSpPr txBox="1">
            <a:spLocks noChangeArrowheads="1"/>
          </p:cNvSpPr>
          <p:nvPr/>
        </p:nvSpPr>
        <p:spPr bwMode="auto">
          <a:xfrm>
            <a:off x="533400" y="1817688"/>
            <a:ext cx="22098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STRUCTURAL</a:t>
            </a: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054100" y="1066800"/>
            <a:ext cx="6935788" cy="736600"/>
            <a:chOff x="1054100" y="1066800"/>
            <a:chExt cx="6935788" cy="736600"/>
          </a:xfrm>
        </p:grpSpPr>
        <p:cxnSp>
          <p:nvCxnSpPr>
            <p:cNvPr id="13" name="Straight Arrow Connector 12"/>
            <p:cNvCxnSpPr/>
            <p:nvPr/>
          </p:nvCxnSpPr>
          <p:spPr>
            <a:xfrm rot="5400000">
              <a:off x="4267994" y="1294606"/>
              <a:ext cx="4572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488" name="Group 35"/>
            <p:cNvGrpSpPr>
              <a:grpSpLocks/>
            </p:cNvGrpSpPr>
            <p:nvPr/>
          </p:nvGrpSpPr>
          <p:grpSpPr bwMode="auto">
            <a:xfrm>
              <a:off x="1054100" y="1498600"/>
              <a:ext cx="6935788" cy="304800"/>
              <a:chOff x="1053921" y="1447800"/>
              <a:chExt cx="6935788" cy="304800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rot="5400000">
                <a:off x="913428" y="1599406"/>
                <a:ext cx="304800" cy="1587"/>
              </a:xfrm>
              <a:prstGeom prst="straightConnector1">
                <a:avLst/>
              </a:prstGeom>
              <a:ln w="57150">
                <a:solidFill>
                  <a:srgbClr val="7300E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rot="5400000">
                <a:off x="7836515" y="1599406"/>
                <a:ext cx="304800" cy="1588"/>
              </a:xfrm>
              <a:prstGeom prst="straightConnector1">
                <a:avLst/>
              </a:prstGeom>
              <a:ln w="57150">
                <a:solidFill>
                  <a:srgbClr val="7300E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053921" y="1447800"/>
                <a:ext cx="6934200" cy="1588"/>
              </a:xfrm>
              <a:prstGeom prst="line">
                <a:avLst/>
              </a:prstGeom>
              <a:ln w="38100">
                <a:solidFill>
                  <a:srgbClr val="7300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2438400" y="2895600"/>
            <a:ext cx="1752600" cy="1196975"/>
            <a:chOff x="2438400" y="2895600"/>
            <a:chExt cx="1752600" cy="1196975"/>
          </a:xfrm>
        </p:grpSpPr>
        <p:cxnSp>
          <p:nvCxnSpPr>
            <p:cNvPr id="42" name="Straight Arrow Connector 41"/>
            <p:cNvCxnSpPr/>
            <p:nvPr/>
          </p:nvCxnSpPr>
          <p:spPr>
            <a:xfrm rot="5400000">
              <a:off x="3123407" y="3047206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2438400" y="3200400"/>
              <a:ext cx="17526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n-lt"/>
                  <a:cs typeface="+mn-cs"/>
                </a:rPr>
                <a:t>CARRIER MOLECULE</a:t>
              </a: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381000" y="2303463"/>
            <a:ext cx="7621588" cy="1430337"/>
            <a:chOff x="381000" y="2261830"/>
            <a:chExt cx="7621588" cy="1430695"/>
          </a:xfrm>
        </p:grpSpPr>
        <p:grpSp>
          <p:nvGrpSpPr>
            <p:cNvPr id="19480" name="Group 46"/>
            <p:cNvGrpSpPr>
              <a:grpSpLocks/>
            </p:cNvGrpSpPr>
            <p:nvPr/>
          </p:nvGrpSpPr>
          <p:grpSpPr bwMode="auto">
            <a:xfrm>
              <a:off x="1066800" y="2261830"/>
              <a:ext cx="6935788" cy="912812"/>
              <a:chOff x="1066800" y="2286794"/>
              <a:chExt cx="6934994" cy="913606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 rot="5400000">
                <a:off x="926135" y="3047264"/>
                <a:ext cx="305141" cy="1587"/>
              </a:xfrm>
              <a:prstGeom prst="straightConnector1">
                <a:avLst/>
              </a:prstGeom>
              <a:ln w="57150">
                <a:solidFill>
                  <a:srgbClr val="7300E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066800" y="2895487"/>
                <a:ext cx="6933406" cy="1590"/>
              </a:xfrm>
              <a:prstGeom prst="line">
                <a:avLst/>
              </a:prstGeom>
              <a:ln w="38100">
                <a:solidFill>
                  <a:srgbClr val="7300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7696654" y="2590347"/>
                <a:ext cx="608693" cy="1588"/>
              </a:xfrm>
              <a:prstGeom prst="line">
                <a:avLst/>
              </a:prstGeom>
              <a:ln w="38100">
                <a:solidFill>
                  <a:srgbClr val="7300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381000" y="3200277"/>
              <a:ext cx="1447800" cy="492248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n-lt"/>
                  <a:cs typeface="+mn-cs"/>
                </a:rPr>
                <a:t>ENZYME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876800" y="2895600"/>
            <a:ext cx="1752600" cy="1196975"/>
            <a:chOff x="4876800" y="2895600"/>
            <a:chExt cx="1752600" cy="1196975"/>
          </a:xfrm>
        </p:grpSpPr>
        <p:cxnSp>
          <p:nvCxnSpPr>
            <p:cNvPr id="41" name="Straight Arrow Connector 40"/>
            <p:cNvCxnSpPr/>
            <p:nvPr/>
          </p:nvCxnSpPr>
          <p:spPr>
            <a:xfrm rot="5400000">
              <a:off x="5563394" y="30472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876800" y="3200400"/>
              <a:ext cx="17526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n-lt"/>
                  <a:cs typeface="+mn-cs"/>
                </a:rPr>
                <a:t>ION CHANNEL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7086600" y="2895600"/>
            <a:ext cx="1752600" cy="796925"/>
            <a:chOff x="7086600" y="2895600"/>
            <a:chExt cx="1752600" cy="796925"/>
          </a:xfrm>
        </p:grpSpPr>
        <p:cxnSp>
          <p:nvCxnSpPr>
            <p:cNvPr id="39" name="Straight Arrow Connector 38"/>
            <p:cNvCxnSpPr/>
            <p:nvPr/>
          </p:nvCxnSpPr>
          <p:spPr>
            <a:xfrm rot="5400000">
              <a:off x="7849394" y="30472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086600" y="3200400"/>
              <a:ext cx="1752600" cy="49212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n-lt"/>
                  <a:cs typeface="+mn-cs"/>
                </a:rPr>
                <a:t>RECEPTOR</a:t>
              </a:r>
            </a:p>
          </p:txBody>
        </p:sp>
      </p:grpSp>
      <p:sp>
        <p:nvSpPr>
          <p:cNvPr id="17428" name="TextBox 26"/>
          <p:cNvSpPr txBox="1">
            <a:spLocks noChangeArrowheads="1"/>
          </p:cNvSpPr>
          <p:nvPr/>
        </p:nvSpPr>
        <p:spPr bwMode="auto">
          <a:xfrm>
            <a:off x="457200" y="2514600"/>
            <a:ext cx="65532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Arial" pitchFamily="34" charset="0"/>
              </a:rPr>
              <a:t>Tubulin</a:t>
            </a:r>
            <a:r>
              <a:rPr lang="en-US" sz="2800" b="1" dirty="0">
                <a:solidFill>
                  <a:srgbClr val="FF00FF"/>
                </a:solidFill>
                <a:latin typeface="Calibri" pitchFamily="34" charset="0"/>
                <a:cs typeface="Arial" pitchFamily="34" charset="0"/>
              </a:rPr>
              <a:t>  </a:t>
            </a:r>
            <a:r>
              <a:rPr lang="en-US" sz="2400" i="1" dirty="0">
                <a:solidFill>
                  <a:srgbClr val="07044C"/>
                </a:solidFill>
                <a:latin typeface="Calibri" pitchFamily="34" charset="0"/>
                <a:cs typeface="Arial" pitchFamily="34" charset="0"/>
              </a:rPr>
              <a:t>is target for: </a:t>
            </a:r>
          </a:p>
          <a:p>
            <a:pPr>
              <a:defRPr/>
            </a:pPr>
            <a:r>
              <a:rPr lang="en-US" sz="2800" b="1" dirty="0">
                <a:solidFill>
                  <a:srgbClr val="7300E6"/>
                </a:solidFill>
                <a:latin typeface="Calibri" pitchFamily="34" charset="0"/>
                <a:cs typeface="Arial" pitchFamily="34" charset="0"/>
              </a:rPr>
              <a:t>               </a:t>
            </a:r>
            <a:r>
              <a:rPr lang="en-US" sz="2400" b="1" dirty="0" err="1">
                <a:solidFill>
                  <a:srgbClr val="7300E6"/>
                </a:solidFill>
                <a:latin typeface="Calibri" pitchFamily="34" charset="0"/>
                <a:cs typeface="Arial" pitchFamily="34" charset="0"/>
              </a:rPr>
              <a:t>Vincristine</a:t>
            </a:r>
            <a:endParaRPr lang="en-US" sz="2400" b="1" dirty="0">
              <a:solidFill>
                <a:srgbClr val="7300E6"/>
              </a:solidFill>
              <a:latin typeface="Calibri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07044C"/>
                </a:solidFill>
                <a:latin typeface="Calibri" pitchFamily="34" charset="0"/>
                <a:cs typeface="Arial" pitchFamily="34" charset="0"/>
              </a:rPr>
              <a:t>                                  </a:t>
            </a:r>
          </a:p>
          <a:p>
            <a:pPr>
              <a:defRPr/>
            </a:pPr>
            <a:r>
              <a:rPr lang="en-US" sz="2400" b="1" dirty="0">
                <a:solidFill>
                  <a:srgbClr val="07044C"/>
                </a:solidFill>
                <a:latin typeface="Calibri" pitchFamily="34" charset="0"/>
                <a:cs typeface="Arial" pitchFamily="34" charset="0"/>
              </a:rPr>
              <a:t>                   </a:t>
            </a:r>
            <a:r>
              <a:rPr lang="en-US" sz="2400" b="1" dirty="0" err="1">
                <a:solidFill>
                  <a:srgbClr val="7300E6"/>
                </a:solidFill>
                <a:latin typeface="Calibri" pitchFamily="34" charset="0"/>
                <a:cs typeface="Arial" pitchFamily="34" charset="0"/>
              </a:rPr>
              <a:t>Colchicine</a:t>
            </a:r>
            <a:r>
              <a:rPr lang="en-US" sz="2400" b="1" dirty="0">
                <a:solidFill>
                  <a:srgbClr val="7300E6"/>
                </a:solidFill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417" name="TextBox 23"/>
          <p:cNvSpPr txBox="1">
            <a:spLocks noChangeArrowheads="1"/>
          </p:cNvSpPr>
          <p:nvPr/>
        </p:nvSpPr>
        <p:spPr bwMode="auto">
          <a:xfrm>
            <a:off x="6324600" y="1803400"/>
            <a:ext cx="23876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grpSp>
        <p:nvGrpSpPr>
          <p:cNvPr id="66592" name="Group 32"/>
          <p:cNvGrpSpPr>
            <a:grpSpLocks/>
          </p:cNvGrpSpPr>
          <p:nvPr/>
        </p:nvGrpSpPr>
        <p:grpSpPr bwMode="auto">
          <a:xfrm>
            <a:off x="4191000" y="1841500"/>
            <a:ext cx="4549775" cy="4864100"/>
            <a:chOff x="1440" y="1008"/>
            <a:chExt cx="2866" cy="3064"/>
          </a:xfrm>
        </p:grpSpPr>
        <p:pic>
          <p:nvPicPr>
            <p:cNvPr id="19474" name="Picture 3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</a:blip>
            <a:srcRect l="928" t="2826" r="43658" b="7004"/>
            <a:stretch>
              <a:fillRect/>
            </a:stretch>
          </p:blipFill>
          <p:spPr bwMode="auto">
            <a:xfrm>
              <a:off x="1440" y="1008"/>
              <a:ext cx="2866" cy="30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9475" name="Rectangle 34"/>
            <p:cNvSpPr>
              <a:spLocks noChangeArrowheads="1"/>
            </p:cNvSpPr>
            <p:nvPr/>
          </p:nvSpPr>
          <p:spPr bwMode="auto">
            <a:xfrm>
              <a:off x="3536" y="3448"/>
              <a:ext cx="768" cy="508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E05B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b="1">
                  <a:solidFill>
                    <a:srgbClr val="FF00FF"/>
                  </a:solidFill>
                </a:rPr>
                <a:t>Tubulin</a:t>
              </a:r>
            </a:p>
            <a:p>
              <a:pPr algn="ctr">
                <a:lnSpc>
                  <a:spcPct val="130000"/>
                </a:lnSpc>
              </a:pPr>
              <a:r>
                <a:rPr lang="en-US" b="1">
                  <a:solidFill>
                    <a:srgbClr val="FF00FF"/>
                  </a:solidFill>
                </a:rPr>
                <a:t>Structure</a:t>
              </a:r>
            </a:p>
          </p:txBody>
        </p:sp>
      </p:grpSp>
      <p:sp>
        <p:nvSpPr>
          <p:cNvPr id="34" name="Left-Right Arrow 33"/>
          <p:cNvSpPr/>
          <p:nvPr/>
        </p:nvSpPr>
        <p:spPr>
          <a:xfrm>
            <a:off x="3352800" y="3124200"/>
            <a:ext cx="381000" cy="304800"/>
          </a:xfrm>
          <a:prstGeom prst="leftRightArrow">
            <a:avLst/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Left-Right Arrow 35"/>
          <p:cNvSpPr/>
          <p:nvPr/>
        </p:nvSpPr>
        <p:spPr>
          <a:xfrm>
            <a:off x="3352800" y="3810000"/>
            <a:ext cx="381000" cy="304800"/>
          </a:xfrm>
          <a:prstGeom prst="leftRightArrow">
            <a:avLst/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1741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6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22222E-6 C 0.01285 0.01227 0.02604 0.02477 0.03802 0.03148 C 0.05 0.03819 0.05781 0.03356 0.07135 0.04074 C 0.08507 0.04791 0.08594 0.06643 0.12014 0.07407 C 0.15434 0.08171 0.21979 0.08449 0.27674 0.08703 C 0.33385 0.08958 0.43125 0.08889 0.4625 0.08889 " pathEditMode="relative" rAng="0" ptsTypes="aaaaaA">
                                      <p:cBhvr>
                                        <p:cTn id="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" y="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95 -0.00139 0.01407 -0.00255 0.02917 0.01296 C 0.04428 0.02847 0.06875 0.08264 0.09028 0.09259 C 0.11181 0.10255 0.12848 0.0706 0.15834 0.07222 C 0.1882 0.07384 0.24028 0.09722 0.26945 0.10185 C 0.29862 0.10648 0.30782 0.0963 0.33334 0.1 C 0.35886 0.1037 0.40122 0.11574 0.42223 0.12407 C 0.44323 0.13241 0.45365 0.14606 0.45973 0.15 " pathEditMode="relative" ptsTypes="aaaaaaaA">
                                      <p:cBhvr>
                                        <p:cTn id="8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/>
      <p:bldP spid="17416" grpId="1" animBg="1"/>
      <p:bldP spid="17428" grpId="0"/>
      <p:bldP spid="17417" grpId="0" animBg="1"/>
      <p:bldP spid="17417" grpId="1" animBg="1"/>
      <p:bldP spid="34" grpId="0" animBg="1"/>
      <p:bldP spid="34" grpId="1" animBg="1"/>
      <p:bldP spid="36" grpId="0" animBg="1"/>
      <p:bldP spid="3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5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20486" name="TextBox 23"/>
          <p:cNvSpPr txBox="1">
            <a:spLocks noChangeArrowheads="1"/>
          </p:cNvSpPr>
          <p:nvPr/>
        </p:nvSpPr>
        <p:spPr bwMode="auto">
          <a:xfrm>
            <a:off x="6553200" y="533400"/>
            <a:ext cx="2362200" cy="547688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grpSp>
        <p:nvGrpSpPr>
          <p:cNvPr id="20487" name="Group 46"/>
          <p:cNvGrpSpPr>
            <a:grpSpLocks/>
          </p:cNvGrpSpPr>
          <p:nvPr/>
        </p:nvGrpSpPr>
        <p:grpSpPr bwMode="auto">
          <a:xfrm>
            <a:off x="1066800" y="1066800"/>
            <a:ext cx="6935788" cy="912813"/>
            <a:chOff x="1066800" y="2286794"/>
            <a:chExt cx="6934994" cy="913606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926173" y="3047074"/>
              <a:ext cx="305065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6800" y="2895335"/>
              <a:ext cx="6933406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696729" y="2590271"/>
              <a:ext cx="608541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381000" y="1979613"/>
            <a:ext cx="1447800" cy="49371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ENZYME</a:t>
            </a:r>
          </a:p>
        </p:txBody>
      </p:sp>
      <p:sp>
        <p:nvSpPr>
          <p:cNvPr id="20490" name="TextBox 51"/>
          <p:cNvSpPr txBox="1">
            <a:spLocks noChangeArrowheads="1"/>
          </p:cNvSpPr>
          <p:nvPr/>
        </p:nvSpPr>
        <p:spPr bwMode="auto">
          <a:xfrm>
            <a:off x="2133600" y="1905000"/>
            <a:ext cx="655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The drug competes with the natural substrate </a:t>
            </a:r>
          </a:p>
          <a:p>
            <a:pPr algn="ctr"/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for the enzyme </a:t>
            </a:r>
          </a:p>
        </p:txBody>
      </p:sp>
      <p:sp>
        <p:nvSpPr>
          <p:cNvPr id="18443" name="TextBox 52"/>
          <p:cNvSpPr txBox="1">
            <a:spLocks noChangeArrowheads="1"/>
          </p:cNvSpPr>
          <p:nvPr/>
        </p:nvSpPr>
        <p:spPr bwMode="auto">
          <a:xfrm>
            <a:off x="228600" y="2895600"/>
            <a:ext cx="1905000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300E6"/>
                </a:solidFill>
                <a:latin typeface="Britannic Bold" pitchFamily="34" charset="0"/>
              </a:rPr>
              <a:t>REVERSIBLE</a:t>
            </a:r>
          </a:p>
        </p:txBody>
      </p:sp>
      <p:sp>
        <p:nvSpPr>
          <p:cNvPr id="18444" name="TextBox 53"/>
          <p:cNvSpPr txBox="1">
            <a:spLocks noChangeArrowheads="1"/>
          </p:cNvSpPr>
          <p:nvPr/>
        </p:nvSpPr>
        <p:spPr bwMode="auto">
          <a:xfrm>
            <a:off x="228600" y="4495800"/>
            <a:ext cx="220980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300E6"/>
                </a:solidFill>
                <a:latin typeface="Britannic Bold" pitchFamily="34" charset="0"/>
              </a:rPr>
              <a:t>IRREVERSIBLE</a:t>
            </a:r>
          </a:p>
        </p:txBody>
      </p:sp>
      <p:sp>
        <p:nvSpPr>
          <p:cNvPr id="18445" name="TextBox 54"/>
          <p:cNvSpPr txBox="1">
            <a:spLocks noChangeArrowheads="1"/>
          </p:cNvSpPr>
          <p:nvPr/>
        </p:nvSpPr>
        <p:spPr bwMode="auto">
          <a:xfrm>
            <a:off x="228600" y="5181600"/>
            <a:ext cx="8915400" cy="457200"/>
          </a:xfrm>
          <a:prstGeom prst="rect">
            <a:avLst/>
          </a:prstGeom>
          <a:solidFill>
            <a:srgbClr val="FFFFFF">
              <a:alpha val="2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Organophosphates </a:t>
            </a:r>
            <a:r>
              <a:rPr lang="en-US" sz="2200" b="1" i="1">
                <a:latin typeface="Calibri" pitchFamily="34" charset="0"/>
              </a:rPr>
              <a:t>irreversibly competes with ACH for </a:t>
            </a:r>
            <a:r>
              <a:rPr lang="en-US" sz="2400" b="1">
                <a:solidFill>
                  <a:srgbClr val="FF00FF"/>
                </a:solidFill>
                <a:latin typeface="Calibri" pitchFamily="34" charset="0"/>
              </a:rPr>
              <a:t>cholinestrase</a:t>
            </a:r>
          </a:p>
        </p:txBody>
      </p:sp>
      <p:sp>
        <p:nvSpPr>
          <p:cNvPr id="18446" name="TextBox 55"/>
          <p:cNvSpPr txBox="1">
            <a:spLocks noChangeArrowheads="1"/>
          </p:cNvSpPr>
          <p:nvPr/>
        </p:nvSpPr>
        <p:spPr bwMode="auto">
          <a:xfrm>
            <a:off x="228600" y="3521075"/>
            <a:ext cx="8915400" cy="461963"/>
          </a:xfrm>
          <a:prstGeom prst="rect">
            <a:avLst/>
          </a:prstGeom>
          <a:solidFill>
            <a:srgbClr val="FFFFFF">
              <a:alpha val="2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Neostigmine </a:t>
            </a:r>
            <a:r>
              <a:rPr lang="en-US" sz="2200" b="1">
                <a:latin typeface="Calibri" pitchFamily="34" charset="0"/>
              </a:rPr>
              <a:t>reversibly compete with ACH for </a:t>
            </a:r>
            <a:r>
              <a:rPr lang="en-US" sz="2400" b="1">
                <a:solidFill>
                  <a:srgbClr val="FF00FF"/>
                </a:solidFill>
                <a:latin typeface="Calibri" pitchFamily="34" charset="0"/>
              </a:rPr>
              <a:t>cholinestrase at MEP</a:t>
            </a:r>
          </a:p>
        </p:txBody>
      </p:sp>
      <p:grpSp>
        <p:nvGrpSpPr>
          <p:cNvPr id="67638" name="Group 54"/>
          <p:cNvGrpSpPr>
            <a:grpSpLocks/>
          </p:cNvGrpSpPr>
          <p:nvPr/>
        </p:nvGrpSpPr>
        <p:grpSpPr bwMode="auto">
          <a:xfrm>
            <a:off x="5410200" y="685800"/>
            <a:ext cx="2895600" cy="5832475"/>
            <a:chOff x="2304" y="240"/>
            <a:chExt cx="1824" cy="3674"/>
          </a:xfrm>
        </p:grpSpPr>
        <p:grpSp>
          <p:nvGrpSpPr>
            <p:cNvPr id="20519" name="Group 50"/>
            <p:cNvGrpSpPr>
              <a:grpSpLocks/>
            </p:cNvGrpSpPr>
            <p:nvPr/>
          </p:nvGrpSpPr>
          <p:grpSpPr bwMode="auto">
            <a:xfrm rot="9615245">
              <a:off x="2592" y="2496"/>
              <a:ext cx="156" cy="143"/>
              <a:chOff x="8229600" y="4048118"/>
              <a:chExt cx="228600" cy="447682"/>
            </a:xfrm>
          </p:grpSpPr>
          <p:sp>
            <p:nvSpPr>
              <p:cNvPr id="3" name="Oval 48"/>
              <p:cNvSpPr>
                <a:spLocks noChangeArrowheads="1"/>
              </p:cNvSpPr>
              <p:nvPr/>
            </p:nvSpPr>
            <p:spPr bwMode="auto">
              <a:xfrm>
                <a:off x="8229813" y="4267619"/>
                <a:ext cx="228600" cy="228537"/>
              </a:xfrm>
              <a:prstGeom prst="ellipse">
                <a:avLst/>
              </a:prstGeom>
              <a:solidFill>
                <a:srgbClr val="00FFCC"/>
              </a:solidFill>
              <a:ln w="25400" algn="ctr">
                <a:noFill/>
                <a:round/>
                <a:headEnd/>
                <a:tailEnd/>
              </a:ln>
            </p:spPr>
            <p:txBody>
              <a:bodyPr rot="10800000"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" name="Isosceles Triangle 49"/>
              <p:cNvSpPr>
                <a:spLocks noChangeArrowheads="1"/>
              </p:cNvSpPr>
              <p:nvPr/>
            </p:nvSpPr>
            <p:spPr bwMode="auto">
              <a:xfrm>
                <a:off x="8231721" y="4051899"/>
                <a:ext cx="228600" cy="303673"/>
              </a:xfrm>
              <a:prstGeom prst="triangle">
                <a:avLst>
                  <a:gd name="adj" fmla="val 50000"/>
                </a:avLst>
              </a:prstGeom>
              <a:solidFill>
                <a:srgbClr val="00FFCC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</p:grpSp>
        <p:pic>
          <p:nvPicPr>
            <p:cNvPr id="20520" name="Picture 38" descr="ach"/>
            <p:cNvPicPr>
              <a:picLocks noChangeAspect="1" noChangeArrowheads="1"/>
            </p:cNvPicPr>
            <p:nvPr/>
          </p:nvPicPr>
          <p:blipFill>
            <a:blip r:embed="rId2"/>
            <a:srcRect l="33035" r="33035"/>
            <a:stretch>
              <a:fillRect/>
            </a:stretch>
          </p:blipFill>
          <p:spPr bwMode="auto">
            <a:xfrm>
              <a:off x="2304" y="240"/>
              <a:ext cx="1824" cy="3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1" name="Picture 43" descr="ach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34438" t="88187" r="62500" b="5934"/>
            <a:stretch>
              <a:fillRect/>
            </a:stretch>
          </p:blipFill>
          <p:spPr bwMode="auto">
            <a:xfrm>
              <a:off x="3600" y="1584"/>
              <a:ext cx="16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2" name="Picture 44" descr="ach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34438" t="88187" r="62500" b="5934"/>
            <a:stretch>
              <a:fillRect/>
            </a:stretch>
          </p:blipFill>
          <p:spPr bwMode="auto">
            <a:xfrm>
              <a:off x="2656" y="1632"/>
              <a:ext cx="16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3" name="Picture 45" descr="ach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34438" t="88187" r="62500" b="5934"/>
            <a:stretch>
              <a:fillRect/>
            </a:stretch>
          </p:blipFill>
          <p:spPr bwMode="auto">
            <a:xfrm>
              <a:off x="2928" y="1680"/>
              <a:ext cx="16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4" name="Picture 46" descr="ach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34438" t="88187" r="62500" b="5934"/>
            <a:stretch>
              <a:fillRect/>
            </a:stretch>
          </p:blipFill>
          <p:spPr bwMode="auto">
            <a:xfrm>
              <a:off x="3200" y="1728"/>
              <a:ext cx="16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5" name="Picture 47" descr="ach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34438" t="88187" r="62500" b="5934"/>
            <a:stretch>
              <a:fillRect/>
            </a:stretch>
          </p:blipFill>
          <p:spPr bwMode="auto">
            <a:xfrm>
              <a:off x="3264" y="1488"/>
              <a:ext cx="16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7647" name="Group 63"/>
          <p:cNvGrpSpPr>
            <a:grpSpLocks/>
          </p:cNvGrpSpPr>
          <p:nvPr/>
        </p:nvGrpSpPr>
        <p:grpSpPr bwMode="auto">
          <a:xfrm>
            <a:off x="5410200" y="762000"/>
            <a:ext cx="2819400" cy="5715000"/>
            <a:chOff x="2592" y="432"/>
            <a:chExt cx="1776" cy="3600"/>
          </a:xfrm>
        </p:grpSpPr>
        <p:sp>
          <p:nvSpPr>
            <p:cNvPr id="20497" name="Rectangle 62"/>
            <p:cNvSpPr>
              <a:spLocks noChangeArrowheads="1"/>
            </p:cNvSpPr>
            <p:nvPr/>
          </p:nvSpPr>
          <p:spPr bwMode="auto">
            <a:xfrm>
              <a:off x="2592" y="432"/>
              <a:ext cx="1776" cy="36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498" name="Group 61"/>
            <p:cNvGrpSpPr>
              <a:grpSpLocks/>
            </p:cNvGrpSpPr>
            <p:nvPr/>
          </p:nvGrpSpPr>
          <p:grpSpPr bwMode="auto">
            <a:xfrm>
              <a:off x="2640" y="480"/>
              <a:ext cx="1680" cy="3456"/>
              <a:chOff x="3888" y="432"/>
              <a:chExt cx="1680" cy="3456"/>
            </a:xfrm>
          </p:grpSpPr>
          <p:pic>
            <p:nvPicPr>
              <p:cNvPr id="20499" name="Picture 37" descr="ach"/>
              <p:cNvPicPr>
                <a:picLocks noChangeAspect="1" noChangeArrowheads="1"/>
              </p:cNvPicPr>
              <p:nvPr/>
            </p:nvPicPr>
            <p:blipFill>
              <a:blip r:embed="rId2"/>
              <a:srcRect l="67857" t="7838" r="893" b="7240"/>
              <a:stretch>
                <a:fillRect/>
              </a:stretch>
            </p:blipFill>
            <p:spPr bwMode="auto">
              <a:xfrm>
                <a:off x="3888" y="432"/>
                <a:ext cx="1680" cy="3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00" name="Picture 39" descr="ach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</a:blip>
              <a:srcRect l="34438" t="88187" r="62500" b="5934"/>
              <a:stretch>
                <a:fillRect/>
              </a:stretch>
            </p:blipFill>
            <p:spPr bwMode="auto">
              <a:xfrm>
                <a:off x="4416" y="1392"/>
                <a:ext cx="160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01" name="Picture 40" descr="ach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</a:blip>
              <a:srcRect l="34438" t="88187" r="62500" b="5934"/>
              <a:stretch>
                <a:fillRect/>
              </a:stretch>
            </p:blipFill>
            <p:spPr bwMode="auto">
              <a:xfrm>
                <a:off x="4800" y="1392"/>
                <a:ext cx="160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02" name="Picture 41" descr="ach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</a:blip>
              <a:srcRect l="34438" t="88187" r="62500" b="5934"/>
              <a:stretch>
                <a:fillRect/>
              </a:stretch>
            </p:blipFill>
            <p:spPr bwMode="auto">
              <a:xfrm>
                <a:off x="4976" y="1488"/>
                <a:ext cx="160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03" name="Picture 42" descr="ach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BFFFF"/>
                  </a:clrFrom>
                  <a:clrTo>
                    <a:srgbClr val="FBFFFF">
                      <a:alpha val="0"/>
                    </a:srgbClr>
                  </a:clrTo>
                </a:clrChange>
              </a:blip>
              <a:srcRect l="34438" t="88187" r="62500" b="5934"/>
              <a:stretch>
                <a:fillRect/>
              </a:stretch>
            </p:blipFill>
            <p:spPr bwMode="auto">
              <a:xfrm>
                <a:off x="4544" y="1536"/>
                <a:ext cx="160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0504" name="Group 50"/>
              <p:cNvGrpSpPr>
                <a:grpSpLocks/>
              </p:cNvGrpSpPr>
              <p:nvPr/>
            </p:nvGrpSpPr>
            <p:grpSpPr bwMode="auto">
              <a:xfrm rot="6390476">
                <a:off x="5038" y="1538"/>
                <a:ext cx="178" cy="77"/>
                <a:chOff x="8229600" y="4048118"/>
                <a:chExt cx="228600" cy="447682"/>
              </a:xfrm>
            </p:grpSpPr>
            <p:sp>
              <p:nvSpPr>
                <p:cNvPr id="7" name="Oval 48"/>
                <p:cNvSpPr>
                  <a:spLocks noChangeArrowheads="1"/>
                </p:cNvSpPr>
                <p:nvPr/>
              </p:nvSpPr>
              <p:spPr bwMode="auto">
                <a:xfrm>
                  <a:off x="8230309" y="4281948"/>
                  <a:ext cx="228600" cy="226745"/>
                </a:xfrm>
                <a:prstGeom prst="ellipse">
                  <a:avLst/>
                </a:prstGeom>
                <a:solidFill>
                  <a:srgbClr val="00FFCC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8" name="Isosceles Triangle 49"/>
                <p:cNvSpPr>
                  <a:spLocks noChangeArrowheads="1"/>
                </p:cNvSpPr>
                <p:nvPr/>
              </p:nvSpPr>
              <p:spPr bwMode="auto">
                <a:xfrm>
                  <a:off x="8229531" y="4048119"/>
                  <a:ext cx="228600" cy="30232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FFCC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0505" name="Group 50"/>
              <p:cNvGrpSpPr>
                <a:grpSpLocks/>
              </p:cNvGrpSpPr>
              <p:nvPr/>
            </p:nvGrpSpPr>
            <p:grpSpPr bwMode="auto">
              <a:xfrm rot="6390476">
                <a:off x="4558" y="1586"/>
                <a:ext cx="178" cy="77"/>
                <a:chOff x="8229600" y="4048118"/>
                <a:chExt cx="228600" cy="447682"/>
              </a:xfrm>
            </p:grpSpPr>
            <p:sp>
              <p:nvSpPr>
                <p:cNvPr id="10" name="Oval 48"/>
                <p:cNvSpPr>
                  <a:spLocks noChangeArrowheads="1"/>
                </p:cNvSpPr>
                <p:nvPr/>
              </p:nvSpPr>
              <p:spPr bwMode="auto">
                <a:xfrm>
                  <a:off x="8230309" y="4281948"/>
                  <a:ext cx="228600" cy="226745"/>
                </a:xfrm>
                <a:prstGeom prst="ellipse">
                  <a:avLst/>
                </a:prstGeom>
                <a:solidFill>
                  <a:srgbClr val="00FFCC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1" name="Isosceles Triangle 49"/>
                <p:cNvSpPr>
                  <a:spLocks noChangeArrowheads="1"/>
                </p:cNvSpPr>
                <p:nvPr/>
              </p:nvSpPr>
              <p:spPr bwMode="auto">
                <a:xfrm>
                  <a:off x="8229531" y="4048119"/>
                  <a:ext cx="228600" cy="30232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FFCC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0506" name="Group 50"/>
              <p:cNvGrpSpPr>
                <a:grpSpLocks/>
              </p:cNvGrpSpPr>
              <p:nvPr/>
            </p:nvGrpSpPr>
            <p:grpSpPr bwMode="auto">
              <a:xfrm rot="6390476">
                <a:off x="4462" y="1442"/>
                <a:ext cx="178" cy="77"/>
                <a:chOff x="8229600" y="4048118"/>
                <a:chExt cx="228600" cy="447682"/>
              </a:xfrm>
            </p:grpSpPr>
            <p:sp>
              <p:nvSpPr>
                <p:cNvPr id="13" name="Oval 48"/>
                <p:cNvSpPr>
                  <a:spLocks noChangeArrowheads="1"/>
                </p:cNvSpPr>
                <p:nvPr/>
              </p:nvSpPr>
              <p:spPr bwMode="auto">
                <a:xfrm>
                  <a:off x="8230309" y="4281948"/>
                  <a:ext cx="228600" cy="226745"/>
                </a:xfrm>
                <a:prstGeom prst="ellipse">
                  <a:avLst/>
                </a:prstGeom>
                <a:solidFill>
                  <a:srgbClr val="00FFCC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4" name="Isosceles Triangle 49"/>
                <p:cNvSpPr>
                  <a:spLocks noChangeArrowheads="1"/>
                </p:cNvSpPr>
                <p:nvPr/>
              </p:nvSpPr>
              <p:spPr bwMode="auto">
                <a:xfrm>
                  <a:off x="8229531" y="4048119"/>
                  <a:ext cx="228600" cy="30232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FFCC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0507" name="Group 50"/>
              <p:cNvGrpSpPr>
                <a:grpSpLocks/>
              </p:cNvGrpSpPr>
              <p:nvPr/>
            </p:nvGrpSpPr>
            <p:grpSpPr bwMode="auto">
              <a:xfrm rot="6390476">
                <a:off x="3886" y="3602"/>
                <a:ext cx="178" cy="77"/>
                <a:chOff x="8229600" y="4048118"/>
                <a:chExt cx="228600" cy="447682"/>
              </a:xfrm>
            </p:grpSpPr>
            <p:sp>
              <p:nvSpPr>
                <p:cNvPr id="16" name="Oval 48"/>
                <p:cNvSpPr>
                  <a:spLocks noChangeArrowheads="1"/>
                </p:cNvSpPr>
                <p:nvPr/>
              </p:nvSpPr>
              <p:spPr bwMode="auto">
                <a:xfrm>
                  <a:off x="8230309" y="4281948"/>
                  <a:ext cx="228600" cy="226745"/>
                </a:xfrm>
                <a:prstGeom prst="ellipse">
                  <a:avLst/>
                </a:prstGeom>
                <a:solidFill>
                  <a:srgbClr val="00FFCC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50" name="Isosceles Triangle 49"/>
                <p:cNvSpPr>
                  <a:spLocks noChangeArrowheads="1"/>
                </p:cNvSpPr>
                <p:nvPr/>
              </p:nvSpPr>
              <p:spPr bwMode="auto">
                <a:xfrm>
                  <a:off x="8229531" y="4048119"/>
                  <a:ext cx="228600" cy="30232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FFCC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0508" name="Text Box 58"/>
              <p:cNvSpPr txBox="1">
                <a:spLocks noChangeArrowheads="1"/>
              </p:cNvSpPr>
              <p:nvPr/>
            </p:nvSpPr>
            <p:spPr bwMode="auto">
              <a:xfrm>
                <a:off x="4032" y="3536"/>
                <a:ext cx="6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Arial Narrow" pitchFamily="34" charset="0"/>
                  </a:rPr>
                  <a:t>Neostigmine</a:t>
                </a:r>
              </a:p>
            </p:txBody>
          </p:sp>
          <p:sp>
            <p:nvSpPr>
              <p:cNvPr id="20509" name="AutoShape 59"/>
              <p:cNvSpPr>
                <a:spLocks noChangeArrowheads="1"/>
              </p:cNvSpPr>
              <p:nvPr/>
            </p:nvSpPr>
            <p:spPr bwMode="auto">
              <a:xfrm>
                <a:off x="3888" y="3744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0" name="Text Box 60"/>
              <p:cNvSpPr txBox="1">
                <a:spLocks noChangeArrowheads="1"/>
              </p:cNvSpPr>
              <p:nvPr/>
            </p:nvSpPr>
            <p:spPr bwMode="auto">
              <a:xfrm>
                <a:off x="4032" y="3696"/>
                <a:ext cx="124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Arial Narrow" pitchFamily="34" charset="0"/>
                  </a:rPr>
                  <a:t>Organophosphorsphates </a:t>
                </a:r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Proteins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8443" grpId="0" animBg="1"/>
      <p:bldP spid="18444" grpId="0" animBg="1"/>
      <p:bldP spid="18445" grpId="0" animBg="1"/>
      <p:bldP spid="184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Proteins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0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21511" name="TextBox 23"/>
          <p:cNvSpPr txBox="1">
            <a:spLocks noChangeArrowheads="1"/>
          </p:cNvSpPr>
          <p:nvPr/>
        </p:nvSpPr>
        <p:spPr bwMode="auto">
          <a:xfrm>
            <a:off x="6553200" y="533400"/>
            <a:ext cx="2438400" cy="547688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grpSp>
        <p:nvGrpSpPr>
          <p:cNvPr id="21512" name="Group 46"/>
          <p:cNvGrpSpPr>
            <a:grpSpLocks/>
          </p:cNvGrpSpPr>
          <p:nvPr/>
        </p:nvGrpSpPr>
        <p:grpSpPr bwMode="auto">
          <a:xfrm>
            <a:off x="1066800" y="1066800"/>
            <a:ext cx="6935788" cy="912813"/>
            <a:chOff x="1066800" y="2286794"/>
            <a:chExt cx="6934994" cy="913606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926173" y="3047074"/>
              <a:ext cx="305065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6800" y="2895335"/>
              <a:ext cx="6933406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696729" y="2590271"/>
              <a:ext cx="608541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381000" y="1979613"/>
            <a:ext cx="1752600" cy="89376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CARRIER MOLECULE</a:t>
            </a:r>
          </a:p>
        </p:txBody>
      </p:sp>
      <p:sp>
        <p:nvSpPr>
          <p:cNvPr id="19466" name="TextBox 51"/>
          <p:cNvSpPr txBox="1">
            <a:spLocks noChangeArrowheads="1"/>
          </p:cNvSpPr>
          <p:nvPr/>
        </p:nvSpPr>
        <p:spPr bwMode="auto">
          <a:xfrm>
            <a:off x="2133600" y="1828800"/>
            <a:ext cx="6553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Responsible for transport of ions and small organic molecules between intracellular compartments, through cell membranes or in extracellular fluids.</a:t>
            </a:r>
          </a:p>
        </p:txBody>
      </p:sp>
      <p:pic>
        <p:nvPicPr>
          <p:cNvPr id="17" name="Picture 23" descr="symprtan.gif - 78.9 K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3505200"/>
            <a:ext cx="25527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1" descr="symprtan.gif - 78.9 K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3505200"/>
            <a:ext cx="25527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2514600" y="5715000"/>
            <a:ext cx="1600200" cy="457200"/>
          </a:xfrm>
          <a:prstGeom prst="rect">
            <a:avLst/>
          </a:prstGeom>
          <a:solidFill>
            <a:srgbClr val="D1FF75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Antiporter</a:t>
            </a:r>
          </a:p>
        </p:txBody>
      </p:sp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5486400" y="5715000"/>
            <a:ext cx="1600200" cy="457200"/>
          </a:xfrm>
          <a:prstGeom prst="rect">
            <a:avLst/>
          </a:prstGeom>
          <a:solidFill>
            <a:srgbClr val="D1FF75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Symporter</a:t>
            </a:r>
          </a:p>
        </p:txBody>
      </p:sp>
      <p:sp>
        <p:nvSpPr>
          <p:cNvPr id="24" name="TextBox 16"/>
          <p:cNvSpPr txBox="1">
            <a:spLocks noChangeArrowheads="1"/>
          </p:cNvSpPr>
          <p:nvPr/>
        </p:nvSpPr>
        <p:spPr bwMode="auto">
          <a:xfrm>
            <a:off x="2895600" y="1989138"/>
            <a:ext cx="4724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The drug binds to such molecules altering their transport ability</a:t>
            </a:r>
          </a:p>
        </p:txBody>
      </p:sp>
      <p:sp>
        <p:nvSpPr>
          <p:cNvPr id="25" name="TextBox 55"/>
          <p:cNvSpPr txBox="1">
            <a:spLocks noChangeArrowheads="1"/>
          </p:cNvSpPr>
          <p:nvPr/>
        </p:nvSpPr>
        <p:spPr bwMode="auto">
          <a:xfrm>
            <a:off x="381000" y="3043238"/>
            <a:ext cx="8839200" cy="461962"/>
          </a:xfrm>
          <a:prstGeom prst="rect">
            <a:avLst/>
          </a:prstGeom>
          <a:solidFill>
            <a:srgbClr val="FFFFFF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Cocaine  </a:t>
            </a:r>
            <a:r>
              <a:rPr lang="en-US" sz="2200" b="1">
                <a:latin typeface="Calibri" pitchFamily="34" charset="0"/>
              </a:rPr>
              <a:t> blocks transport of </a:t>
            </a:r>
            <a:r>
              <a:rPr lang="en-US" sz="2200" b="1">
                <a:solidFill>
                  <a:srgbClr val="FF00FF"/>
                </a:solidFill>
                <a:latin typeface="Calibri" pitchFamily="34" charset="0"/>
              </a:rPr>
              <a:t>catecholamines</a:t>
            </a:r>
            <a:r>
              <a:rPr lang="en-US" sz="2200" b="1">
                <a:latin typeface="Calibri" pitchFamily="34" charset="0"/>
              </a:rPr>
              <a:t> at synaptic cleft</a:t>
            </a:r>
            <a:endParaRPr lang="en-US" sz="2400" b="1">
              <a:solidFill>
                <a:srgbClr val="FF00FF"/>
              </a:solidFill>
              <a:latin typeface="Calibri" pitchFamily="34" charset="0"/>
            </a:endParaRPr>
          </a:p>
        </p:txBody>
      </p:sp>
      <p:pic>
        <p:nvPicPr>
          <p:cNvPr id="26" name="Picture 21" descr="MAO_cocain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1905000"/>
            <a:ext cx="6810375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0" descr="slide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3490913"/>
            <a:ext cx="32750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/>
      <p:bldP spid="19466" grpId="1"/>
      <p:bldP spid="20" grpId="0" animBg="1"/>
      <p:bldP spid="22" grpId="0" animBg="1"/>
      <p:bldP spid="24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&gt; Proteins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8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23559" name="TextBox 23"/>
          <p:cNvSpPr txBox="1">
            <a:spLocks noChangeArrowheads="1"/>
          </p:cNvSpPr>
          <p:nvPr/>
        </p:nvSpPr>
        <p:spPr bwMode="auto">
          <a:xfrm>
            <a:off x="6553200" y="533400"/>
            <a:ext cx="2362200" cy="547688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grpSp>
        <p:nvGrpSpPr>
          <p:cNvPr id="23560" name="Group 46"/>
          <p:cNvGrpSpPr>
            <a:grpSpLocks/>
          </p:cNvGrpSpPr>
          <p:nvPr/>
        </p:nvGrpSpPr>
        <p:grpSpPr bwMode="auto">
          <a:xfrm>
            <a:off x="1066800" y="1066800"/>
            <a:ext cx="6935788" cy="912813"/>
            <a:chOff x="1066800" y="2286794"/>
            <a:chExt cx="6934994" cy="913606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926173" y="3047074"/>
              <a:ext cx="305065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6800" y="2895335"/>
              <a:ext cx="6933406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696729" y="2590271"/>
              <a:ext cx="608541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381000" y="1979613"/>
            <a:ext cx="1752600" cy="89376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CARRIER MOLECULE</a:t>
            </a:r>
          </a:p>
        </p:txBody>
      </p:sp>
      <p:sp>
        <p:nvSpPr>
          <p:cNvPr id="19" name="TextBox 55"/>
          <p:cNvSpPr txBox="1">
            <a:spLocks noChangeArrowheads="1"/>
          </p:cNvSpPr>
          <p:nvPr/>
        </p:nvSpPr>
        <p:spPr bwMode="auto">
          <a:xfrm>
            <a:off x="381000" y="3043238"/>
            <a:ext cx="8839200" cy="431800"/>
          </a:xfrm>
          <a:prstGeom prst="rect">
            <a:avLst/>
          </a:prstGeom>
          <a:solidFill>
            <a:srgbClr val="FFFFFF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7300E6"/>
                </a:solidFill>
                <a:latin typeface="Calibri" pitchFamily="34" charset="0"/>
              </a:rPr>
              <a:t>Digitalis</a:t>
            </a:r>
            <a:r>
              <a:rPr lang="en-US" sz="2200" b="1">
                <a:latin typeface="Calibri" pitchFamily="34" charset="0"/>
              </a:rPr>
              <a:t> blocks efflux of Na by </a:t>
            </a:r>
            <a:r>
              <a:rPr lang="en-US" sz="2200" b="1">
                <a:solidFill>
                  <a:srgbClr val="FF00FF"/>
                </a:solidFill>
                <a:latin typeface="Calibri" pitchFamily="34" charset="0"/>
              </a:rPr>
              <a:t>Na pump</a:t>
            </a:r>
            <a:endParaRPr lang="en-US" sz="2400" b="1">
              <a:solidFill>
                <a:srgbClr val="FF00FF"/>
              </a:solidFill>
              <a:latin typeface="Calibri" pitchFamily="34" charset="0"/>
            </a:endParaRPr>
          </a:p>
        </p:txBody>
      </p:sp>
      <p:pic>
        <p:nvPicPr>
          <p:cNvPr id="17" name="Picture 19" descr="Na-K-pum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905000"/>
            <a:ext cx="63261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Diamond 20"/>
          <p:cNvSpPr/>
          <p:nvPr/>
        </p:nvSpPr>
        <p:spPr>
          <a:xfrm>
            <a:off x="4724400" y="3124200"/>
            <a:ext cx="19050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Digitalis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5076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&gt; Proteins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7747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25607" name="TextBox 23"/>
          <p:cNvSpPr txBox="1">
            <a:spLocks noChangeArrowheads="1"/>
          </p:cNvSpPr>
          <p:nvPr/>
        </p:nvSpPr>
        <p:spPr bwMode="auto">
          <a:xfrm>
            <a:off x="6553200" y="533400"/>
            <a:ext cx="2362200" cy="547688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grpSp>
        <p:nvGrpSpPr>
          <p:cNvPr id="25608" name="Group 46"/>
          <p:cNvGrpSpPr>
            <a:grpSpLocks/>
          </p:cNvGrpSpPr>
          <p:nvPr/>
        </p:nvGrpSpPr>
        <p:grpSpPr bwMode="auto">
          <a:xfrm>
            <a:off x="1066800" y="1066800"/>
            <a:ext cx="6935788" cy="533400"/>
            <a:chOff x="1066800" y="2286794"/>
            <a:chExt cx="6934994" cy="913606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926438" y="3047338"/>
              <a:ext cx="304535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6800" y="2895865"/>
              <a:ext cx="6933406" cy="0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696465" y="2590535"/>
              <a:ext cx="609071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304800" y="1524000"/>
            <a:ext cx="1752600" cy="8937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ION CHANNEL</a:t>
            </a:r>
          </a:p>
        </p:txBody>
      </p:sp>
      <p:sp>
        <p:nvSpPr>
          <p:cNvPr id="21520" name="TextBox 19"/>
          <p:cNvSpPr txBox="1">
            <a:spLocks noChangeArrowheads="1"/>
          </p:cNvSpPr>
          <p:nvPr/>
        </p:nvSpPr>
        <p:spPr bwMode="auto">
          <a:xfrm>
            <a:off x="2057400" y="1600200"/>
            <a:ext cx="6781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Responsible for  influx or out-flux  of ions through cell membranes along their concentration gradients. </a:t>
            </a:r>
          </a:p>
          <a:p>
            <a:pPr algn="ctr"/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They are activated by alteration in action potential and are controlled by gating machinery.</a:t>
            </a:r>
          </a:p>
          <a:p>
            <a:pPr algn="ctr"/>
            <a:endParaRPr lang="en-US" sz="2400">
              <a:solidFill>
                <a:srgbClr val="07044C"/>
              </a:solidFill>
              <a:latin typeface="Calibri" pitchFamily="34" charset="0"/>
            </a:endParaRPr>
          </a:p>
        </p:txBody>
      </p:sp>
      <p:pic>
        <p:nvPicPr>
          <p:cNvPr id="17" name="Picture 2" descr="C:\Users\Administrator\Desktop\pharma\RANGE Pharmacology 5th edition\Images\3.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7993" t="26666" r="10094" b="60001"/>
          <a:stretch>
            <a:fillRect/>
          </a:stretch>
        </p:blipFill>
        <p:spPr bwMode="auto">
          <a:xfrm>
            <a:off x="1143000" y="3581400"/>
            <a:ext cx="6934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6" descr="ion channel animation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048000"/>
            <a:ext cx="47244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2362200" y="1752600"/>
            <a:ext cx="6324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Drugs bind to alter channel  function by block or modulation</a:t>
            </a:r>
          </a:p>
          <a:p>
            <a:pPr algn="ctr"/>
            <a:endParaRPr lang="en-US" sz="240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23" name="TextBox 55"/>
          <p:cNvSpPr txBox="1">
            <a:spLocks noChangeArrowheads="1"/>
          </p:cNvSpPr>
          <p:nvPr/>
        </p:nvSpPr>
        <p:spPr bwMode="auto">
          <a:xfrm>
            <a:off x="228600" y="2971800"/>
            <a:ext cx="8686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Local Anesthetics </a:t>
            </a:r>
            <a:r>
              <a:rPr lang="en-US" sz="2200" i="1">
                <a:latin typeface="Calibri" pitchFamily="34" charset="0"/>
              </a:rPr>
              <a:t>block Na influx through </a:t>
            </a:r>
            <a:r>
              <a:rPr lang="en-US" sz="2200" b="1">
                <a:solidFill>
                  <a:srgbClr val="FF00FF"/>
                </a:solidFill>
                <a:latin typeface="Calibri" pitchFamily="34" charset="0"/>
              </a:rPr>
              <a:t>Na channel </a:t>
            </a:r>
          </a:p>
          <a:p>
            <a:r>
              <a:rPr lang="en-US" sz="2200" i="1">
                <a:latin typeface="Calibri" pitchFamily="34" charset="0"/>
              </a:rPr>
              <a:t>in nerve fibers. They are </a:t>
            </a:r>
            <a:r>
              <a:rPr lang="en-US" sz="2200" b="1">
                <a:solidFill>
                  <a:srgbClr val="7300E6"/>
                </a:solidFill>
                <a:latin typeface="Calibri" pitchFamily="34" charset="0"/>
              </a:rPr>
              <a:t>Na channel Blockers.</a:t>
            </a:r>
            <a:endParaRPr lang="en-US" sz="2400" i="1">
              <a:solidFill>
                <a:srgbClr val="7300E6"/>
              </a:solidFill>
              <a:latin typeface="Calibri" pitchFamily="34" charset="0"/>
            </a:endParaRPr>
          </a:p>
        </p:txBody>
      </p:sp>
      <p:pic>
        <p:nvPicPr>
          <p:cNvPr id="24" name="Picture 13" descr="voltgtan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3840163"/>
            <a:ext cx="5181600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Diamond 24"/>
          <p:cNvSpPr/>
          <p:nvPr/>
        </p:nvSpPr>
        <p:spPr>
          <a:xfrm>
            <a:off x="2667000" y="5334000"/>
            <a:ext cx="3124200" cy="6096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L.Anaesthesia</a:t>
            </a:r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/>
      <p:bldP spid="21520" grpId="1"/>
      <p:bldP spid="22" grpId="0"/>
      <p:bldP spid="23" grpId="0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3412</TotalTime>
  <Words>777</Words>
  <Application>Microsoft Office PowerPoint</Application>
  <PresentationFormat>On-screen Show (4:3)</PresentationFormat>
  <Paragraphs>231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</vt:lpstr>
      <vt:lpstr>Calibri</vt:lpstr>
      <vt:lpstr>Broadway</vt:lpstr>
      <vt:lpstr>Wingdings</vt:lpstr>
      <vt:lpstr>Britannic Bold</vt:lpstr>
      <vt:lpstr>Algerian</vt:lpstr>
      <vt:lpstr>Bernard MT Condensed</vt:lpstr>
      <vt:lpstr>Arial Narrow</vt:lpstr>
      <vt:lpstr>Constantia</vt:lpstr>
      <vt:lpstr>Comic Sans MS</vt:lpstr>
      <vt:lpstr>Batang</vt:lpstr>
      <vt:lpstr>Aharoni</vt:lpstr>
      <vt:lpstr>Wingdings 3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Dr.A.A.Mustafa</cp:lastModifiedBy>
  <cp:revision>179</cp:revision>
  <dcterms:created xsi:type="dcterms:W3CDTF">2010-09-28T15:47:12Z</dcterms:created>
  <dcterms:modified xsi:type="dcterms:W3CDTF">2011-09-17T06:05:00Z</dcterms:modified>
</cp:coreProperties>
</file>